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981" r:id="rId3"/>
    <p:sldId id="983" r:id="rId4"/>
    <p:sldId id="1002" r:id="rId5"/>
    <p:sldId id="1003" r:id="rId6"/>
    <p:sldId id="256" r:id="rId7"/>
    <p:sldId id="1016" r:id="rId8"/>
    <p:sldId id="972" r:id="rId9"/>
    <p:sldId id="1004" r:id="rId10"/>
    <p:sldId id="1005" r:id="rId11"/>
    <p:sldId id="1006" r:id="rId12"/>
    <p:sldId id="1018" r:id="rId13"/>
    <p:sldId id="969" r:id="rId14"/>
    <p:sldId id="1007" r:id="rId15"/>
    <p:sldId id="1008" r:id="rId16"/>
    <p:sldId id="971" r:id="rId17"/>
    <p:sldId id="1009" r:id="rId18"/>
    <p:sldId id="1011" r:id="rId19"/>
    <p:sldId id="1012" r:id="rId20"/>
    <p:sldId id="973" r:id="rId21"/>
    <p:sldId id="1013" r:id="rId22"/>
    <p:sldId id="1014" r:id="rId23"/>
    <p:sldId id="1015" r:id="rId24"/>
    <p:sldId id="1017" r:id="rId25"/>
    <p:sldId id="1001" r:id="rId26"/>
    <p:sldId id="40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 id="{04AA57EB-EDBE-58AD-5499-BC24ACCC5D3E}" name="Joe Gask" initials="JG" userId="S::joseph@unifrogtrce.onmicrosoft.com::19dec465-2bd5-49f9-aa81-e2345c20f1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E4"/>
    <a:srgbClr val="DBF4F4"/>
    <a:srgbClr val="4BC7C8"/>
    <a:srgbClr val="FFAF67"/>
    <a:srgbClr val="E8E9FE"/>
    <a:srgbClr val="BD90DC"/>
    <a:srgbClr val="D6F5EB"/>
    <a:srgbClr val="9BA0FB"/>
    <a:srgbClr val="DBDDFD"/>
    <a:srgbClr val="BC8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68" autoAdjust="0"/>
    <p:restoredTop sz="69844" autoAdjust="0"/>
  </p:normalViewPr>
  <p:slideViewPr>
    <p:cSldViewPr snapToGrid="0">
      <p:cViewPr varScale="1">
        <p:scale>
          <a:sx n="77" d="100"/>
          <a:sy n="77" d="100"/>
        </p:scale>
        <p:origin x="1662" y="9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35933-F1C7-448A-D906-C2854B363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57BB8-2870-44FD-AA4F-B5EEB559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D3148-8B9D-25C0-C1B9-8935462A36B6}"/>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bullying</a:t>
            </a:r>
            <a:r>
              <a:rPr kumimoji="0" lang="en-GB"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18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Flora is being unkind</a:t>
            </a:r>
            <a:r>
              <a:rPr lang="en-US" sz="1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many times on purpose, and it’s meant to hurt Sen’s feelings. Bullying is </a:t>
            </a:r>
            <a:r>
              <a:rPr lang="en-US" sz="18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never</a:t>
            </a:r>
            <a:r>
              <a:rPr lang="en-US" sz="1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okay. </a:t>
            </a:r>
            <a:endParaRPr kumimoji="0" lang="en-GB"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DBF57699-8643-9F79-061E-D981D00DA9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2929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FA6C-30A6-FD4E-167C-612FD3E14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8FEB5-AFD2-6F1B-1492-4112A2016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8A889-16F8-DC63-7827-FF92D35DB35B}"/>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This is a good opportunity to discuss how bullying can be influenced by others and that everyone involved is culpable.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bullying</a:t>
            </a:r>
            <a:r>
              <a:rPr kumimoji="0" lang="en-GB"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18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Esther, Charles and Eliza are all involved in the bullying even if Esther is only telling them to do it. People can influence others to bully. Violence and bullying are never okay. </a:t>
            </a:r>
            <a:endParaRPr kumimoji="0" lang="en-GB"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2FEADF9C-F8AE-1A4F-8F1E-A59BABC5E7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8553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Vocabulary:</a:t>
            </a:r>
          </a:p>
          <a:p>
            <a:pPr marL="285750" indent="-2857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Age:</a:t>
            </a:r>
            <a:r>
              <a:rPr lang="en-US" sz="1800" b="0" u="none" dirty="0">
                <a:solidFill>
                  <a:srgbClr val="000000"/>
                </a:solidFill>
                <a:effectLst/>
                <a:latin typeface="Open Sans" panose="020B0606030504020204" pitchFamily="34" charset="0"/>
                <a:ea typeface="Times New Roman" panose="02020603050405020304" pitchFamily="18" charset="0"/>
              </a:rPr>
              <a:t> how </a:t>
            </a:r>
            <a:r>
              <a:rPr lang="en-US" sz="1800" u="none" dirty="0">
                <a:solidFill>
                  <a:srgbClr val="000000"/>
                </a:solidFill>
                <a:effectLst/>
                <a:latin typeface="Open Sans" panose="020B0606030504020204" pitchFamily="34" charset="0"/>
                <a:ea typeface="Times New Roman" panose="02020603050405020304" pitchFamily="18" charset="0"/>
              </a:rPr>
              <a:t>old a person is.</a:t>
            </a:r>
          </a:p>
          <a:p>
            <a:pPr marL="285750" indent="-2857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Sex:</a:t>
            </a:r>
            <a:r>
              <a:rPr lang="en-US" sz="1800" b="0" u="none" dirty="0">
                <a:solidFill>
                  <a:srgbClr val="000000"/>
                </a:solidFill>
                <a:effectLst/>
                <a:latin typeface="Open Sans" panose="020B0606030504020204" pitchFamily="34" charset="0"/>
                <a:ea typeface="Times New Roman" panose="02020603050405020304" pitchFamily="18" charset="0"/>
              </a:rPr>
              <a:t> whether </a:t>
            </a:r>
            <a:r>
              <a:rPr lang="en-US" sz="1800" u="none" dirty="0">
                <a:solidFill>
                  <a:srgbClr val="000000"/>
                </a:solidFill>
                <a:effectLst/>
                <a:latin typeface="Open Sans" panose="020B0606030504020204" pitchFamily="34" charset="0"/>
                <a:ea typeface="Times New Roman" panose="02020603050405020304" pitchFamily="18" charset="0"/>
              </a:rPr>
              <a:t>a person is male or female.</a:t>
            </a:r>
          </a:p>
          <a:p>
            <a:pPr marL="285750" indent="-2857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Disability: </a:t>
            </a:r>
            <a:r>
              <a:rPr lang="en-US" sz="1800" b="0" u="none" dirty="0">
                <a:solidFill>
                  <a:srgbClr val="000000"/>
                </a:solidFill>
                <a:effectLst/>
                <a:latin typeface="Open Sans" panose="020B0606030504020204" pitchFamily="34" charset="0"/>
                <a:ea typeface="Times New Roman" panose="02020603050405020304" pitchFamily="18" charset="0"/>
              </a:rPr>
              <a:t>a condition </a:t>
            </a:r>
            <a:r>
              <a:rPr lang="en-US" sz="1800" u="none" dirty="0">
                <a:solidFill>
                  <a:srgbClr val="000000"/>
                </a:solidFill>
                <a:effectLst/>
                <a:latin typeface="Open Sans" panose="020B0606030504020204" pitchFamily="34" charset="0"/>
                <a:ea typeface="Times New Roman" panose="02020603050405020304" pitchFamily="18" charset="0"/>
              </a:rPr>
              <a:t>that can make some activities or tasks more difficult for a person.</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00000"/>
                </a:solidFill>
                <a:effectLst/>
                <a:latin typeface="Open Sans" panose="020B0606030504020204" pitchFamily="34" charset="0"/>
                <a:ea typeface="Times New Roman" panose="02020603050405020304" pitchFamily="18" charset="0"/>
              </a:rPr>
              <a:t>Answers (revealed on the next slide):</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Teasing: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Making fun of someone in a way that might seem like a joke.</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Name calling: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Using unkind or rude words to talk about someone.</a:t>
            </a:r>
            <a:endParaRPr lang="en-GB" sz="1800" u="none" dirty="0">
              <a:solidFill>
                <a:srgbClr val="000000"/>
              </a:solidFill>
              <a:effectLst/>
              <a:latin typeface="Open Sans" panose="020B0606030504020204" pitchFamily="34" charset="0"/>
              <a:ea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Excluding others: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Leaving someone out on purpose.</a:t>
            </a:r>
            <a:endParaRPr lang="en-GB" sz="1800" u="none" dirty="0">
              <a:solidFill>
                <a:srgbClr val="000000"/>
              </a:solidFill>
              <a:effectLst/>
              <a:latin typeface="Open Sans" panose="020B0606030504020204" pitchFamily="34" charset="0"/>
              <a:ea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600" u="none" dirty="0">
                <a:solidFill>
                  <a:srgbClr val="000000"/>
                </a:solidFill>
                <a:effectLst/>
                <a:latin typeface="Open Sans" panose="020B0606030504020204" pitchFamily="34" charset="0"/>
                <a:ea typeface="Times New Roman" panose="02020603050405020304" pitchFamily="18" charset="0"/>
              </a:rPr>
              <a:t>Harassment: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When someone makes someone else feel scared or upset because of who they are like their age, sex, or a disability they have.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9FBE0-B08B-A764-702D-0DD7366E3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C8C6D-F6A6-E496-405F-E18EADA06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DB008-E402-77EB-2D5E-8A65D1F1F930}"/>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Vocabulary:</a:t>
            </a:r>
          </a:p>
          <a:p>
            <a:pPr marL="285750" indent="-2857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Age:</a:t>
            </a:r>
            <a:r>
              <a:rPr lang="en-US" sz="1800" b="0" u="none" dirty="0">
                <a:solidFill>
                  <a:srgbClr val="000000"/>
                </a:solidFill>
                <a:effectLst/>
                <a:latin typeface="Open Sans" panose="020B0606030504020204" pitchFamily="34" charset="0"/>
                <a:ea typeface="Times New Roman" panose="02020603050405020304" pitchFamily="18" charset="0"/>
              </a:rPr>
              <a:t> how </a:t>
            </a:r>
            <a:r>
              <a:rPr lang="en-US" sz="1800" u="none" dirty="0">
                <a:solidFill>
                  <a:srgbClr val="000000"/>
                </a:solidFill>
                <a:effectLst/>
                <a:latin typeface="Open Sans" panose="020B0606030504020204" pitchFamily="34" charset="0"/>
                <a:ea typeface="Times New Roman" panose="02020603050405020304" pitchFamily="18" charset="0"/>
              </a:rPr>
              <a:t>old a person is.</a:t>
            </a:r>
          </a:p>
          <a:p>
            <a:pPr marL="285750" indent="-2857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Sex:</a:t>
            </a:r>
            <a:r>
              <a:rPr lang="en-US" sz="1800" b="0" u="none" dirty="0">
                <a:solidFill>
                  <a:srgbClr val="000000"/>
                </a:solidFill>
                <a:effectLst/>
                <a:latin typeface="Open Sans" panose="020B0606030504020204" pitchFamily="34" charset="0"/>
                <a:ea typeface="Times New Roman" panose="02020603050405020304" pitchFamily="18" charset="0"/>
              </a:rPr>
              <a:t> whether </a:t>
            </a:r>
            <a:r>
              <a:rPr lang="en-US" sz="1800" u="none" dirty="0">
                <a:solidFill>
                  <a:srgbClr val="000000"/>
                </a:solidFill>
                <a:effectLst/>
                <a:latin typeface="Open Sans" panose="020B0606030504020204" pitchFamily="34" charset="0"/>
                <a:ea typeface="Times New Roman" panose="02020603050405020304" pitchFamily="18" charset="0"/>
              </a:rPr>
              <a:t>a person is male or female.</a:t>
            </a:r>
          </a:p>
          <a:p>
            <a:pPr marL="285750" indent="-285750">
              <a:buFont typeface="Arial" panose="020B0604020202020204" pitchFamily="34" charset="0"/>
              <a:buChar char="•"/>
            </a:pPr>
            <a:r>
              <a:rPr lang="en-US" sz="1800" b="1" u="none" dirty="0">
                <a:solidFill>
                  <a:srgbClr val="000000"/>
                </a:solidFill>
                <a:effectLst/>
                <a:latin typeface="Open Sans" panose="020B0606030504020204" pitchFamily="34" charset="0"/>
                <a:ea typeface="Times New Roman" panose="02020603050405020304" pitchFamily="18" charset="0"/>
              </a:rPr>
              <a:t>Disability: </a:t>
            </a:r>
            <a:r>
              <a:rPr lang="en-US" sz="1800" b="0" u="none" dirty="0">
                <a:solidFill>
                  <a:srgbClr val="000000"/>
                </a:solidFill>
                <a:effectLst/>
                <a:latin typeface="Open Sans" panose="020B0606030504020204" pitchFamily="34" charset="0"/>
                <a:ea typeface="Times New Roman" panose="02020603050405020304" pitchFamily="18" charset="0"/>
              </a:rPr>
              <a:t>a condition </a:t>
            </a:r>
            <a:r>
              <a:rPr lang="en-US" sz="1800" u="none" dirty="0">
                <a:solidFill>
                  <a:srgbClr val="000000"/>
                </a:solidFill>
                <a:effectLst/>
                <a:latin typeface="Open Sans" panose="020B0606030504020204" pitchFamily="34" charset="0"/>
                <a:ea typeface="Times New Roman" panose="02020603050405020304" pitchFamily="18" charset="0"/>
              </a:rPr>
              <a:t>that can make some activities or tasks more difficult for a person.</a:t>
            </a:r>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00000"/>
                </a:solidFill>
                <a:effectLst/>
                <a:latin typeface="Open Sans" panose="020B0606030504020204" pitchFamily="34" charset="0"/>
                <a:ea typeface="Times New Roman" panose="02020603050405020304" pitchFamily="18" charset="0"/>
              </a:rPr>
              <a:t>Answers:</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Teasing: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Making fun of someone in a way that might seem like a joke.</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Name calling: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Using unkind or rude words to talk about someone.</a:t>
            </a:r>
            <a:endParaRPr lang="en-GB" sz="1800" u="none" dirty="0">
              <a:solidFill>
                <a:srgbClr val="000000"/>
              </a:solidFill>
              <a:effectLst/>
              <a:latin typeface="Open Sans" panose="020B0606030504020204" pitchFamily="34" charset="0"/>
              <a:ea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Excluding others: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Leaving someone out on purpose.</a:t>
            </a:r>
            <a:endParaRPr kumimoji="0" lang="en-GB" sz="18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GB" sz="1800" u="none" dirty="0">
                <a:solidFill>
                  <a:srgbClr val="000000"/>
                </a:solidFill>
                <a:effectLst/>
                <a:latin typeface="Open Sans" panose="020B0606030504020204" pitchFamily="34" charset="0"/>
                <a:ea typeface="Times New Roman" panose="02020603050405020304" pitchFamily="18" charset="0"/>
              </a:rPr>
              <a:t>Harassment: </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When someone makes someone else feel scared or upset because of who they are like their age, sex, or a disability they have.</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4DE9F93-F087-0A9E-FCA8-02DE3AA0BF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840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E230E-A8A4-0589-3B77-560A45CFC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3AE7F-8D5F-1F9F-3E02-AD752E82D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04573-0E1A-F748-C2EF-AA1611BF9F36}"/>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r>
              <a:rPr lang="en-GB" sz="1800" u="none" dirty="0">
                <a:solidFill>
                  <a:srgbClr val="000000"/>
                </a:solidFill>
                <a:effectLst/>
                <a:latin typeface="Open Sans" panose="020B0606030504020204" pitchFamily="34" charset="0"/>
                <a:ea typeface="Times New Roman" panose="02020603050405020304" pitchFamily="18" charset="0"/>
              </a:rPr>
              <a:t>If someone is being bullied (or sees someone else being bullied) they can get help by speaking to a trusted adult like a:</a:t>
            </a:r>
            <a:endParaRPr lang="en-GB" sz="1800" u="sng" dirty="0">
              <a:solidFill>
                <a:srgbClr val="000000"/>
              </a:solidFill>
              <a:effectLst/>
              <a:latin typeface="Open Sans" panose="020B0606030504020204" pitchFamily="34" charset="0"/>
              <a:ea typeface="Times New Roman" panose="02020603050405020304" pitchFamily="18" charset="0"/>
            </a:endParaRPr>
          </a:p>
          <a:p>
            <a:pPr marL="457200" indent="-457200">
              <a:buFont typeface="Arial" panose="020B0604020202020204" pitchFamily="34" charset="0"/>
              <a:buChar char="•"/>
            </a:pPr>
            <a:r>
              <a:rPr lang="en-US" sz="1800" b="1" dirty="0"/>
              <a:t>Teacher</a:t>
            </a:r>
          </a:p>
          <a:p>
            <a:pPr marL="457200" indent="-457200">
              <a:buFont typeface="Arial" panose="020B0604020202020204" pitchFamily="34" charset="0"/>
              <a:buChar char="•"/>
            </a:pPr>
            <a:r>
              <a:rPr lang="en-US" sz="1800" b="1" dirty="0"/>
              <a:t>Teaching assistant</a:t>
            </a:r>
          </a:p>
          <a:p>
            <a:pPr marL="457200" indent="-457200">
              <a:buFont typeface="Arial" panose="020B0604020202020204" pitchFamily="34" charset="0"/>
              <a:buChar char="•"/>
            </a:pPr>
            <a:r>
              <a:rPr lang="en-US" sz="1800" b="1" dirty="0"/>
              <a:t>Headteacher</a:t>
            </a:r>
          </a:p>
          <a:p>
            <a:pPr marL="457200" indent="-457200">
              <a:buFont typeface="Arial" panose="020B0604020202020204" pitchFamily="34" charset="0"/>
              <a:buChar char="•"/>
            </a:pPr>
            <a:r>
              <a:rPr lang="en-US" sz="1800" b="1" dirty="0"/>
              <a:t>Family member </a:t>
            </a:r>
            <a:r>
              <a:rPr lang="en-US" sz="1800" b="0" dirty="0"/>
              <a:t>like auntie, uncle, or grandparent</a:t>
            </a:r>
          </a:p>
          <a:p>
            <a:pPr marL="457200" indent="-457200">
              <a:buFont typeface="Arial" panose="020B0604020202020204" pitchFamily="34" charset="0"/>
              <a:buChar char="•"/>
            </a:pPr>
            <a:r>
              <a:rPr lang="en-US" sz="1800" b="1" dirty="0"/>
              <a:t>Parent or caregiver</a:t>
            </a:r>
          </a:p>
          <a:p>
            <a:pPr marL="457200" indent="-457200">
              <a:buFont typeface="Arial" panose="020B0604020202020204" pitchFamily="34" charset="0"/>
              <a:buChar char="•"/>
            </a:pPr>
            <a:r>
              <a:rPr lang="en-US" sz="1800" b="1" dirty="0"/>
              <a:t>Playground supervisor</a:t>
            </a:r>
          </a:p>
          <a:p>
            <a:pPr marL="457200" indent="-457200">
              <a:buFont typeface="Arial" panose="020B0604020202020204" pitchFamily="34" charset="0"/>
              <a:buChar char="•"/>
            </a:pPr>
            <a:r>
              <a:rPr lang="en-US" sz="1800" b="1" dirty="0"/>
              <a:t>Learning mentor / pastoral staff</a:t>
            </a:r>
          </a:p>
        </p:txBody>
      </p:sp>
      <p:sp>
        <p:nvSpPr>
          <p:cNvPr id="4" name="Slide Number Placeholder 3">
            <a:extLst>
              <a:ext uri="{FF2B5EF4-FFF2-40B4-BE49-F238E27FC236}">
                <a16:creationId xmlns:a16="http://schemas.microsoft.com/office/drawing/2014/main" id="{299D7B9F-D8C2-AD3C-9319-7AC1E6A395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6772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r>
              <a:rPr lang="en-GB" sz="1800" u="none" dirty="0">
                <a:solidFill>
                  <a:srgbClr val="000000"/>
                </a:solidFill>
                <a:effectLst/>
                <a:latin typeface="Open Sans" panose="020B0606030504020204" pitchFamily="34" charset="0"/>
                <a:ea typeface="Times New Roman" panose="02020603050405020304" pitchFamily="18" charset="0"/>
              </a:rPr>
              <a:t>Harassment: Carys could get help by speaking to a trusted adult and asking for Soren to stop.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71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EB752-B49A-C8B7-73DB-B8B0377E9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B4DB2-8805-9030-235A-0E8140403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81518-4D8E-92B6-D07B-F2099E4CF2A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Name calling: Mabli could get help by speaking to a trusted adult and asking Idris to stop. </a:t>
            </a:r>
          </a:p>
          <a:p>
            <a:r>
              <a:rPr lang="en-GB" sz="1800" u="sng" dirty="0">
                <a:solidFill>
                  <a:srgbClr val="000000"/>
                </a:solidFill>
                <a:effectLst/>
                <a:latin typeface="Open Sans" panose="020B0606030504020204" pitchFamily="34" charset="0"/>
                <a:ea typeface="Times New Roman" panose="02020603050405020304" pitchFamily="18" charset="0"/>
              </a:rPr>
              <a:t> </a:t>
            </a:r>
          </a:p>
        </p:txBody>
      </p:sp>
      <p:sp>
        <p:nvSpPr>
          <p:cNvPr id="4" name="Slide Number Placeholder 3">
            <a:extLst>
              <a:ext uri="{FF2B5EF4-FFF2-40B4-BE49-F238E27FC236}">
                <a16:creationId xmlns:a16="http://schemas.microsoft.com/office/drawing/2014/main" id="{8162A72C-0516-0B79-52D1-6C6E01B8E4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927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9ADD1-A4BD-AB6E-58C6-F7B73B2DF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CEC79-8384-760E-23AA-45AE1AE552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69D0E-4BF7-5C83-7770-97C8CED2D8E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Excluding others: Anna could get help by speaking to a trusted adult and including Lucy in her games.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C3EB7B24-5EEB-3101-F6B5-059978E653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46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C5DBB-E354-AAC6-9C94-521028817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414CE-8C78-0968-83DA-267250707B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64F77-3498-9E50-2DFA-C05BCF7FF737}"/>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Teasing: Jasper could get help by speaking to a trusted adult and asking Yara to stop.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A8D853C9-2FA1-30D5-32FD-5D313B5991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169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Transcript: </a:t>
            </a: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When I was at school, some children bullied me. They pushed me, called me names, and chased me everyday. I felt very scared, worried, and lonely.</a:t>
            </a:r>
          </a:p>
          <a:p>
            <a:pPr marL="0" marR="0" lvl="0" indent="0" algn="l" defTabSz="914400" eaLnBrk="1" fontAlgn="auto" latinLnBrk="0" hangingPunct="1">
              <a:lnSpc>
                <a:spcPct val="15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Now I’m an adult and I work as a robotics engineer. I design and build robots that help people. </a:t>
            </a:r>
          </a:p>
          <a:p>
            <a:pPr marL="0" marR="0" lvl="0" indent="0" algn="l" defTabSz="914400" eaLnBrk="1" fontAlgn="auto" latinLnBrk="0" hangingPunct="1">
              <a:lnSpc>
                <a:spcPct val="15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Sometimes, I feel nervous when I have to work with someone new because I remember how scared I felt at school. </a:t>
            </a:r>
          </a:p>
          <a:p>
            <a:pPr marL="0" marR="0" lvl="0" indent="0" algn="l" defTabSz="914400" eaLnBrk="1" fontAlgn="auto" latinLnBrk="0" hangingPunct="1">
              <a:lnSpc>
                <a:spcPct val="15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 also worry about making new friends in case they won’t like me. I talk to my family about how I feel. I also try to be kind to people at work who might feel left out, so they don’t feel like I did.</a:t>
            </a:r>
          </a:p>
          <a:p>
            <a:pPr marL="0" marR="0" lvl="0" indent="0" algn="l" defTabSz="914400" eaLnBrk="1" fontAlgn="auto" latinLnBrk="0" hangingPunct="1">
              <a:lnSpc>
                <a:spcPct val="15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 wish I had asked for help when I was at school.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76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9D045-6C31-DA7F-0D85-F9CAAA4CF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FEF0-2C27-6BEE-6ABD-DEAE371770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18A87-B3FC-4CEB-550C-F56F3BC11CD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Adapt the ground rules based on your school and classroom setting.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Be careful with sharing your own personal view and remember that you are in an influential position.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Remember</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Always follow school safeguarding and confidentiality policies.</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342D94A-822E-50DD-E409-2E961734FE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326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4915F-A967-6954-3F70-375D83525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E7105-6B56-4207-AB24-8F61B106AD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D7288E-0678-4603-B70C-5B3DAC390C41}"/>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Click to reveal suggested answers.</a:t>
            </a:r>
          </a:p>
        </p:txBody>
      </p:sp>
      <p:sp>
        <p:nvSpPr>
          <p:cNvPr id="4" name="Slide Number Placeholder 3">
            <a:extLst>
              <a:ext uri="{FF2B5EF4-FFF2-40B4-BE49-F238E27FC236}">
                <a16:creationId xmlns:a16="http://schemas.microsoft.com/office/drawing/2014/main" id="{F1D864B7-2720-7490-CDFD-4DB927A003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056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43E4-FDC7-F697-779E-C1C7F5AA4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79E3B9-D6B7-FC73-295D-1FF4782F3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5E76B-F88F-C839-0F54-DBD308694CA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Click to reveal suggested answers.</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FCA65D1-01E5-3683-74EE-F22624B4A6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696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A450-B3DC-1E1C-1CB1-3ACB92B53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7EB1F-E6E3-230B-DA3A-96E4E9F783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55C5E-A8D3-FE14-540F-7D024CC7159C}"/>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Click to reveal suggested answers.</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6CEB2AAD-210F-FC2D-A264-945A2A37EC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098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7D3DF-68F1-A75D-8FE3-06853517D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71A07-63DD-EE61-6D4B-708F0D073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9977F1-5C80-4810-6109-7F61345D9CD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Click to reveal answers.</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AC9F8F14-4E94-F119-C2F4-248C1AB507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874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E8A2-C617-6577-2E44-B65B57F0A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2367C-DCD5-F419-0675-D1E4824D5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09332-1D8A-09FB-A77C-E165582D051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r>
              <a:rPr lang="en-GB" sz="1800" dirty="0">
                <a:effectLst/>
                <a:latin typeface="Segoe UI" panose="020B0502040204020203" pitchFamily="34" charset="0"/>
              </a:rPr>
              <a:t>This slide has information on organisations that can offer more information or support. </a:t>
            </a:r>
          </a:p>
          <a:p>
            <a:endParaRPr lang="en-GB" sz="1800" dirty="0">
              <a:effectLst/>
              <a:latin typeface="Segoe UI" panose="020B0502040204020203" pitchFamily="34" charset="0"/>
            </a:endParaRPr>
          </a:p>
          <a:p>
            <a:r>
              <a:rPr lang="en-GB" sz="1800" dirty="0">
                <a:effectLst/>
                <a:latin typeface="Segoe UI" panose="020B0502040204020203" pitchFamily="34" charset="0"/>
              </a:rPr>
              <a:t>You may choose to refer to these organisations if questions/issues arise during the teaching of this lesson. Remember to always follow your school’s safeguarding and confidentiality policies. </a:t>
            </a:r>
          </a:p>
          <a:p>
            <a:endParaRPr lang="en-GB" sz="1800" dirty="0">
              <a:effectLst/>
              <a:latin typeface="Segoe UI" panose="020B0502040204020203" pitchFamily="34" charset="0"/>
            </a:endParaRPr>
          </a:p>
          <a:p>
            <a:r>
              <a:rPr lang="en-GB" sz="1800" dirty="0">
                <a:effectLst/>
                <a:latin typeface="Segoe UI" panose="020B0502040204020203" pitchFamily="34" charset="0"/>
              </a:rPr>
              <a:t>For older children, you may encourage them to visit these websites themselves. </a:t>
            </a:r>
          </a:p>
        </p:txBody>
      </p:sp>
      <p:sp>
        <p:nvSpPr>
          <p:cNvPr id="4" name="Slide Number Placeholder 3">
            <a:extLst>
              <a:ext uri="{FF2B5EF4-FFF2-40B4-BE49-F238E27FC236}">
                <a16:creationId xmlns:a16="http://schemas.microsoft.com/office/drawing/2014/main" id="{636E2531-24CA-B6B8-8D86-3D98FDDBF5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342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25</a:t>
            </a:fld>
            <a:endParaRPr lang="en-GB"/>
          </a:p>
        </p:txBody>
      </p:sp>
    </p:spTree>
    <p:extLst>
      <p:ext uri="{BB962C8B-B14F-4D97-AF65-F5344CB8AC3E}">
        <p14:creationId xmlns:p14="http://schemas.microsoft.com/office/powerpoint/2010/main" val="1289118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0F7DC-561D-11D5-1DDA-D268E949E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DC317-191D-E7F3-62D9-CDD0B67B1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52FE3-3768-B024-4DD3-69E677CC8899}"/>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Open Sans" panose="020B0606030504020204"/>
                <a:ea typeface="+mn-ea"/>
                <a:cs typeface="+mn-cs"/>
              </a:rPr>
              <a:t>This slide contains key facts and statistics about the theme of the lesson. These are not designed to be shared with children.</a:t>
            </a:r>
          </a:p>
          <a:p>
            <a:endParaRPr lang="en-GB" b="0" u="none" dirty="0"/>
          </a:p>
        </p:txBody>
      </p:sp>
      <p:sp>
        <p:nvSpPr>
          <p:cNvPr id="4" name="Slide Number Placeholder 3">
            <a:extLst>
              <a:ext uri="{FF2B5EF4-FFF2-40B4-BE49-F238E27FC236}">
                <a16:creationId xmlns:a16="http://schemas.microsoft.com/office/drawing/2014/main" id="{EC318554-F6F5-CDB2-7413-9ED64A20E8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932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53167-7B5F-48DE-708D-889704C0F4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156E0-1992-5B6C-3535-AB660C18A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7BADB-8209-7054-888A-6607F7ACD9BA}"/>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r>
              <a:rPr lang="en-US" sz="1200" u="none" dirty="0">
                <a:solidFill>
                  <a:srgbClr val="000000"/>
                </a:solidFill>
                <a:effectLst/>
                <a:latin typeface="Open Sans" panose="020B0606030504020204" pitchFamily="34" charset="0"/>
                <a:ea typeface="Times New Roman" panose="02020603050405020304" pitchFamily="18" charset="0"/>
              </a:rPr>
              <a:t>This slide contains model answers to questions that children might ask about the theme of the lesson. </a:t>
            </a:r>
          </a:p>
          <a:p>
            <a:endParaRPr lang="en-GB" b="0" u="none" dirty="0"/>
          </a:p>
        </p:txBody>
      </p:sp>
      <p:sp>
        <p:nvSpPr>
          <p:cNvPr id="4" name="Slide Number Placeholder 3">
            <a:extLst>
              <a:ext uri="{FF2B5EF4-FFF2-40B4-BE49-F238E27FC236}">
                <a16:creationId xmlns:a16="http://schemas.microsoft.com/office/drawing/2014/main" id="{4831F0C3-57D9-C82C-BCC1-FC9A4E2879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4549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96AB-0848-7AC3-5616-FC947C9B5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55DF3-DA87-6C7D-FDAB-ABB7F65DF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EB9EE-85AF-C252-B84D-2895877B71E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2800" dirty="0"/>
              <a:t>At the start of the lesson, agree on some ground rules as a class. Some suggestions are provided on the ‘creating a safe learning environment’ teacher slide.</a:t>
            </a:r>
          </a:p>
          <a:p>
            <a:endParaRPr lang="en-US" sz="2800" dirty="0"/>
          </a:p>
          <a:p>
            <a:r>
              <a:rPr lang="en-US" sz="2800" dirty="0"/>
              <a:t>If you’re using a question box in your class, let children know that it’s available during and after the lesson. Explain that if anyone has a question or worry they don’t feel comfortable sharing out loud, they can write or draw it on a piece of paper, with their name or anonymously, and place it in the box. This way, everyone has a safe way to share their thoughts.</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EC1AA4D-F503-ACD1-22B2-BFC2198EDC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839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Suggested answers are provided on the next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789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E8ECD-9008-7BB0-D07B-F83A1308A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5B8D2-5504-D5B9-2B5E-D979878C79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166F5E-EAF1-03CB-1A49-2F9A9EFA5DA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166BC141-72D9-A775-C414-F3D80551F4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848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FCCD-22D8-5CD5-A4EA-BFB9BE067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03EB9-FDE8-09EC-DA44-18D7B9980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C8F1A0-D578-64D6-EC80-B6FE3C55716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unkind behaviour</a:t>
            </a:r>
            <a:r>
              <a:rPr kumimoji="0" lang="en-GB"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800" b="0"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was a one-off action. It may have been rude, but it didn’t keep happening. </a:t>
            </a:r>
            <a:r>
              <a:rPr lang="en-US" sz="1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Unkind behaviours are </a:t>
            </a:r>
            <a:r>
              <a:rPr lang="en-US" sz="18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never</a:t>
            </a:r>
            <a:r>
              <a:rPr lang="en-US" sz="1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okay. </a:t>
            </a:r>
            <a:endParaRPr kumimoji="0" lang="en-GB"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13626B5-444B-2379-7622-6818E06D05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48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teacher/primary-resources/12" TargetMode="External"/><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0.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s://www.kidscape.org.uk/i-am-a-young-person" TargetMode="External"/><Relationship Id="rId7"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hyperlink" Target="http://www.youngminds.org.uk/young-person/coping-with-life/bullying/" TargetMode="External"/><Relationship Id="rId11" Type="http://schemas.openxmlformats.org/officeDocument/2006/relationships/image" Target="../media/image25.png"/><Relationship Id="rId5" Type="http://schemas.openxmlformats.org/officeDocument/2006/relationships/hyperlink" Target="https://www.nationalbullyinghelpline.co.uk/children.html" TargetMode="External"/><Relationship Id="rId10" Type="http://schemas.openxmlformats.org/officeDocument/2006/relationships/image" Target="../media/image24.jpeg"/><Relationship Id="rId4" Type="http://schemas.openxmlformats.org/officeDocument/2006/relationships/hyperlink" Target="https://www.bbc.co.uk/teach/articles/zm66b7h" TargetMode="External"/><Relationship Id="rId9"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2144421202"/>
              </p:ext>
            </p:extLst>
          </p:nvPr>
        </p:nvGraphicFramePr>
        <p:xfrm>
          <a:off x="6787760" y="3173789"/>
          <a:ext cx="5177403" cy="3148440"/>
        </p:xfrm>
        <a:graphic>
          <a:graphicData uri="http://schemas.openxmlformats.org/drawingml/2006/table">
            <a:tbl>
              <a:tblPr/>
              <a:tblGrid>
                <a:gridCol w="5177403">
                  <a:extLst>
                    <a:ext uri="{9D8B030D-6E8A-4147-A177-3AD203B41FA5}">
                      <a16:colId xmlns:a16="http://schemas.microsoft.com/office/drawing/2014/main" val="3863936759"/>
                    </a:ext>
                  </a:extLst>
                </a:gridCol>
              </a:tblGrid>
              <a:tr h="336152">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953826">
                <a:tc>
                  <a:txBody>
                    <a:bodyPr/>
                    <a:lstStyle/>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200" b="0" dirty="0">
                          <a:latin typeface="Open Sans" panose="020B0606030504020204" pitchFamily="34" charset="0"/>
                          <a:ea typeface="Open Sans" panose="020B0606030504020204" pitchFamily="34" charset="0"/>
                          <a:cs typeface="Open Sans" panose="020B0606030504020204" pitchFamily="34" charset="0"/>
                        </a:rPr>
                        <a:t>For the audio scenario on slide 19, provide printed copies of the  scenario for children with hearing difficulties, found in the teacher notes. </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200" b="0" dirty="0">
                          <a:latin typeface="Open Sans" panose="020B0606030504020204" pitchFamily="34" charset="0"/>
                          <a:ea typeface="Open Sans" panose="020B0606030504020204" pitchFamily="34" charset="0"/>
                          <a:cs typeface="Open Sans" panose="020B0606030504020204" pitchFamily="34" charset="0"/>
                        </a:rPr>
                        <a:t>Some children with autism or additional emotional needs may find some scenarios upsetting or distressing. A teaching assistant could work in a small group to unpick these scenarios together. </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221397" y="160376"/>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456294055"/>
              </p:ext>
            </p:extLst>
          </p:nvPr>
        </p:nvGraphicFramePr>
        <p:xfrm>
          <a:off x="221397" y="578497"/>
          <a:ext cx="6485966" cy="4422746"/>
        </p:xfrm>
        <a:graphic>
          <a:graphicData uri="http://schemas.openxmlformats.org/drawingml/2006/table">
            <a:tbl>
              <a:tblPr/>
              <a:tblGrid>
                <a:gridCol w="2042832">
                  <a:extLst>
                    <a:ext uri="{9D8B030D-6E8A-4147-A177-3AD203B41FA5}">
                      <a16:colId xmlns:a16="http://schemas.microsoft.com/office/drawing/2014/main" val="4012795431"/>
                    </a:ext>
                  </a:extLst>
                </a:gridCol>
                <a:gridCol w="4443134">
                  <a:extLst>
                    <a:ext uri="{9D8B030D-6E8A-4147-A177-3AD203B41FA5}">
                      <a16:colId xmlns:a16="http://schemas.microsoft.com/office/drawing/2014/main" val="39637470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348966">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29028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age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7 - 8</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431336020"/>
                  </a:ext>
                </a:extLst>
              </a:tr>
              <a:tr h="88141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different types of unkind behaviour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the difference between bullying and one-off unkind behaviours.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some of the long-term impacts of bullying.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435603">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Discuss what unkind behaviour and bullying are.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scenarios and decide whether they are showing bullying or unkind behaviour.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Match key words with their definitions.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Discuss how to get help if someone is being unkind or bullying.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Look at scenarios and decide which type of unkind behaviour is being shown.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a scenario about bullying and discuss the long-term impact of bullying.</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52213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Bullying, unkind behaviour, teasing, name calling, excluding others, harassment, trusted adult.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pic>
        <p:nvPicPr>
          <p:cNvPr id="19" name="Graphic 18" descr="Lightbulb with solid fill">
            <a:extLst>
              <a:ext uri="{FF2B5EF4-FFF2-40B4-BE49-F238E27FC236}">
                <a16:creationId xmlns:a16="http://schemas.microsoft.com/office/drawing/2014/main" id="{E6B93F2D-C0ED-7A67-CD18-CC5E30BE4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9142" y="566142"/>
            <a:ext cx="350523" cy="350523"/>
          </a:xfrm>
          <a:prstGeom prst="rect">
            <a:avLst/>
          </a:prstGeom>
        </p:spPr>
      </p:pic>
      <p:graphicFrame>
        <p:nvGraphicFramePr>
          <p:cNvPr id="5" name="Table 4">
            <a:extLst>
              <a:ext uri="{FF2B5EF4-FFF2-40B4-BE49-F238E27FC236}">
                <a16:creationId xmlns:a16="http://schemas.microsoft.com/office/drawing/2014/main" id="{247913A4-4A2E-AA65-AE20-1FFEDBE4C651}"/>
              </a:ext>
            </a:extLst>
          </p:cNvPr>
          <p:cNvGraphicFramePr>
            <a:graphicFrameLocks noGrp="1"/>
          </p:cNvGraphicFramePr>
          <p:nvPr>
            <p:extLst>
              <p:ext uri="{D42A27DB-BD31-4B8C-83A1-F6EECF244321}">
                <p14:modId xmlns:p14="http://schemas.microsoft.com/office/powerpoint/2010/main" val="1149833402"/>
              </p:ext>
            </p:extLst>
          </p:nvPr>
        </p:nvGraphicFramePr>
        <p:xfrm>
          <a:off x="6787760" y="568099"/>
          <a:ext cx="5177402" cy="2042160"/>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269501">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PSHE Association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dirty="0">
                          <a:latin typeface="Open sans" panose="020B0606030504020204" pitchFamily="34" charset="0"/>
                          <a:ea typeface="Open sans" panose="020B0606030504020204" pitchFamily="34" charset="0"/>
                          <a:cs typeface="Open sans" panose="020B0606030504020204" pitchFamily="34" charset="0"/>
                        </a:rPr>
                        <a:t>Respecting self and others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04260994"/>
                  </a:ext>
                </a:extLst>
              </a:tr>
              <a:tr h="269501">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DfE</a:t>
                      </a:r>
                      <a:r>
                        <a:rPr lang="fr-FR" sz="1200" b="1" dirty="0">
                          <a:effectLst/>
                          <a:latin typeface="Open Sans" panose="020B0606030504020204" pitchFamily="34" charset="0"/>
                          <a:ea typeface="Open Sans" panose="020B0606030504020204" pitchFamily="34" charset="0"/>
                          <a:cs typeface="Open Sans" panose="020B0606030504020204" pitchFamily="34" charset="0"/>
                        </a:rPr>
                        <a:t> RSHE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dirty="0">
                          <a:effectLst/>
                          <a:latin typeface="Open Sans" panose="020B0606030504020204" pitchFamily="34" charset="0"/>
                          <a:ea typeface="Calibri" panose="020F0502020204030204" pitchFamily="34" charset="0"/>
                        </a:rPr>
                        <a:t>Respectful, kind relationships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dirty="0">
                          <a:effectLst/>
                          <a:latin typeface="Open Sans" panose="020B0606030504020204" pitchFamily="34" charset="0"/>
                          <a:ea typeface="Calibri" panose="020F0502020204030204" pitchFamily="34" charset="0"/>
                        </a:rPr>
                        <a:t>General wellbeing</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dirty="0">
                        <a:effectLst/>
                        <a:latin typeface="Open Sans" panose="020B0606030504020204" pitchFamily="34" charset="0"/>
                        <a:ea typeface="Calibri" panose="020F050202020403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601877235"/>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fr-FR"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communication, learning, listening.</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14" name="Graphic 13" descr="Clipboard Checked with solid fill">
            <a:extLst>
              <a:ext uri="{FF2B5EF4-FFF2-40B4-BE49-F238E27FC236}">
                <a16:creationId xmlns:a16="http://schemas.microsoft.com/office/drawing/2014/main" id="{5E704097-FF0A-8104-E59F-96AABEA75B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48658" y="547725"/>
            <a:ext cx="390286" cy="368168"/>
          </a:xfrm>
          <a:prstGeom prst="rect">
            <a:avLst/>
          </a:prstGeom>
        </p:spPr>
      </p:pic>
      <p:pic>
        <p:nvPicPr>
          <p:cNvPr id="4" name="Graphic 3" descr="Man with solid fill">
            <a:extLst>
              <a:ext uri="{FF2B5EF4-FFF2-40B4-BE49-F238E27FC236}">
                <a16:creationId xmlns:a16="http://schemas.microsoft.com/office/drawing/2014/main" id="{5195896F-1A3B-45B1-6A56-EA765DFF6D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25862" y="3180139"/>
            <a:ext cx="313082" cy="313082"/>
          </a:xfrm>
          <a:prstGeom prst="rect">
            <a:avLst/>
          </a:prstGeom>
        </p:spPr>
      </p:pic>
      <p:graphicFrame>
        <p:nvGraphicFramePr>
          <p:cNvPr id="2" name="Table 1">
            <a:extLst>
              <a:ext uri="{FF2B5EF4-FFF2-40B4-BE49-F238E27FC236}">
                <a16:creationId xmlns:a16="http://schemas.microsoft.com/office/drawing/2014/main" id="{36C99F5F-F85D-6243-2FE0-E83F7A2967A0}"/>
              </a:ext>
            </a:extLst>
          </p:cNvPr>
          <p:cNvGraphicFramePr>
            <a:graphicFrameLocks noGrp="1"/>
          </p:cNvGraphicFramePr>
          <p:nvPr>
            <p:extLst>
              <p:ext uri="{D42A27DB-BD31-4B8C-83A1-F6EECF244321}">
                <p14:modId xmlns:p14="http://schemas.microsoft.com/office/powerpoint/2010/main" val="3203781398"/>
              </p:ext>
            </p:extLst>
          </p:nvPr>
        </p:nvGraphicFramePr>
        <p:xfrm>
          <a:off x="221397" y="5116717"/>
          <a:ext cx="6485966" cy="1200912"/>
        </p:xfrm>
        <a:graphic>
          <a:graphicData uri="http://schemas.openxmlformats.org/drawingml/2006/table">
            <a:tbl>
              <a:tblPr/>
              <a:tblGrid>
                <a:gridCol w="1578374">
                  <a:extLst>
                    <a:ext uri="{9D8B030D-6E8A-4147-A177-3AD203B41FA5}">
                      <a16:colId xmlns:a16="http://schemas.microsoft.com/office/drawing/2014/main" val="4012795431"/>
                    </a:ext>
                  </a:extLst>
                </a:gridCol>
                <a:gridCol w="4907592">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Resources</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Pencils, pens, paper, exercise books.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Print</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Worksheet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Assessment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Click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6"/>
                        </a:rPr>
                        <a:t>here</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328659260"/>
                  </a:ext>
                </a:extLst>
              </a:tr>
            </a:tbl>
          </a:graphicData>
        </a:graphic>
      </p:graphicFrame>
      <p:pic>
        <p:nvPicPr>
          <p:cNvPr id="7" name="Graphic 6" descr="Future with solid fill">
            <a:extLst>
              <a:ext uri="{FF2B5EF4-FFF2-40B4-BE49-F238E27FC236}">
                <a16:creationId xmlns:a16="http://schemas.microsoft.com/office/drawing/2014/main" id="{EEDC8CB0-2B53-0E07-0079-A06D00F093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6840" y="5114264"/>
            <a:ext cx="350523" cy="350523"/>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97B3-C0BE-38E2-C469-61C44B083CF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852465-CAC5-FE8B-6E62-1A66339CB8B5}"/>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 and bullying</a:t>
            </a:r>
          </a:p>
        </p:txBody>
      </p:sp>
      <p:sp>
        <p:nvSpPr>
          <p:cNvPr id="6" name="Rectangle: Rounded Corners 5">
            <a:extLst>
              <a:ext uri="{FF2B5EF4-FFF2-40B4-BE49-F238E27FC236}">
                <a16:creationId xmlns:a16="http://schemas.microsoft.com/office/drawing/2014/main" id="{6E3FBBCD-B278-814B-30B5-23F75BE11937}"/>
              </a:ext>
            </a:extLst>
          </p:cNvPr>
          <p:cNvSpPr/>
          <p:nvPr/>
        </p:nvSpPr>
        <p:spPr>
          <a:xfrm>
            <a:off x="268941" y="1274020"/>
            <a:ext cx="11654118" cy="584775"/>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it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742B3C77-1114-F60D-237D-192813780418}"/>
              </a:ext>
            </a:extLst>
          </p:cNvPr>
          <p:cNvSpPr/>
          <p:nvPr/>
        </p:nvSpPr>
        <p:spPr>
          <a:xfrm>
            <a:off x="555545" y="4342927"/>
            <a:ext cx="6568587" cy="1312558"/>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marL="0" marR="0" lvl="0" indent="0"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 one-off hurtful action.</a:t>
            </a:r>
          </a:p>
          <a:p>
            <a:pPr marL="0" marR="0" lvl="0" indent="0" defTabSz="914400" eaLnBrk="1" fontAlgn="auto" latinLnBrk="0" hangingPunct="1">
              <a:lnSpc>
                <a:spcPct val="150000"/>
              </a:lnSpc>
              <a:spcBef>
                <a:spcPts val="0"/>
              </a:spcBef>
              <a:spcAft>
                <a:spcPts val="0"/>
              </a:spcAft>
              <a:buClrTx/>
              <a:buSzTx/>
              <a:buFontTx/>
              <a:buNone/>
              <a:tabLst/>
              <a:defRPr/>
            </a:pP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Bullying</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Being unkind many times on purpose.</a:t>
            </a:r>
            <a:endPar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A3E76438-2E13-3C0F-A0C1-FD4BB84F3221}"/>
              </a:ext>
            </a:extLst>
          </p:cNvPr>
          <p:cNvSpPr txBox="1"/>
          <p:nvPr/>
        </p:nvSpPr>
        <p:spPr>
          <a:xfrm>
            <a:off x="268941" y="2042932"/>
            <a:ext cx="9077585" cy="207082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lunch time, Sen asked if she could sit with Flora, but Flora didn’t let her. Flora started calling Sen names behind her back. The next day Flora hid Sen’s pencil case and at break time she pushed her over. Flora continued her unkind behaviour for the next few weeks.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pair of blue frogs with a speech bubble&#10;&#10;AI-generated content may be incorrect.">
            <a:extLst>
              <a:ext uri="{FF2B5EF4-FFF2-40B4-BE49-F238E27FC236}">
                <a16:creationId xmlns:a16="http://schemas.microsoft.com/office/drawing/2014/main" id="{7B3992B6-173D-75A5-C085-3D7ED9D10348}"/>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b="44755"/>
          <a:stretch/>
        </p:blipFill>
        <p:spPr>
          <a:xfrm>
            <a:off x="8803207" y="283685"/>
            <a:ext cx="2660912" cy="1552593"/>
          </a:xfrm>
          <a:prstGeom prst="rect">
            <a:avLst/>
          </a:prstGeom>
        </p:spPr>
      </p:pic>
      <p:sp>
        <p:nvSpPr>
          <p:cNvPr id="15" name="Rectangle: Rounded Corners 14">
            <a:extLst>
              <a:ext uri="{FF2B5EF4-FFF2-40B4-BE49-F238E27FC236}">
                <a16:creationId xmlns:a16="http://schemas.microsoft.com/office/drawing/2014/main" id="{762D0BE5-DBE1-2DA8-371B-450A852CACED}"/>
              </a:ext>
            </a:extLst>
          </p:cNvPr>
          <p:cNvSpPr/>
          <p:nvPr/>
        </p:nvSpPr>
        <p:spPr>
          <a:xfrm>
            <a:off x="412243" y="4342927"/>
            <a:ext cx="11367514" cy="1312558"/>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lvl="0" algn="ctr">
              <a:lnSpc>
                <a:spcPct val="150000"/>
              </a:lnSpc>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22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Flora is being unkind</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many times on purpose, and it’s meant to hurt Sen’s feelings. Bullying is </a:t>
            </a:r>
            <a:r>
              <a:rPr lang="en-US"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never</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okay. </a:t>
            </a:r>
            <a:endPar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66BF191C-4C77-EFD6-E48A-C550807DFB74}"/>
              </a:ext>
            </a:extLst>
          </p:cNvPr>
          <p:cNvPicPr>
            <a:picLocks noChangeAspect="1"/>
          </p:cNvPicPr>
          <p:nvPr/>
        </p:nvPicPr>
        <p:blipFill>
          <a:blip r:embed="rId4"/>
          <a:stretch>
            <a:fillRect/>
          </a:stretch>
        </p:blipFill>
        <p:spPr>
          <a:xfrm>
            <a:off x="9489828" y="2471697"/>
            <a:ext cx="2433231" cy="1642058"/>
          </a:xfrm>
          <a:prstGeom prst="rect">
            <a:avLst/>
          </a:prstGeom>
        </p:spPr>
      </p:pic>
    </p:spTree>
    <p:extLst>
      <p:ext uri="{BB962C8B-B14F-4D97-AF65-F5344CB8AC3E}">
        <p14:creationId xmlns:p14="http://schemas.microsoft.com/office/powerpoint/2010/main" val="3816296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AD7BA-C3D6-D242-6D47-4AF6C74664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3239FFD-736C-EA9F-E6BC-878E1475FE54}"/>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 and bullying</a:t>
            </a:r>
          </a:p>
        </p:txBody>
      </p:sp>
      <p:sp>
        <p:nvSpPr>
          <p:cNvPr id="6" name="Rectangle: Rounded Corners 5">
            <a:extLst>
              <a:ext uri="{FF2B5EF4-FFF2-40B4-BE49-F238E27FC236}">
                <a16:creationId xmlns:a16="http://schemas.microsoft.com/office/drawing/2014/main" id="{85B2ABBD-6160-3345-9518-CF33C1DCA0E2}"/>
              </a:ext>
            </a:extLst>
          </p:cNvPr>
          <p:cNvSpPr/>
          <p:nvPr/>
        </p:nvSpPr>
        <p:spPr>
          <a:xfrm>
            <a:off x="268941" y="1274020"/>
            <a:ext cx="11654118" cy="584775"/>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it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F4C48D8A-BB86-D44E-3230-AB5FEFDDE1BC}"/>
              </a:ext>
            </a:extLst>
          </p:cNvPr>
          <p:cNvSpPr/>
          <p:nvPr/>
        </p:nvSpPr>
        <p:spPr>
          <a:xfrm>
            <a:off x="555545" y="4342927"/>
            <a:ext cx="6568587" cy="1312558"/>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marL="0" marR="0" lvl="0" indent="0"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 one-off hurtful action.</a:t>
            </a:r>
          </a:p>
          <a:p>
            <a:pPr marL="0" marR="0" lvl="0" indent="0" defTabSz="914400" eaLnBrk="1" fontAlgn="auto" latinLnBrk="0" hangingPunct="1">
              <a:lnSpc>
                <a:spcPct val="150000"/>
              </a:lnSpc>
              <a:spcBef>
                <a:spcPts val="0"/>
              </a:spcBef>
              <a:spcAft>
                <a:spcPts val="0"/>
              </a:spcAft>
              <a:buClrTx/>
              <a:buSzTx/>
              <a:buFontTx/>
              <a:buNone/>
              <a:tabLst/>
              <a:defRPr/>
            </a:pP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Bullying</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Being unkind many times on purpose.</a:t>
            </a:r>
            <a:endPar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A8BD8744-683F-A1B9-804E-C037DFD9E12E}"/>
              </a:ext>
            </a:extLst>
          </p:cNvPr>
          <p:cNvSpPr txBox="1"/>
          <p:nvPr/>
        </p:nvSpPr>
        <p:spPr>
          <a:xfrm>
            <a:off x="2832847" y="2113389"/>
            <a:ext cx="9090212"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Esther tells Charles and Eliza to push over Cam every morning and put her bag in the mud</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Charles and Eliza listen to Esther as they are scared Esther will hurt them.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pair of blue frogs with a speech bubble&#10;&#10;AI-generated content may be incorrect.">
            <a:extLst>
              <a:ext uri="{FF2B5EF4-FFF2-40B4-BE49-F238E27FC236}">
                <a16:creationId xmlns:a16="http://schemas.microsoft.com/office/drawing/2014/main" id="{0D0EADBA-8E85-FFD0-B8A6-69C0CD87FCE6}"/>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b="44755"/>
          <a:stretch/>
        </p:blipFill>
        <p:spPr>
          <a:xfrm>
            <a:off x="8803207" y="283685"/>
            <a:ext cx="2660912" cy="1552593"/>
          </a:xfrm>
          <a:prstGeom prst="rect">
            <a:avLst/>
          </a:prstGeom>
        </p:spPr>
      </p:pic>
      <p:sp>
        <p:nvSpPr>
          <p:cNvPr id="15" name="Rectangle: Rounded Corners 14">
            <a:extLst>
              <a:ext uri="{FF2B5EF4-FFF2-40B4-BE49-F238E27FC236}">
                <a16:creationId xmlns:a16="http://schemas.microsoft.com/office/drawing/2014/main" id="{FF680050-AF78-1C7A-55F6-4C5E07663528}"/>
              </a:ext>
            </a:extLst>
          </p:cNvPr>
          <p:cNvSpPr/>
          <p:nvPr/>
        </p:nvSpPr>
        <p:spPr>
          <a:xfrm>
            <a:off x="412243" y="3984276"/>
            <a:ext cx="11367514" cy="1760854"/>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lvl="0" algn="ctr">
              <a:lnSpc>
                <a:spcPct val="150000"/>
              </a:lnSpc>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22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Esther, Charles and Eliza are all involved in bullying Cam even if Esther is only telling them to do it. Charles and Eliza are also victims of bullying. </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People</a:t>
            </a:r>
            <a:r>
              <a:rPr lang="en-US" sz="22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 can influence others to bully. </a:t>
            </a:r>
            <a:r>
              <a:rPr lang="en-US" sz="2200" b="1"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Violence</a:t>
            </a:r>
            <a:r>
              <a:rPr lang="en-US" sz="22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 and </a:t>
            </a:r>
            <a:r>
              <a:rPr lang="en-US" sz="2200" b="1"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bullying</a:t>
            </a:r>
            <a:r>
              <a:rPr lang="en-US" sz="2200"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 are </a:t>
            </a:r>
            <a:r>
              <a:rPr lang="en-US"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never</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okay. </a:t>
            </a:r>
            <a:endPar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0326537C-4B23-6DDC-B03B-D6E5C9FECE9E}"/>
              </a:ext>
            </a:extLst>
          </p:cNvPr>
          <p:cNvPicPr>
            <a:picLocks noChangeAspect="1"/>
          </p:cNvPicPr>
          <p:nvPr/>
        </p:nvPicPr>
        <p:blipFill>
          <a:blip r:embed="rId4">
            <a:extLst>
              <a:ext uri="{28A0092B-C50C-407E-A947-70E740481C1C}">
                <a14:useLocalDpi xmlns:a14="http://schemas.microsoft.com/office/drawing/2010/main" val="0"/>
              </a:ext>
            </a:extLst>
          </a:blip>
          <a:srcRect l="18433" t="27104" r="12900"/>
          <a:stretch>
            <a:fillRect/>
          </a:stretch>
        </p:blipFill>
        <p:spPr>
          <a:xfrm>
            <a:off x="555545" y="2092228"/>
            <a:ext cx="2137284" cy="1562992"/>
          </a:xfrm>
          <a:prstGeom prst="rect">
            <a:avLst/>
          </a:prstGeom>
        </p:spPr>
      </p:pic>
    </p:spTree>
    <p:extLst>
      <p:ext uri="{BB962C8B-B14F-4D97-AF65-F5344CB8AC3E}">
        <p14:creationId xmlns:p14="http://schemas.microsoft.com/office/powerpoint/2010/main" val="945795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2E9E959-FC41-819A-54EE-A42AC5916B87}"/>
              </a:ext>
            </a:extLst>
          </p:cNvPr>
          <p:cNvSpPr/>
          <p:nvPr/>
        </p:nvSpPr>
        <p:spPr>
          <a:xfrm>
            <a:off x="335992" y="1115186"/>
            <a:ext cx="11520014" cy="55500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Match the word with the definition.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6BA59EB2-BC28-85EC-4654-7825690069B3}"/>
              </a:ext>
            </a:extLst>
          </p:cNvPr>
          <p:cNvSpPr/>
          <p:nvPr/>
        </p:nvSpPr>
        <p:spPr>
          <a:xfrm>
            <a:off x="3140908" y="1998437"/>
            <a:ext cx="8791298" cy="984742"/>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 When someone makes someone else feel scared or upset because of who they are like their age, sex, or a disability they have.</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255496" y="2122421"/>
            <a:ext cx="2710800" cy="664285"/>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Teasing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behaviours (10 mins)</a:t>
            </a:r>
          </a:p>
        </p:txBody>
      </p:sp>
      <p:sp>
        <p:nvSpPr>
          <p:cNvPr id="2" name="Rectangle: Rounded Corners 1">
            <a:extLst>
              <a:ext uri="{FF2B5EF4-FFF2-40B4-BE49-F238E27FC236}">
                <a16:creationId xmlns:a16="http://schemas.microsoft.com/office/drawing/2014/main" id="{F56D79F1-6B10-0429-4EEE-30AD38A820E6}"/>
              </a:ext>
            </a:extLst>
          </p:cNvPr>
          <p:cNvSpPr/>
          <p:nvPr/>
        </p:nvSpPr>
        <p:spPr>
          <a:xfrm>
            <a:off x="255495" y="3107163"/>
            <a:ext cx="2710800" cy="664285"/>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Name calling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493C694A-E661-8C32-1AF5-7120A77FAAA8}"/>
              </a:ext>
            </a:extLst>
          </p:cNvPr>
          <p:cNvSpPr/>
          <p:nvPr/>
        </p:nvSpPr>
        <p:spPr>
          <a:xfrm>
            <a:off x="255494" y="4076899"/>
            <a:ext cx="2710800" cy="664285"/>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Excluding others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A7230ACA-191B-04E3-8692-F33CBA85F11E}"/>
              </a:ext>
            </a:extLst>
          </p:cNvPr>
          <p:cNvSpPr/>
          <p:nvPr/>
        </p:nvSpPr>
        <p:spPr>
          <a:xfrm>
            <a:off x="255494" y="5071231"/>
            <a:ext cx="2710800" cy="664285"/>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C674D0C5-1F38-9DDA-A826-D84A257A8374}"/>
              </a:ext>
            </a:extLst>
          </p:cNvPr>
          <p:cNvSpPr/>
          <p:nvPr/>
        </p:nvSpPr>
        <p:spPr>
          <a:xfrm>
            <a:off x="3140908" y="3107163"/>
            <a:ext cx="8791298" cy="71072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Making fun of someone in a way that might seem like a joke.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1127ABAB-3E53-4BFA-A1EA-15B505C255C8}"/>
              </a:ext>
            </a:extLst>
          </p:cNvPr>
          <p:cNvSpPr/>
          <p:nvPr/>
        </p:nvSpPr>
        <p:spPr>
          <a:xfrm>
            <a:off x="3152152" y="4090638"/>
            <a:ext cx="8791298" cy="71072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Using unkind or rude words to talk about someone.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2F074774-B6F2-A23C-D25B-6126F7F106A1}"/>
              </a:ext>
            </a:extLst>
          </p:cNvPr>
          <p:cNvSpPr/>
          <p:nvPr/>
        </p:nvSpPr>
        <p:spPr>
          <a:xfrm>
            <a:off x="3152152" y="5071231"/>
            <a:ext cx="8791298" cy="71072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Leaving someone out on purpose.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174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3B1A0-B8AC-3666-DD0B-056DB0085AEE}"/>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6F09348-CA2F-5F73-9F34-A87A567032B9}"/>
              </a:ext>
            </a:extLst>
          </p:cNvPr>
          <p:cNvSpPr/>
          <p:nvPr/>
        </p:nvSpPr>
        <p:spPr>
          <a:xfrm>
            <a:off x="3140908" y="1974541"/>
            <a:ext cx="8791298" cy="710729"/>
          </a:xfrm>
          <a:prstGeom prst="roundRect">
            <a:avLst/>
          </a:prstGeom>
          <a:solidFill>
            <a:srgbClr val="D6F5EB"/>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Making fun of someone in a way that might seem like a joke.</a:t>
            </a:r>
          </a:p>
        </p:txBody>
      </p:sp>
      <p:sp>
        <p:nvSpPr>
          <p:cNvPr id="11" name="Rectangle: Rounded Corners 10">
            <a:extLst>
              <a:ext uri="{FF2B5EF4-FFF2-40B4-BE49-F238E27FC236}">
                <a16:creationId xmlns:a16="http://schemas.microsoft.com/office/drawing/2014/main" id="{8A208B1A-06EC-4E89-3BEA-D37D694236FB}"/>
              </a:ext>
            </a:extLst>
          </p:cNvPr>
          <p:cNvSpPr/>
          <p:nvPr/>
        </p:nvSpPr>
        <p:spPr>
          <a:xfrm>
            <a:off x="255496" y="1974541"/>
            <a:ext cx="2728714" cy="664285"/>
          </a:xfrm>
          <a:prstGeom prst="roundRect">
            <a:avLst/>
          </a:prstGeom>
          <a:solidFill>
            <a:schemeClr val="bg1"/>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Teasing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A5C4538D-710E-9C54-4CC2-4FC38C5F5AF8}"/>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behaviours</a:t>
            </a:r>
          </a:p>
        </p:txBody>
      </p:sp>
      <p:sp>
        <p:nvSpPr>
          <p:cNvPr id="2" name="Rectangle: Rounded Corners 1">
            <a:extLst>
              <a:ext uri="{FF2B5EF4-FFF2-40B4-BE49-F238E27FC236}">
                <a16:creationId xmlns:a16="http://schemas.microsoft.com/office/drawing/2014/main" id="{0A5D0F07-0D0A-DAC2-829F-AE1F889E41F6}"/>
              </a:ext>
            </a:extLst>
          </p:cNvPr>
          <p:cNvSpPr/>
          <p:nvPr/>
        </p:nvSpPr>
        <p:spPr>
          <a:xfrm>
            <a:off x="255495" y="2959283"/>
            <a:ext cx="2728714" cy="664285"/>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Name calling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7CC48D83-0D3F-75A3-3BBE-BDA7E5F111F5}"/>
              </a:ext>
            </a:extLst>
          </p:cNvPr>
          <p:cNvSpPr/>
          <p:nvPr/>
        </p:nvSpPr>
        <p:spPr>
          <a:xfrm>
            <a:off x="255494" y="3929019"/>
            <a:ext cx="2728714" cy="664285"/>
          </a:xfrm>
          <a:prstGeom prst="roundRect">
            <a:avLst/>
          </a:prstGeom>
          <a:solidFill>
            <a:schemeClr val="bg1"/>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Excluding others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542B92EF-5EF3-8C41-1111-C10F097FBF76}"/>
              </a:ext>
            </a:extLst>
          </p:cNvPr>
          <p:cNvSpPr/>
          <p:nvPr/>
        </p:nvSpPr>
        <p:spPr>
          <a:xfrm>
            <a:off x="255494" y="4923351"/>
            <a:ext cx="2728714" cy="664285"/>
          </a:xfrm>
          <a:prstGeom prst="roundRect">
            <a:avLst/>
          </a:prstGeom>
          <a:solidFill>
            <a:schemeClr val="bg1"/>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DCEFD1B9-1E85-B65F-5D11-9161AA3A9F49}"/>
              </a:ext>
            </a:extLst>
          </p:cNvPr>
          <p:cNvSpPr/>
          <p:nvPr/>
        </p:nvSpPr>
        <p:spPr>
          <a:xfrm>
            <a:off x="3140908" y="2959283"/>
            <a:ext cx="8791298" cy="710729"/>
          </a:xfrm>
          <a:prstGeom prst="roundRect">
            <a:avLst/>
          </a:prstGeom>
          <a:solidFill>
            <a:schemeClr val="accent5">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lnSpc>
                <a:spcPct val="150000"/>
              </a:lnSpc>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 Using unkind or rude words to talk about someone.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E841E0A6-2043-9E5B-92D6-A4A7A210CD38}"/>
              </a:ext>
            </a:extLst>
          </p:cNvPr>
          <p:cNvSpPr/>
          <p:nvPr/>
        </p:nvSpPr>
        <p:spPr>
          <a:xfrm>
            <a:off x="3152152" y="3942758"/>
            <a:ext cx="8791298" cy="710729"/>
          </a:xfrm>
          <a:prstGeom prst="roundRect">
            <a:avLst/>
          </a:prstGeom>
          <a:solidFill>
            <a:schemeClr val="accent3">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lnSpc>
                <a:spcPct val="150000"/>
              </a:lnSpc>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Leaving someone out on purpose.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4ECF1907-2FEC-5C0F-33D4-CE753605B24C}"/>
              </a:ext>
            </a:extLst>
          </p:cNvPr>
          <p:cNvSpPr/>
          <p:nvPr/>
        </p:nvSpPr>
        <p:spPr>
          <a:xfrm>
            <a:off x="3152152" y="4783869"/>
            <a:ext cx="8791298" cy="987624"/>
          </a:xfrm>
          <a:prstGeom prst="roundRect">
            <a:avLst/>
          </a:prstGeom>
          <a:solidFill>
            <a:srgbClr val="E8E9FE"/>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lvl="0" algn="ctr">
              <a:lnSpc>
                <a:spcPct val="150000"/>
              </a:lnSpc>
              <a:defRPr/>
            </a:pP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1) When someone makes someone else feel scared or upset because of who they are like their age, sex, or a disability they have.</a:t>
            </a:r>
            <a:endParaRPr lang="en-GB" sz="2000" dirty="0">
              <a:solidFill>
                <a:prstClr val="black"/>
              </a:solidFill>
            </a:endParaRPr>
          </a:p>
        </p:txBody>
      </p:sp>
      <p:sp>
        <p:nvSpPr>
          <p:cNvPr id="3" name="Rectangle: Rounded Corners 2">
            <a:extLst>
              <a:ext uri="{FF2B5EF4-FFF2-40B4-BE49-F238E27FC236}">
                <a16:creationId xmlns:a16="http://schemas.microsoft.com/office/drawing/2014/main" id="{95F41B15-9CB9-0F44-AE4D-8B2E9ADCC81D}"/>
              </a:ext>
            </a:extLst>
          </p:cNvPr>
          <p:cNvSpPr/>
          <p:nvPr/>
        </p:nvSpPr>
        <p:spPr>
          <a:xfrm>
            <a:off x="335992" y="1115186"/>
            <a:ext cx="11520014" cy="55500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Match the word with the definition.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15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5F7B5-FC8E-247A-AB2A-F28ED3AD7A86}"/>
            </a:ext>
          </a:extLst>
        </p:cNvPr>
        <p:cNvGrpSpPr/>
        <p:nvPr/>
      </p:nvGrpSpPr>
      <p:grpSpPr>
        <a:xfrm>
          <a:off x="0" y="0"/>
          <a:ext cx="0" cy="0"/>
          <a:chOff x="0" y="0"/>
          <a:chExt cx="0" cy="0"/>
        </a:xfrm>
      </p:grpSpPr>
      <p:sp>
        <p:nvSpPr>
          <p:cNvPr id="11" name="Isosceles Triangle 10">
            <a:extLst>
              <a:ext uri="{FF2B5EF4-FFF2-40B4-BE49-F238E27FC236}">
                <a16:creationId xmlns:a16="http://schemas.microsoft.com/office/drawing/2014/main" id="{BDB349BA-4B49-C869-5E5F-DB04E19EA4F3}"/>
              </a:ext>
            </a:extLst>
          </p:cNvPr>
          <p:cNvSpPr/>
          <p:nvPr/>
        </p:nvSpPr>
        <p:spPr>
          <a:xfrm rot="18117750">
            <a:off x="8142711" y="3294142"/>
            <a:ext cx="272680" cy="1637093"/>
          </a:xfrm>
          <a:prstGeom prst="triangle">
            <a:avLst/>
          </a:prstGeom>
          <a:solidFill>
            <a:srgbClr val="FFD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56201A0C-C3E1-9656-461B-B02F162805B9}"/>
              </a:ext>
            </a:extLst>
          </p:cNvPr>
          <p:cNvSpPr/>
          <p:nvPr/>
        </p:nvSpPr>
        <p:spPr>
          <a:xfrm rot="14527830">
            <a:off x="8364527" y="2223654"/>
            <a:ext cx="272680" cy="1637093"/>
          </a:xfrm>
          <a:prstGeom prst="triangle">
            <a:avLst/>
          </a:prstGeom>
          <a:solidFill>
            <a:srgbClr val="FFD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Isosceles Triangle 3">
            <a:extLst>
              <a:ext uri="{FF2B5EF4-FFF2-40B4-BE49-F238E27FC236}">
                <a16:creationId xmlns:a16="http://schemas.microsoft.com/office/drawing/2014/main" id="{84ABEF4D-0843-20CD-4EBE-81BB4BA0B6C2}"/>
              </a:ext>
            </a:extLst>
          </p:cNvPr>
          <p:cNvSpPr/>
          <p:nvPr/>
        </p:nvSpPr>
        <p:spPr>
          <a:xfrm rot="3609054">
            <a:off x="4805041" y="3347486"/>
            <a:ext cx="272680" cy="1637093"/>
          </a:xfrm>
          <a:prstGeom prst="triangle">
            <a:avLst/>
          </a:prstGeom>
          <a:solidFill>
            <a:srgbClr val="FFD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0F8F323-F895-81F0-BCB1-7A1BA52AEC22}"/>
              </a:ext>
            </a:extLst>
          </p:cNvPr>
          <p:cNvSpPr/>
          <p:nvPr/>
        </p:nvSpPr>
        <p:spPr>
          <a:xfrm>
            <a:off x="134471" y="1115186"/>
            <a:ext cx="11923059" cy="552312"/>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should</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someone do if they’re being bullied or see someone else being bullied?</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6F1E14A4-D482-BF96-6D85-24E7E1BE1684}"/>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behaviours</a:t>
            </a:r>
          </a:p>
        </p:txBody>
      </p:sp>
      <p:sp>
        <p:nvSpPr>
          <p:cNvPr id="14" name="Rectangle: Rounded Corners 13">
            <a:extLst>
              <a:ext uri="{FF2B5EF4-FFF2-40B4-BE49-F238E27FC236}">
                <a16:creationId xmlns:a16="http://schemas.microsoft.com/office/drawing/2014/main" id="{88A03C90-54DE-AC62-928C-A1C8B9E02BED}"/>
              </a:ext>
            </a:extLst>
          </p:cNvPr>
          <p:cNvSpPr/>
          <p:nvPr/>
        </p:nvSpPr>
        <p:spPr>
          <a:xfrm>
            <a:off x="403045" y="1964087"/>
            <a:ext cx="3760520" cy="1089803"/>
          </a:xfrm>
          <a:prstGeom prst="roundRect">
            <a:avLst>
              <a:gd name="adj" fmla="val 25731"/>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Speak to a trusted adult. They might say: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A cartoon frog with a light bulb above his head&#10;&#10;AI-generated content may be incorrect.">
            <a:extLst>
              <a:ext uri="{FF2B5EF4-FFF2-40B4-BE49-F238E27FC236}">
                <a16:creationId xmlns:a16="http://schemas.microsoft.com/office/drawing/2014/main" id="{C0EA4062-4409-28F3-EC38-3FE092439586}"/>
              </a:ext>
            </a:extLst>
          </p:cNvPr>
          <p:cNvPicPr>
            <a:picLocks noChangeAspect="1"/>
          </p:cNvPicPr>
          <p:nvPr/>
        </p:nvPicPr>
        <p:blipFill>
          <a:blip r:embed="rId3">
            <a:extLst>
              <a:ext uri="{28A0092B-C50C-407E-A947-70E740481C1C}">
                <a14:useLocalDpi xmlns:a14="http://schemas.microsoft.com/office/drawing/2010/main" val="0"/>
              </a:ext>
            </a:extLst>
          </a:blip>
          <a:srcRect b="23295"/>
          <a:stretch>
            <a:fillRect/>
          </a:stretch>
        </p:blipFill>
        <p:spPr>
          <a:xfrm flipH="1">
            <a:off x="4547927" y="1710748"/>
            <a:ext cx="3299775" cy="4351638"/>
          </a:xfrm>
          <a:prstGeom prst="rect">
            <a:avLst/>
          </a:prstGeom>
        </p:spPr>
      </p:pic>
      <p:sp>
        <p:nvSpPr>
          <p:cNvPr id="9" name="Isosceles Triangle 8">
            <a:extLst>
              <a:ext uri="{FF2B5EF4-FFF2-40B4-BE49-F238E27FC236}">
                <a16:creationId xmlns:a16="http://schemas.microsoft.com/office/drawing/2014/main" id="{1BA2B358-64BF-B975-3B95-4E33053DC311}"/>
              </a:ext>
            </a:extLst>
          </p:cNvPr>
          <p:cNvSpPr/>
          <p:nvPr/>
        </p:nvSpPr>
        <p:spPr>
          <a:xfrm rot="6653139">
            <a:off x="4502264" y="2112736"/>
            <a:ext cx="272680" cy="1637093"/>
          </a:xfrm>
          <a:prstGeom prst="triangle">
            <a:avLst/>
          </a:prstGeom>
          <a:solidFill>
            <a:srgbClr val="FFD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54705E8-E088-D2F4-F968-4B7C1DFF0059}"/>
              </a:ext>
            </a:extLst>
          </p:cNvPr>
          <p:cNvSpPr/>
          <p:nvPr/>
        </p:nvSpPr>
        <p:spPr>
          <a:xfrm>
            <a:off x="403045" y="5389289"/>
            <a:ext cx="11520014" cy="55500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Think of three trusted adults someone could tell.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912E00F3-F8AA-5D73-A00E-3847C8F9C17C}"/>
              </a:ext>
            </a:extLst>
          </p:cNvPr>
          <p:cNvSpPr/>
          <p:nvPr/>
        </p:nvSpPr>
        <p:spPr>
          <a:xfrm>
            <a:off x="8028435" y="1895034"/>
            <a:ext cx="3760520" cy="1089803"/>
          </a:xfrm>
          <a:prstGeom prst="roundRect">
            <a:avLst>
              <a:gd name="adj" fmla="val 25731"/>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I’m being bullied. Can you help me?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B5EBCEC9-C19C-8002-D96B-6C61655E0E71}"/>
              </a:ext>
            </a:extLst>
          </p:cNvPr>
          <p:cNvSpPr/>
          <p:nvPr/>
        </p:nvSpPr>
        <p:spPr>
          <a:xfrm>
            <a:off x="403044" y="3601888"/>
            <a:ext cx="4276531" cy="1089803"/>
          </a:xfrm>
          <a:prstGeom prst="roundRect">
            <a:avLst>
              <a:gd name="adj" fmla="val 25731"/>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I’ve noticed someone being bullied. Can you help?</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2918E0BA-900B-9799-94C9-ED0DF93179E5}"/>
              </a:ext>
            </a:extLst>
          </p:cNvPr>
          <p:cNvSpPr/>
          <p:nvPr/>
        </p:nvSpPr>
        <p:spPr>
          <a:xfrm>
            <a:off x="8028435" y="3922425"/>
            <a:ext cx="3760520" cy="1089803"/>
          </a:xfrm>
          <a:prstGeom prst="roundRect">
            <a:avLst>
              <a:gd name="adj" fmla="val 25731"/>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Can you help me with something important?</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8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4" grpId="0" animBg="1"/>
      <p:bldP spid="14" grpId="0" animBg="1"/>
      <p:bldP spid="9" grpId="0" animBg="1"/>
      <p:bldP spid="8" grpId="0" animBg="1"/>
      <p:bldP spid="2" grpId="0" animBg="1"/>
      <p:bldP spid="3"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F2FEBFCC-A531-4018-30B5-E1998FB1EBD0}"/>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Which behaviour is it? (20 mins)</a:t>
            </a:r>
          </a:p>
        </p:txBody>
      </p:sp>
      <p:sp>
        <p:nvSpPr>
          <p:cNvPr id="27" name="Rectangle: Rounded Corners 26">
            <a:extLst>
              <a:ext uri="{FF2B5EF4-FFF2-40B4-BE49-F238E27FC236}">
                <a16:creationId xmlns:a16="http://schemas.microsoft.com/office/drawing/2014/main" id="{0178ADC0-7F0F-CF04-EC39-60126D1457DC}"/>
              </a:ext>
            </a:extLst>
          </p:cNvPr>
          <p:cNvSpPr/>
          <p:nvPr/>
        </p:nvSpPr>
        <p:spPr>
          <a:xfrm>
            <a:off x="268941" y="1220722"/>
            <a:ext cx="11654117" cy="694700"/>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unkind behaviour is being shown?</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9401466D-F486-EFD6-E69C-DC161028232A}"/>
              </a:ext>
            </a:extLst>
          </p:cNvPr>
          <p:cNvSpPr txBox="1"/>
          <p:nvPr/>
        </p:nvSpPr>
        <p:spPr>
          <a:xfrm>
            <a:off x="179294" y="2084871"/>
            <a:ext cx="7161475" cy="257865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 day at break, Soren keeps following Carys and telling her, ‘</a:t>
            </a:r>
            <a:r>
              <a:rPr kumimoji="0" lang="en-US"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girls are annoying</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Carys has asked him to stop, but he carries on doing it. Soren won’t leave her alone, which makes Carys feel scared and she doesn’t want to go out for break time anymore.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0F3573BD-5B1B-55A4-BAC4-B9295A09F786}"/>
              </a:ext>
            </a:extLst>
          </p:cNvPr>
          <p:cNvSpPr/>
          <p:nvPr/>
        </p:nvSpPr>
        <p:spPr>
          <a:xfrm>
            <a:off x="268941"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Teasing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BF21AB3-9DDA-A2D8-E371-D1A1051A02AC}"/>
              </a:ext>
            </a:extLst>
          </p:cNvPr>
          <p:cNvSpPr/>
          <p:nvPr/>
        </p:nvSpPr>
        <p:spPr>
          <a:xfrm>
            <a:off x="9212259"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Name calling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EA12D21B-FF6C-8538-6C28-F16643828BD4}"/>
              </a:ext>
            </a:extLst>
          </p:cNvPr>
          <p:cNvSpPr/>
          <p:nvPr/>
        </p:nvSpPr>
        <p:spPr>
          <a:xfrm>
            <a:off x="6231153"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Excluding others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E830B4FD-04CE-7926-8E2D-FC1598D47EFA}"/>
              </a:ext>
            </a:extLst>
          </p:cNvPr>
          <p:cNvSpPr/>
          <p:nvPr/>
        </p:nvSpPr>
        <p:spPr>
          <a:xfrm>
            <a:off x="3250047" y="4972994"/>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Rounded Corners 30">
            <a:extLst>
              <a:ext uri="{FF2B5EF4-FFF2-40B4-BE49-F238E27FC236}">
                <a16:creationId xmlns:a16="http://schemas.microsoft.com/office/drawing/2014/main" id="{061A53B4-D399-FC69-80FE-B17E4FA604E5}"/>
              </a:ext>
            </a:extLst>
          </p:cNvPr>
          <p:cNvSpPr/>
          <p:nvPr/>
        </p:nvSpPr>
        <p:spPr>
          <a:xfrm>
            <a:off x="268942"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Harassment</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5B400CA7-3E06-F0C6-7B4D-D2EAC095E88E}"/>
              </a:ext>
            </a:extLst>
          </p:cNvPr>
          <p:cNvSpPr/>
          <p:nvPr/>
        </p:nvSpPr>
        <p:spPr>
          <a:xfrm>
            <a:off x="6231153"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can Carys get help?</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A green frog with white eyes and a black background&#10;&#10;AI-generated content may be incorrect.">
            <a:extLst>
              <a:ext uri="{FF2B5EF4-FFF2-40B4-BE49-F238E27FC236}">
                <a16:creationId xmlns:a16="http://schemas.microsoft.com/office/drawing/2014/main" id="{264F756E-FA86-22B9-4839-971B596AA0F6}"/>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292820">
            <a:off x="8929723" y="553796"/>
            <a:ext cx="2933034" cy="1542579"/>
          </a:xfrm>
          <a:prstGeom prst="rect">
            <a:avLst/>
          </a:prstGeom>
        </p:spPr>
      </p:pic>
      <p:pic>
        <p:nvPicPr>
          <p:cNvPr id="10" name="Picture 9" descr="A child and child looking at a phone&#10;&#10;AI-generated content may be incorrect.">
            <a:extLst>
              <a:ext uri="{FF2B5EF4-FFF2-40B4-BE49-F238E27FC236}">
                <a16:creationId xmlns:a16="http://schemas.microsoft.com/office/drawing/2014/main" id="{EB558530-816C-9231-9161-D53BB540A69A}"/>
              </a:ext>
            </a:extLst>
          </p:cNvPr>
          <p:cNvPicPr>
            <a:picLocks noChangeAspect="1"/>
          </p:cNvPicPr>
          <p:nvPr/>
        </p:nvPicPr>
        <p:blipFill>
          <a:blip r:embed="rId4">
            <a:extLst>
              <a:ext uri="{28A0092B-C50C-407E-A947-70E740481C1C}">
                <a14:useLocalDpi xmlns:a14="http://schemas.microsoft.com/office/drawing/2010/main" val="0"/>
              </a:ext>
            </a:extLst>
          </a:blip>
          <a:srcRect r="38441" b="13707"/>
          <a:stretch>
            <a:fillRect/>
          </a:stretch>
        </p:blipFill>
        <p:spPr>
          <a:xfrm>
            <a:off x="7939132" y="2184406"/>
            <a:ext cx="2546254" cy="2379586"/>
          </a:xfrm>
          <a:prstGeom prst="rect">
            <a:avLst/>
          </a:prstGeom>
        </p:spPr>
      </p:pic>
    </p:spTree>
    <p:extLst>
      <p:ext uri="{BB962C8B-B14F-4D97-AF65-F5344CB8AC3E}">
        <p14:creationId xmlns:p14="http://schemas.microsoft.com/office/powerpoint/2010/main" val="222920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EBED3-BD05-9E8E-8A0C-70A49FF13762}"/>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74CEFFF8-4CFD-9797-9491-8F3C812F6FC8}"/>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Which behaviour is it? </a:t>
            </a:r>
          </a:p>
        </p:txBody>
      </p:sp>
      <p:sp>
        <p:nvSpPr>
          <p:cNvPr id="27" name="Rectangle: Rounded Corners 26">
            <a:extLst>
              <a:ext uri="{FF2B5EF4-FFF2-40B4-BE49-F238E27FC236}">
                <a16:creationId xmlns:a16="http://schemas.microsoft.com/office/drawing/2014/main" id="{68EAC39B-B1DE-2C05-5288-8F23ABEE9203}"/>
              </a:ext>
            </a:extLst>
          </p:cNvPr>
          <p:cNvSpPr/>
          <p:nvPr/>
        </p:nvSpPr>
        <p:spPr>
          <a:xfrm>
            <a:off x="268941" y="1220722"/>
            <a:ext cx="11654117" cy="694700"/>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unkind behaviour is being shown?</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F2FC956D-68D3-DF71-4873-27C801B9983A}"/>
              </a:ext>
            </a:extLst>
          </p:cNvPr>
          <p:cNvSpPr txBox="1"/>
          <p:nvPr/>
        </p:nvSpPr>
        <p:spPr>
          <a:xfrm>
            <a:off x="1193632" y="2646041"/>
            <a:ext cx="4112829"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effectLst/>
                <a:latin typeface="Open Sans" panose="020B0606030504020204" pitchFamily="34" charset="0"/>
                <a:ea typeface="Calibri" panose="020F0502020204030204" pitchFamily="34" charset="0"/>
              </a:rPr>
              <a:t>Idris calls Mabli “</a:t>
            </a:r>
            <a:r>
              <a:rPr lang="en-GB" sz="2200" dirty="0" err="1">
                <a:effectLst/>
                <a:latin typeface="Open Sans" panose="020B0606030504020204" pitchFamily="34" charset="0"/>
                <a:ea typeface="Calibri" panose="020F0502020204030204" pitchFamily="34" charset="0"/>
              </a:rPr>
              <a:t>crybaby</a:t>
            </a:r>
            <a:r>
              <a:rPr lang="en-GB" sz="2200" dirty="0">
                <a:effectLst/>
                <a:latin typeface="Open Sans" panose="020B0606030504020204" pitchFamily="34" charset="0"/>
                <a:ea typeface="Calibri" panose="020F0502020204030204" pitchFamily="34" charset="0"/>
              </a:rPr>
              <a:t>” when she gets upset, which makes her feel worse.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2FDD81DC-1E6E-0BBC-B5EE-F7697440313C}"/>
              </a:ext>
            </a:extLst>
          </p:cNvPr>
          <p:cNvSpPr/>
          <p:nvPr/>
        </p:nvSpPr>
        <p:spPr>
          <a:xfrm>
            <a:off x="268941"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Teasing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5EFC2C78-3BAF-46B6-47B5-70392FD34581}"/>
              </a:ext>
            </a:extLst>
          </p:cNvPr>
          <p:cNvSpPr/>
          <p:nvPr/>
        </p:nvSpPr>
        <p:spPr>
          <a:xfrm>
            <a:off x="9212259"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Name calling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5C46FEB8-F5E0-BA69-5B09-65DA715AF6AC}"/>
              </a:ext>
            </a:extLst>
          </p:cNvPr>
          <p:cNvSpPr/>
          <p:nvPr/>
        </p:nvSpPr>
        <p:spPr>
          <a:xfrm>
            <a:off x="6231153"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Excluding others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F33FD919-13AF-427F-FBF9-836D972F9152}"/>
              </a:ext>
            </a:extLst>
          </p:cNvPr>
          <p:cNvSpPr/>
          <p:nvPr/>
        </p:nvSpPr>
        <p:spPr>
          <a:xfrm>
            <a:off x="3250047" y="4972994"/>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7F71A948-1E7B-E66B-9B5F-ABE2539AEBED}"/>
              </a:ext>
            </a:extLst>
          </p:cNvPr>
          <p:cNvSpPr/>
          <p:nvPr/>
        </p:nvSpPr>
        <p:spPr>
          <a:xfrm>
            <a:off x="268942"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Name calling</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DBD3E7B7-2DC6-9EF8-D939-B500EDDC78EF}"/>
              </a:ext>
            </a:extLst>
          </p:cNvPr>
          <p:cNvSpPr/>
          <p:nvPr/>
        </p:nvSpPr>
        <p:spPr>
          <a:xfrm>
            <a:off x="6231153"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can Mabli get help?</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A green frog with white eyes and a black background&#10;&#10;AI-generated content may be incorrect.">
            <a:extLst>
              <a:ext uri="{FF2B5EF4-FFF2-40B4-BE49-F238E27FC236}">
                <a16:creationId xmlns:a16="http://schemas.microsoft.com/office/drawing/2014/main" id="{DFC7D899-8501-3ADF-E6E3-B1DB0D75E0C6}"/>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292820">
            <a:off x="8929723" y="553796"/>
            <a:ext cx="2933034" cy="1542579"/>
          </a:xfrm>
          <a:prstGeom prst="rect">
            <a:avLst/>
          </a:prstGeom>
        </p:spPr>
      </p:pic>
      <p:pic>
        <p:nvPicPr>
          <p:cNvPr id="10" name="Picture 9" descr="A child covering her eyes with her hands&#10;&#10;AI-generated content may be incorrect.">
            <a:extLst>
              <a:ext uri="{FF2B5EF4-FFF2-40B4-BE49-F238E27FC236}">
                <a16:creationId xmlns:a16="http://schemas.microsoft.com/office/drawing/2014/main" id="{F8419B41-3AA2-88A9-1F09-B78DAF248F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318" y="2218343"/>
            <a:ext cx="3611270" cy="2408717"/>
          </a:xfrm>
          <a:prstGeom prst="rect">
            <a:avLst/>
          </a:prstGeom>
        </p:spPr>
      </p:pic>
    </p:spTree>
    <p:extLst>
      <p:ext uri="{BB962C8B-B14F-4D97-AF65-F5344CB8AC3E}">
        <p14:creationId xmlns:p14="http://schemas.microsoft.com/office/powerpoint/2010/main" val="297101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EA1E0-445B-A93B-7F7B-5DF441C429C0}"/>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52348977-B9AB-7426-2BA2-7DB6BA29978E}"/>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Which behaviour is it? </a:t>
            </a:r>
          </a:p>
        </p:txBody>
      </p:sp>
      <p:sp>
        <p:nvSpPr>
          <p:cNvPr id="27" name="Rectangle: Rounded Corners 26">
            <a:extLst>
              <a:ext uri="{FF2B5EF4-FFF2-40B4-BE49-F238E27FC236}">
                <a16:creationId xmlns:a16="http://schemas.microsoft.com/office/drawing/2014/main" id="{41956251-07C0-6F47-179A-55B7C0017491}"/>
              </a:ext>
            </a:extLst>
          </p:cNvPr>
          <p:cNvSpPr/>
          <p:nvPr/>
        </p:nvSpPr>
        <p:spPr>
          <a:xfrm>
            <a:off x="268941" y="1220722"/>
            <a:ext cx="11654117" cy="694700"/>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unkind behaviour is being shown?</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C91C011-7D89-83DA-296E-AC4E4563182A}"/>
              </a:ext>
            </a:extLst>
          </p:cNvPr>
          <p:cNvSpPr txBox="1"/>
          <p:nvPr/>
        </p:nvSpPr>
        <p:spPr>
          <a:xfrm>
            <a:off x="1193632" y="2393588"/>
            <a:ext cx="4112829" cy="207082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effectLst/>
                <a:latin typeface="Open Sans" panose="020B0606030504020204" pitchFamily="34" charset="0"/>
                <a:ea typeface="Calibri" panose="020F0502020204030204" pitchFamily="34" charset="0"/>
              </a:rPr>
              <a:t>At lunchtime, Anna notices her friends don’t let </a:t>
            </a:r>
            <a:r>
              <a:rPr lang="en-GB" sz="2200" dirty="0">
                <a:latin typeface="Open Sans" panose="020B0606030504020204" pitchFamily="34" charset="0"/>
                <a:ea typeface="Calibri" panose="020F0502020204030204" pitchFamily="34" charset="0"/>
              </a:rPr>
              <a:t>Lucy</a:t>
            </a:r>
            <a:r>
              <a:rPr lang="en-GB" sz="2200" dirty="0">
                <a:effectLst/>
                <a:latin typeface="Open Sans" panose="020B0606030504020204" pitchFamily="34" charset="0"/>
                <a:ea typeface="Calibri" panose="020F0502020204030204" pitchFamily="34" charset="0"/>
              </a:rPr>
              <a:t> play a game. </a:t>
            </a:r>
            <a:r>
              <a:rPr lang="en-GB" sz="2200" dirty="0">
                <a:latin typeface="Open Sans" panose="020B0606030504020204" pitchFamily="34" charset="0"/>
                <a:ea typeface="Calibri" panose="020F0502020204030204" pitchFamily="34" charset="0"/>
              </a:rPr>
              <a:t>Lucy</a:t>
            </a:r>
            <a:r>
              <a:rPr lang="en-GB" sz="2200" dirty="0">
                <a:effectLst/>
                <a:latin typeface="Open Sans" panose="020B0606030504020204" pitchFamily="34" charset="0"/>
                <a:ea typeface="Calibri" panose="020F0502020204030204" pitchFamily="34" charset="0"/>
              </a:rPr>
              <a:t> seems sad. Anna feels bad for her.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99B9A633-B72B-72D1-D16A-0E6173AE9CDA}"/>
              </a:ext>
            </a:extLst>
          </p:cNvPr>
          <p:cNvSpPr/>
          <p:nvPr/>
        </p:nvSpPr>
        <p:spPr>
          <a:xfrm>
            <a:off x="268941"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Teasing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9DE70C85-1CE1-3D26-0190-803A57510515}"/>
              </a:ext>
            </a:extLst>
          </p:cNvPr>
          <p:cNvSpPr/>
          <p:nvPr/>
        </p:nvSpPr>
        <p:spPr>
          <a:xfrm>
            <a:off x="9212259"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Name calling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7C71D4EE-5CDD-34B4-A43D-5A8B22A7512E}"/>
              </a:ext>
            </a:extLst>
          </p:cNvPr>
          <p:cNvSpPr/>
          <p:nvPr/>
        </p:nvSpPr>
        <p:spPr>
          <a:xfrm>
            <a:off x="6231153"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Excluding others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838302B1-6D3E-A6A2-7F5C-8032FC2E60D5}"/>
              </a:ext>
            </a:extLst>
          </p:cNvPr>
          <p:cNvSpPr/>
          <p:nvPr/>
        </p:nvSpPr>
        <p:spPr>
          <a:xfrm>
            <a:off x="3250047" y="4972994"/>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9854D402-3249-13F5-0504-A57CD541A3A3}"/>
              </a:ext>
            </a:extLst>
          </p:cNvPr>
          <p:cNvSpPr/>
          <p:nvPr/>
        </p:nvSpPr>
        <p:spPr>
          <a:xfrm>
            <a:off x="268942"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Excluding others</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80E28FA1-03BD-BC6C-9939-A5BA319A581B}"/>
              </a:ext>
            </a:extLst>
          </p:cNvPr>
          <p:cNvSpPr/>
          <p:nvPr/>
        </p:nvSpPr>
        <p:spPr>
          <a:xfrm>
            <a:off x="6231153"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can Anna help </a:t>
            </a:r>
            <a:r>
              <a:rPr lang="en-GB" sz="22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Lucy</a:t>
            </a: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A green frog with white eyes and a black background&#10;&#10;AI-generated content may be incorrect.">
            <a:extLst>
              <a:ext uri="{FF2B5EF4-FFF2-40B4-BE49-F238E27FC236}">
                <a16:creationId xmlns:a16="http://schemas.microsoft.com/office/drawing/2014/main" id="{46972A5A-5AB5-A473-ED99-C9CF75B4874C}"/>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292820">
            <a:off x="8929723" y="553796"/>
            <a:ext cx="2933034" cy="1542579"/>
          </a:xfrm>
          <a:prstGeom prst="rect">
            <a:avLst/>
          </a:prstGeom>
        </p:spPr>
      </p:pic>
      <p:pic>
        <p:nvPicPr>
          <p:cNvPr id="11" name="Picture 10" descr="A group of children playing with a ball&#10;&#10;AI-generated content may be incorrect.">
            <a:extLst>
              <a:ext uri="{FF2B5EF4-FFF2-40B4-BE49-F238E27FC236}">
                <a16:creationId xmlns:a16="http://schemas.microsoft.com/office/drawing/2014/main" id="{8A8D9B32-6FBD-5455-2D25-81C3557FF1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2810" y="2206047"/>
            <a:ext cx="3648592" cy="2433611"/>
          </a:xfrm>
          <a:prstGeom prst="rect">
            <a:avLst/>
          </a:prstGeom>
        </p:spPr>
      </p:pic>
    </p:spTree>
    <p:extLst>
      <p:ext uri="{BB962C8B-B14F-4D97-AF65-F5344CB8AC3E}">
        <p14:creationId xmlns:p14="http://schemas.microsoft.com/office/powerpoint/2010/main" val="207424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21395-C28E-E877-5080-F80C2A0FFEF2}"/>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1B891B98-245F-E9AA-8C23-75C45ABEF8CA}"/>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Which behaviour is it? </a:t>
            </a:r>
          </a:p>
        </p:txBody>
      </p:sp>
      <p:sp>
        <p:nvSpPr>
          <p:cNvPr id="27" name="Rectangle: Rounded Corners 26">
            <a:extLst>
              <a:ext uri="{FF2B5EF4-FFF2-40B4-BE49-F238E27FC236}">
                <a16:creationId xmlns:a16="http://schemas.microsoft.com/office/drawing/2014/main" id="{F07C9857-DF42-E337-6C49-D4C4088D5B3F}"/>
              </a:ext>
            </a:extLst>
          </p:cNvPr>
          <p:cNvSpPr/>
          <p:nvPr/>
        </p:nvSpPr>
        <p:spPr>
          <a:xfrm>
            <a:off x="268941" y="1220722"/>
            <a:ext cx="11654117" cy="694700"/>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unkind behaviour is being shown?</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0DCACB36-3E38-20AF-EBB6-84B105087B60}"/>
              </a:ext>
            </a:extLst>
          </p:cNvPr>
          <p:cNvSpPr txBox="1"/>
          <p:nvPr/>
        </p:nvSpPr>
        <p:spPr>
          <a:xfrm>
            <a:off x="866440" y="2393588"/>
            <a:ext cx="4767214" cy="207082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effectLst/>
                <a:latin typeface="Open Sans" panose="020B0606030504020204" pitchFamily="34" charset="0"/>
                <a:ea typeface="Calibri" panose="020F0502020204030204" pitchFamily="34" charset="0"/>
              </a:rPr>
              <a:t>Yara keeps making fun of Jasper’s new haircut, saying it makes him look like a hedgehog, even though Jasper asked her to stop.</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A8E908C8-46AA-DDD2-882F-12C17C81B598}"/>
              </a:ext>
            </a:extLst>
          </p:cNvPr>
          <p:cNvSpPr/>
          <p:nvPr/>
        </p:nvSpPr>
        <p:spPr>
          <a:xfrm>
            <a:off x="268941"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Teasing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5B11D32E-74E3-494B-0AA4-7BBD0FE53F4E}"/>
              </a:ext>
            </a:extLst>
          </p:cNvPr>
          <p:cNvSpPr/>
          <p:nvPr/>
        </p:nvSpPr>
        <p:spPr>
          <a:xfrm>
            <a:off x="9212259"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Name calling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A45D9E1B-C243-8ED5-1B7C-9FE1D7FCDFDC}"/>
              </a:ext>
            </a:extLst>
          </p:cNvPr>
          <p:cNvSpPr/>
          <p:nvPr/>
        </p:nvSpPr>
        <p:spPr>
          <a:xfrm>
            <a:off x="6231153" y="4972993"/>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Excluding others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F852FE7F-D98F-3216-FC49-CD28924922C6}"/>
              </a:ext>
            </a:extLst>
          </p:cNvPr>
          <p:cNvSpPr/>
          <p:nvPr/>
        </p:nvSpPr>
        <p:spPr>
          <a:xfrm>
            <a:off x="3250047" y="4972994"/>
            <a:ext cx="2710800" cy="664285"/>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676722F-0D3F-4BFC-A1AF-6848BF171EB5}"/>
              </a:ext>
            </a:extLst>
          </p:cNvPr>
          <p:cNvSpPr/>
          <p:nvPr/>
        </p:nvSpPr>
        <p:spPr>
          <a:xfrm>
            <a:off x="268942"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Teasing</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15CAE59F-3665-9994-8C0F-D52C10579F81}"/>
              </a:ext>
            </a:extLst>
          </p:cNvPr>
          <p:cNvSpPr/>
          <p:nvPr/>
        </p:nvSpPr>
        <p:spPr>
          <a:xfrm>
            <a:off x="6231153" y="4972993"/>
            <a:ext cx="5691906" cy="694700"/>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can Jasper</a:t>
            </a:r>
            <a:r>
              <a:rPr kumimoji="0" lang="en-GB" sz="2200" b="1" i="0" u="none" strike="noStrike" kern="0" cap="none" spc="0" normalizeH="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get help</a:t>
            </a: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A green frog with white eyes and a black background&#10;&#10;AI-generated content may be incorrect.">
            <a:extLst>
              <a:ext uri="{FF2B5EF4-FFF2-40B4-BE49-F238E27FC236}">
                <a16:creationId xmlns:a16="http://schemas.microsoft.com/office/drawing/2014/main" id="{64B3B909-27D0-B878-08FB-00228764DCB2}"/>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292820">
            <a:off x="8929723" y="553796"/>
            <a:ext cx="2933034" cy="1542579"/>
          </a:xfrm>
          <a:prstGeom prst="rect">
            <a:avLst/>
          </a:prstGeom>
        </p:spPr>
      </p:pic>
      <p:pic>
        <p:nvPicPr>
          <p:cNvPr id="10" name="Picture 9" descr="A child with nice hair&#10;&#10;AI-generated content may be incorrect.">
            <a:extLst>
              <a:ext uri="{FF2B5EF4-FFF2-40B4-BE49-F238E27FC236}">
                <a16:creationId xmlns:a16="http://schemas.microsoft.com/office/drawing/2014/main" id="{EAE45C37-3482-671F-2D49-0357AFCC76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2582" y="2195881"/>
            <a:ext cx="3699354" cy="2466236"/>
          </a:xfrm>
          <a:prstGeom prst="rect">
            <a:avLst/>
          </a:prstGeom>
        </p:spPr>
      </p:pic>
    </p:spTree>
    <p:extLst>
      <p:ext uri="{BB962C8B-B14F-4D97-AF65-F5344CB8AC3E}">
        <p14:creationId xmlns:p14="http://schemas.microsoft.com/office/powerpoint/2010/main" val="143957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D2BD5A6-AC68-B523-CA50-BB72DE7C0E75}"/>
              </a:ext>
            </a:extLst>
          </p:cNvPr>
          <p:cNvSpPr/>
          <p:nvPr/>
        </p:nvSpPr>
        <p:spPr>
          <a:xfrm>
            <a:off x="228601" y="1203242"/>
            <a:ext cx="10738104" cy="784792"/>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algn="ctr">
              <a:lnSpc>
                <a:spcPct val="150000"/>
              </a:lnSpc>
              <a:defRPr/>
            </a:pP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Listen to how bullying has had a long-term impact on Kaia. </a:t>
            </a:r>
          </a:p>
        </p:txBody>
      </p:sp>
      <p:sp>
        <p:nvSpPr>
          <p:cNvPr id="16" name="TextBox 15">
            <a:extLst>
              <a:ext uri="{FF2B5EF4-FFF2-40B4-BE49-F238E27FC236}">
                <a16:creationId xmlns:a16="http://schemas.microsoft.com/office/drawing/2014/main" id="{EB7EA774-777A-BF83-2167-99F594D250D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The long-term impact of bullying (15 mins)</a:t>
            </a:r>
          </a:p>
        </p:txBody>
      </p:sp>
      <p:pic>
        <p:nvPicPr>
          <p:cNvPr id="4" name="Picture 3" descr="A green and white mermaid&#10;&#10;AI-generated content may be incorrect.">
            <a:extLst>
              <a:ext uri="{FF2B5EF4-FFF2-40B4-BE49-F238E27FC236}">
                <a16:creationId xmlns:a16="http://schemas.microsoft.com/office/drawing/2014/main" id="{91499513-2083-3E1D-AB4B-3FEDE7260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07477" y="1015081"/>
            <a:ext cx="1584523" cy="4267209"/>
          </a:xfrm>
          <a:prstGeom prst="rect">
            <a:avLst/>
          </a:prstGeom>
        </p:spPr>
      </p:pic>
      <p:pic>
        <p:nvPicPr>
          <p:cNvPr id="6" name="Kaia 2">
            <a:hlinkClick r:id="" action="ppaction://media"/>
            <a:extLst>
              <a:ext uri="{FF2B5EF4-FFF2-40B4-BE49-F238E27FC236}">
                <a16:creationId xmlns:a16="http://schemas.microsoft.com/office/drawing/2014/main" id="{795E7086-3205-A7CD-84A3-0F1E9065B5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45463" y="2424133"/>
            <a:ext cx="3038257" cy="3038257"/>
          </a:xfrm>
          <a:prstGeom prst="rect">
            <a:avLst/>
          </a:prstGeom>
        </p:spPr>
      </p:pic>
      <p:pic>
        <p:nvPicPr>
          <p:cNvPr id="7" name="Picture 6" descr="A person and person working on a drone&#10;&#10;AI-generated content may be incorrect.">
            <a:extLst>
              <a:ext uri="{FF2B5EF4-FFF2-40B4-BE49-F238E27FC236}">
                <a16:creationId xmlns:a16="http://schemas.microsoft.com/office/drawing/2014/main" id="{2B7064FF-215D-94C7-AB49-D90DF15DBB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0932" y="2424133"/>
            <a:ext cx="5705773" cy="3209498"/>
          </a:xfrm>
          <a:prstGeom prst="rect">
            <a:avLst/>
          </a:prstGeom>
        </p:spPr>
      </p:pic>
    </p:spTree>
    <p:extLst>
      <p:ext uri="{BB962C8B-B14F-4D97-AF65-F5344CB8AC3E}">
        <p14:creationId xmlns:p14="http://schemas.microsoft.com/office/powerpoint/2010/main" val="14232907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16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ACE40C-7E38-D58D-D99C-FA01792C38A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53AC436-69D3-AC2B-9806-CB33FBA711C0}"/>
              </a:ext>
            </a:extLst>
          </p:cNvPr>
          <p:cNvSpPr>
            <a:spLocks noGrp="1"/>
          </p:cNvSpPr>
          <p:nvPr>
            <p:ph type="title"/>
          </p:nvPr>
        </p:nvSpPr>
        <p:spPr>
          <a:xfrm>
            <a:off x="185355" y="145699"/>
            <a:ext cx="11419200" cy="669188"/>
          </a:xfrm>
        </p:spPr>
        <p:txBody>
          <a:bodyPr>
            <a:noAutofit/>
          </a:bodyPr>
          <a:lstStyle/>
          <a:p>
            <a:pPr>
              <a:lnSpc>
                <a:spcPct val="107000"/>
              </a:lnSpc>
              <a:spcAft>
                <a:spcPts val="800"/>
              </a:spcAft>
            </a:pPr>
            <a:r>
              <a:rPr lang="en-GB" sz="3200" b="1" dirty="0">
                <a:effectLst/>
                <a:latin typeface="Open sans" panose="020B0606030504020204" pitchFamily="34" charset="0"/>
                <a:ea typeface="Open sans" panose="020B0606030504020204" pitchFamily="34" charset="0"/>
                <a:cs typeface="Open sans" panose="020B0606030504020204" pitchFamily="34" charset="0"/>
              </a:rPr>
              <a:t>Teacher slide - Creating a safe learning environment</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Rounded Corners 5">
            <a:extLst>
              <a:ext uri="{FF2B5EF4-FFF2-40B4-BE49-F238E27FC236}">
                <a16:creationId xmlns:a16="http://schemas.microsoft.com/office/drawing/2014/main" id="{C23A88D9-0484-A8D3-E023-600C4DD1485A}"/>
              </a:ext>
            </a:extLst>
          </p:cNvPr>
          <p:cNvSpPr/>
          <p:nvPr/>
        </p:nvSpPr>
        <p:spPr>
          <a:xfrm>
            <a:off x="185355" y="868356"/>
            <a:ext cx="7264756" cy="1395873"/>
          </a:xfrm>
          <a:prstGeom prst="roundRect">
            <a:avLst>
              <a:gd name="adj" fmla="val 7203"/>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Why it matters:</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 PSHE topic may be sensitive or personal.</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Children must feel safe, respected, and supported to fully engage.</a:t>
            </a:r>
          </a:p>
        </p:txBody>
      </p:sp>
      <p:sp>
        <p:nvSpPr>
          <p:cNvPr id="8" name="Rectangle: Rounded Corners 7">
            <a:extLst>
              <a:ext uri="{FF2B5EF4-FFF2-40B4-BE49-F238E27FC236}">
                <a16:creationId xmlns:a16="http://schemas.microsoft.com/office/drawing/2014/main" id="{CB218A17-391D-0DE1-18B8-6E9628F1508D}"/>
              </a:ext>
            </a:extLst>
          </p:cNvPr>
          <p:cNvSpPr/>
          <p:nvPr/>
        </p:nvSpPr>
        <p:spPr>
          <a:xfrm>
            <a:off x="185355" y="2410071"/>
            <a:ext cx="7264756" cy="4302230"/>
          </a:xfrm>
          <a:prstGeom prst="roundRect">
            <a:avLst>
              <a:gd name="adj" fmla="val 3707"/>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Establish ground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r</a:t>
            </a: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ules with children, every lesson, like:  </a:t>
            </a: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indent="-285750">
              <a:lnSpc>
                <a:spcPct val="150000"/>
              </a:lnSpc>
              <a:buFont typeface="Arial" panose="020B0604020202020204" pitchFamily="34" charset="0"/>
              <a:buChar char="•"/>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open, but don’t share our own personal/private lives directly (don’t use names we can identify people with)</a:t>
            </a: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Respect others’ views even if they might be different to ours.</a:t>
            </a:r>
          </a:p>
          <a:p>
            <a:pPr marL="285750" lvl="0" indent="-285750">
              <a:lnSpc>
                <a:spcPct val="150000"/>
              </a:lnSpc>
              <a:buFont typeface="Arial" panose="020B0604020202020204" pitchFamily="34" charset="0"/>
              <a:buChar char="•"/>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Use appropriate, respectful language, and avoid slang.  </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Take part in activities, but you have the right to pass on questions.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Ask questions, but not questions intended to embarrass others.</a:t>
            </a:r>
          </a:p>
          <a:p>
            <a:pPr marR="0" lvl="0" defTabSz="914400" rtl="0" eaLnBrk="1" fontAlgn="auto" latinLnBrk="0" hangingPunct="1">
              <a:lnSpc>
                <a:spcPct val="150000"/>
              </a:lnSpc>
              <a:spcBef>
                <a:spcPts val="0"/>
              </a:spcBef>
              <a:spcAft>
                <a:spcPts val="0"/>
              </a:spcAft>
              <a:buClrTx/>
              <a:buSzTx/>
              <a:tabLst/>
              <a:defRPr/>
            </a:pPr>
            <a:endParaRPr lang="en-US" sz="4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R="0" lvl="0" defTabSz="914400" rtl="0" eaLnBrk="1" fontAlgn="auto" latinLnBrk="0" hangingPunct="1">
              <a:lnSpc>
                <a:spcPct val="150000"/>
              </a:lnSpc>
              <a:spcBef>
                <a:spcPts val="0"/>
              </a:spcBef>
              <a:spcAft>
                <a:spcPts val="0"/>
              </a:spcAft>
              <a:buClrTx/>
              <a:buSzTx/>
              <a:tabLst/>
              <a:defRPr/>
            </a:pPr>
            <a:r>
              <a:rPr lang="en-US" sz="1700" i="1" dirty="0">
                <a:solidFill>
                  <a:prstClr val="black"/>
                </a:solidFill>
                <a:latin typeface="Open Sans" panose="020B0606030504020204" pitchFamily="34" charset="0"/>
                <a:ea typeface="Open Sans" panose="020B0606030504020204" pitchFamily="34" charset="0"/>
                <a:cs typeface="Open Sans" panose="020B0606030504020204" pitchFamily="34" charset="0"/>
              </a:rPr>
              <a:t>No personal stories will be repeated outside of the lesson, unless we are at risk from harm. </a:t>
            </a:r>
            <a:endParaRPr kumimoji="0" lang="en-US" sz="17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Rounded Corners 8">
            <a:extLst>
              <a:ext uri="{FF2B5EF4-FFF2-40B4-BE49-F238E27FC236}">
                <a16:creationId xmlns:a16="http://schemas.microsoft.com/office/drawing/2014/main" id="{D194D2EB-872A-43B5-1331-90C85AE64BEA}"/>
              </a:ext>
            </a:extLst>
          </p:cNvPr>
          <p:cNvSpPr/>
          <p:nvPr/>
        </p:nvSpPr>
        <p:spPr>
          <a:xfrm>
            <a:off x="7576457" y="868356"/>
            <a:ext cx="4430188" cy="5843945"/>
          </a:xfrm>
          <a:prstGeom prst="roundRect">
            <a:avLst>
              <a:gd name="adj" fmla="val 2367"/>
            </a:avLst>
          </a:prstGeom>
          <a:solidFill>
            <a:srgbClr val="D6F5EB"/>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Build a supportive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environment</a:t>
            </a: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Create</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 anonymous question box.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sensitive to diverse needs and experiences.</a:t>
            </a:r>
            <a:endPar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50000"/>
              </a:lnSpc>
              <a:buFont typeface="Arial" panose="020B0604020202020204" pitchFamily="34" charset="0"/>
              <a:buChar char="•"/>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Be mindful that someone in the class might be affected by topics covered. </a:t>
            </a:r>
          </a:p>
          <a:p>
            <a:pPr marL="285750" indent="-285750">
              <a:lnSpc>
                <a:spcPct val="150000"/>
              </a:lnSpc>
              <a:buFont typeface="Arial" panose="020B0604020202020204" pitchFamily="34" charset="0"/>
              <a:buChar char="•"/>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Use provided stories, scenarios, or clips to </a:t>
            </a:r>
            <a:r>
              <a:rPr lang="en-US" sz="17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depersonalise</a:t>
            </a: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 discussions.</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Make it clear that </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discrimination is never acceptable.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Share balanced, factual information.</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Signpost trusted support in and out of school (relevant support organisations provided at the end of this presentation).</a:t>
            </a:r>
          </a:p>
        </p:txBody>
      </p:sp>
    </p:spTree>
    <p:extLst>
      <p:ext uri="{BB962C8B-B14F-4D97-AF65-F5344CB8AC3E}">
        <p14:creationId xmlns:p14="http://schemas.microsoft.com/office/powerpoint/2010/main" val="3823003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D7F9A-2363-8D09-84A5-34F822C2699A}"/>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BB7440AF-8CBC-5BA4-44CC-D6CADD33065A}"/>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The long-term impact </a:t>
            </a:r>
            <a:r>
              <a:rPr lang="en-GB" sz="3200" b="1">
                <a:solidFill>
                  <a:prstClr val="black"/>
                </a:solidFill>
                <a:latin typeface="Open Sans" panose="020B0606030504020204"/>
              </a:rPr>
              <a:t>of bullying</a:t>
            </a:r>
            <a:endParaRPr lang="en-GB" sz="3200" b="1" dirty="0">
              <a:solidFill>
                <a:prstClr val="black"/>
              </a:solidFill>
              <a:latin typeface="Open Sans" panose="020B0606030504020204"/>
            </a:endParaRPr>
          </a:p>
        </p:txBody>
      </p:sp>
      <p:sp>
        <p:nvSpPr>
          <p:cNvPr id="2" name="Rectangle: Rounded Corners 1">
            <a:extLst>
              <a:ext uri="{FF2B5EF4-FFF2-40B4-BE49-F238E27FC236}">
                <a16:creationId xmlns:a16="http://schemas.microsoft.com/office/drawing/2014/main" id="{5DB49182-AA75-678C-9064-A6FDC07E1C85}"/>
              </a:ext>
            </a:extLst>
          </p:cNvPr>
          <p:cNvSpPr/>
          <p:nvPr/>
        </p:nvSpPr>
        <p:spPr>
          <a:xfrm>
            <a:off x="228601" y="1203242"/>
            <a:ext cx="10738104" cy="784792"/>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was Kaia bulled? </a:t>
            </a:r>
          </a:p>
        </p:txBody>
      </p:sp>
      <p:sp>
        <p:nvSpPr>
          <p:cNvPr id="4" name="Rectangle: Rounded Corners 3">
            <a:extLst>
              <a:ext uri="{FF2B5EF4-FFF2-40B4-BE49-F238E27FC236}">
                <a16:creationId xmlns:a16="http://schemas.microsoft.com/office/drawing/2014/main" id="{87788763-CD7E-FABE-CBE4-25F9AD99FDF0}"/>
              </a:ext>
            </a:extLst>
          </p:cNvPr>
          <p:cNvSpPr/>
          <p:nvPr/>
        </p:nvSpPr>
        <p:spPr>
          <a:xfrm>
            <a:off x="1225296" y="2457605"/>
            <a:ext cx="9741408" cy="2075242"/>
          </a:xfrm>
          <a:prstGeom prst="roundRect">
            <a:avLst/>
          </a:prstGeom>
          <a:solidFill>
            <a:srgbClr val="DBF4F4"/>
          </a:solidFill>
          <a:ln w="57150">
            <a:solidFill>
              <a:srgbClr val="4BC7C8"/>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342900" indent="-342900">
              <a:lnSpc>
                <a:spcPct val="150000"/>
              </a:lnSpc>
              <a:buFont typeface="Arial" panose="020B0604020202020204" pitchFamily="34" charset="0"/>
              <a:buChar char="•"/>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Name calling</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They called her names.</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marL="342900" indent="-342900">
              <a:lnSpc>
                <a:spcPct val="150000"/>
              </a:lnSpc>
              <a:buFont typeface="Arial" panose="020B0604020202020204" pitchFamily="34" charset="0"/>
              <a:buChar char="•"/>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Harassment</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They chased her everyday which made her feel scared.</a:t>
            </a:r>
          </a:p>
          <a:p>
            <a:pPr marL="342900" indent="-342900">
              <a:lnSpc>
                <a:spcPct val="150000"/>
              </a:lnSpc>
              <a:buFont typeface="Arial" panose="020B0604020202020204" pitchFamily="34" charset="0"/>
              <a:buChar char="•"/>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Pushing</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They pushed her.</a:t>
            </a:r>
            <a:endParaRPr lang="en-GB" sz="2200" dirty="0">
              <a:solidFill>
                <a:prstClr val="white"/>
              </a:solidFill>
            </a:endParaRPr>
          </a:p>
        </p:txBody>
      </p:sp>
      <p:pic>
        <p:nvPicPr>
          <p:cNvPr id="8" name="Picture 7" descr="A green and white mermaid&#10;&#10;AI-generated content may be incorrect.">
            <a:extLst>
              <a:ext uri="{FF2B5EF4-FFF2-40B4-BE49-F238E27FC236}">
                <a16:creationId xmlns:a16="http://schemas.microsoft.com/office/drawing/2014/main" id="{7E9E347D-3001-0149-FB2F-B82E927A5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477" y="1015081"/>
            <a:ext cx="1584523" cy="4267209"/>
          </a:xfrm>
          <a:prstGeom prst="rect">
            <a:avLst/>
          </a:prstGeom>
        </p:spPr>
      </p:pic>
    </p:spTree>
    <p:extLst>
      <p:ext uri="{BB962C8B-B14F-4D97-AF65-F5344CB8AC3E}">
        <p14:creationId xmlns:p14="http://schemas.microsoft.com/office/powerpoint/2010/main" val="428467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BB5DD-BB6B-2E4E-E577-076EEC25C908}"/>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BCB39D69-985F-D8B5-A3F8-04CF87ADEE3C}"/>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The long-term impact </a:t>
            </a:r>
            <a:r>
              <a:rPr lang="en-GB" sz="3200" b="1">
                <a:solidFill>
                  <a:prstClr val="black"/>
                </a:solidFill>
                <a:latin typeface="Open Sans" panose="020B0606030504020204"/>
              </a:rPr>
              <a:t>of bullying</a:t>
            </a:r>
            <a:endParaRPr lang="en-GB" sz="3200" b="1" dirty="0">
              <a:solidFill>
                <a:prstClr val="black"/>
              </a:solidFill>
              <a:latin typeface="Open Sans" panose="020B0606030504020204"/>
            </a:endParaRPr>
          </a:p>
        </p:txBody>
      </p:sp>
      <p:sp>
        <p:nvSpPr>
          <p:cNvPr id="2" name="Rectangle: Rounded Corners 1">
            <a:extLst>
              <a:ext uri="{FF2B5EF4-FFF2-40B4-BE49-F238E27FC236}">
                <a16:creationId xmlns:a16="http://schemas.microsoft.com/office/drawing/2014/main" id="{B646BDFE-FE04-168B-7E98-D6826476BEDC}"/>
              </a:ext>
            </a:extLst>
          </p:cNvPr>
          <p:cNvSpPr/>
          <p:nvPr/>
        </p:nvSpPr>
        <p:spPr>
          <a:xfrm>
            <a:off x="228601" y="1203242"/>
            <a:ext cx="10738104" cy="784792"/>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could have Kaia done to get help at school?</a:t>
            </a:r>
          </a:p>
        </p:txBody>
      </p:sp>
      <p:sp>
        <p:nvSpPr>
          <p:cNvPr id="4" name="Rectangle: Rounded Corners 3">
            <a:extLst>
              <a:ext uri="{FF2B5EF4-FFF2-40B4-BE49-F238E27FC236}">
                <a16:creationId xmlns:a16="http://schemas.microsoft.com/office/drawing/2014/main" id="{E2E0BD2E-BC81-802A-D4C2-18B0596365CF}"/>
              </a:ext>
            </a:extLst>
          </p:cNvPr>
          <p:cNvSpPr/>
          <p:nvPr/>
        </p:nvSpPr>
        <p:spPr>
          <a:xfrm>
            <a:off x="1225296" y="2472119"/>
            <a:ext cx="9741408" cy="2075242"/>
          </a:xfrm>
          <a:prstGeom prst="roundRect">
            <a:avLst/>
          </a:prstGeom>
          <a:solidFill>
            <a:srgbClr val="DBF4F4"/>
          </a:solidFill>
          <a:ln w="57150">
            <a:solidFill>
              <a:srgbClr val="4BC7C8"/>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lnSpc>
                <a:spcPct val="150000"/>
              </a:lnSpc>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Speak to a trusted adult </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like a teacher, teaching assistant, parent, carer,</a:t>
            </a:r>
            <a:r>
              <a:rPr kumimoji="0" lang="en-GB" sz="220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family member, or playground supervisor. </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lang="en-GB" sz="2200" dirty="0">
              <a:solidFill>
                <a:prstClr val="white"/>
              </a:solidFill>
            </a:endParaRPr>
          </a:p>
        </p:txBody>
      </p:sp>
      <p:pic>
        <p:nvPicPr>
          <p:cNvPr id="8" name="Picture 7" descr="A green and white mermaid&#10;&#10;AI-generated content may be incorrect.">
            <a:extLst>
              <a:ext uri="{FF2B5EF4-FFF2-40B4-BE49-F238E27FC236}">
                <a16:creationId xmlns:a16="http://schemas.microsoft.com/office/drawing/2014/main" id="{68566D7F-5372-D744-2DE8-35E1122A2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477" y="1015081"/>
            <a:ext cx="1584523" cy="4267209"/>
          </a:xfrm>
          <a:prstGeom prst="rect">
            <a:avLst/>
          </a:prstGeom>
        </p:spPr>
      </p:pic>
    </p:spTree>
    <p:extLst>
      <p:ext uri="{BB962C8B-B14F-4D97-AF65-F5344CB8AC3E}">
        <p14:creationId xmlns:p14="http://schemas.microsoft.com/office/powerpoint/2010/main" val="317873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A26EC-A77E-8AAF-5585-E02E4B406B48}"/>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7C4FCC88-6498-A377-46AA-5959837063D1}"/>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The long-term impact </a:t>
            </a:r>
            <a:r>
              <a:rPr lang="en-GB" sz="3200" b="1">
                <a:solidFill>
                  <a:prstClr val="black"/>
                </a:solidFill>
                <a:latin typeface="Open Sans" panose="020B0606030504020204"/>
              </a:rPr>
              <a:t>of bullying</a:t>
            </a:r>
            <a:endParaRPr lang="en-GB" sz="3200" b="1" dirty="0">
              <a:solidFill>
                <a:prstClr val="black"/>
              </a:solidFill>
              <a:latin typeface="Open Sans" panose="020B0606030504020204"/>
            </a:endParaRPr>
          </a:p>
        </p:txBody>
      </p:sp>
      <p:sp>
        <p:nvSpPr>
          <p:cNvPr id="2" name="Rectangle: Rounded Corners 1">
            <a:extLst>
              <a:ext uri="{FF2B5EF4-FFF2-40B4-BE49-F238E27FC236}">
                <a16:creationId xmlns:a16="http://schemas.microsoft.com/office/drawing/2014/main" id="{7CC15249-3799-DCA6-6227-C8AD023C3F5B}"/>
              </a:ext>
            </a:extLst>
          </p:cNvPr>
          <p:cNvSpPr/>
          <p:nvPr/>
        </p:nvSpPr>
        <p:spPr>
          <a:xfrm>
            <a:off x="228601" y="1203242"/>
            <a:ext cx="10738104" cy="784792"/>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does the bullying still make Kaia feel as an adult?</a:t>
            </a:r>
          </a:p>
        </p:txBody>
      </p:sp>
      <p:sp>
        <p:nvSpPr>
          <p:cNvPr id="4" name="Rectangle: Rounded Corners 3">
            <a:extLst>
              <a:ext uri="{FF2B5EF4-FFF2-40B4-BE49-F238E27FC236}">
                <a16:creationId xmlns:a16="http://schemas.microsoft.com/office/drawing/2014/main" id="{8FEA3DDA-7BEF-3C11-A8DB-835333C42A0E}"/>
              </a:ext>
            </a:extLst>
          </p:cNvPr>
          <p:cNvSpPr/>
          <p:nvPr/>
        </p:nvSpPr>
        <p:spPr>
          <a:xfrm>
            <a:off x="1225296" y="2472119"/>
            <a:ext cx="9741408" cy="2075242"/>
          </a:xfrm>
          <a:prstGeom prst="roundRect">
            <a:avLst/>
          </a:prstGeom>
          <a:solidFill>
            <a:srgbClr val="DBF4F4"/>
          </a:solidFill>
          <a:ln w="57150">
            <a:solidFill>
              <a:srgbClr val="4BC7C8"/>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She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feels nervous </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about working with</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new people</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algn="ctr">
              <a:lnSpc>
                <a:spcPct val="150000"/>
              </a:lnSpc>
              <a:defRPr/>
            </a:pPr>
            <a:r>
              <a:rPr lang="en-GB" sz="220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She </a:t>
            </a:r>
            <a:r>
              <a:rPr lang="en-GB" sz="2200" b="1"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worries </a:t>
            </a:r>
            <a:r>
              <a:rPr lang="en-GB" sz="220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about </a:t>
            </a:r>
            <a:r>
              <a:rPr lang="en-GB" sz="2200" b="1"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making new friends</a:t>
            </a:r>
            <a:r>
              <a:rPr lang="en-GB" sz="220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GB" sz="220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lang="en-GB" sz="2200" dirty="0">
              <a:solidFill>
                <a:prstClr val="white"/>
              </a:solidFill>
            </a:endParaRPr>
          </a:p>
        </p:txBody>
      </p:sp>
      <p:pic>
        <p:nvPicPr>
          <p:cNvPr id="8" name="Picture 7" descr="A green and white mermaid&#10;&#10;AI-generated content may be incorrect.">
            <a:extLst>
              <a:ext uri="{FF2B5EF4-FFF2-40B4-BE49-F238E27FC236}">
                <a16:creationId xmlns:a16="http://schemas.microsoft.com/office/drawing/2014/main" id="{8FB38EB4-AF24-0EEC-FBD6-A75BB131C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477" y="1015081"/>
            <a:ext cx="1584523" cy="4267209"/>
          </a:xfrm>
          <a:prstGeom prst="rect">
            <a:avLst/>
          </a:prstGeom>
        </p:spPr>
      </p:pic>
    </p:spTree>
    <p:extLst>
      <p:ext uri="{BB962C8B-B14F-4D97-AF65-F5344CB8AC3E}">
        <p14:creationId xmlns:p14="http://schemas.microsoft.com/office/powerpoint/2010/main" val="167209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D757F-04A3-7B7A-36F8-45932681A467}"/>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53351BE7-ED20-AF2C-BDDE-A838979D8A4D}"/>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The long-term impact </a:t>
            </a:r>
            <a:r>
              <a:rPr lang="en-GB" sz="3200" b="1">
                <a:solidFill>
                  <a:prstClr val="black"/>
                </a:solidFill>
                <a:latin typeface="Open Sans" panose="020B0606030504020204"/>
              </a:rPr>
              <a:t>of bullying</a:t>
            </a:r>
            <a:endParaRPr lang="en-GB" sz="3200" b="1" dirty="0">
              <a:solidFill>
                <a:prstClr val="black"/>
              </a:solidFill>
              <a:latin typeface="Open Sans" panose="020B0606030504020204"/>
            </a:endParaRPr>
          </a:p>
        </p:txBody>
      </p:sp>
      <p:sp>
        <p:nvSpPr>
          <p:cNvPr id="2" name="Rectangle: Rounded Corners 1">
            <a:extLst>
              <a:ext uri="{FF2B5EF4-FFF2-40B4-BE49-F238E27FC236}">
                <a16:creationId xmlns:a16="http://schemas.microsoft.com/office/drawing/2014/main" id="{1C4514BC-F7DD-5FDF-9242-4E73D030751F}"/>
              </a:ext>
            </a:extLst>
          </p:cNvPr>
          <p:cNvSpPr/>
          <p:nvPr/>
        </p:nvSpPr>
        <p:spPr>
          <a:xfrm>
            <a:off x="228601" y="1203242"/>
            <a:ext cx="10738104" cy="784792"/>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might Kaia get support as an adult?</a:t>
            </a:r>
          </a:p>
        </p:txBody>
      </p:sp>
      <p:sp>
        <p:nvSpPr>
          <p:cNvPr id="4" name="Rectangle: Rounded Corners 3">
            <a:extLst>
              <a:ext uri="{FF2B5EF4-FFF2-40B4-BE49-F238E27FC236}">
                <a16:creationId xmlns:a16="http://schemas.microsoft.com/office/drawing/2014/main" id="{017DF067-AB9B-DB69-64F7-A1957DF51689}"/>
              </a:ext>
            </a:extLst>
          </p:cNvPr>
          <p:cNvSpPr/>
          <p:nvPr/>
        </p:nvSpPr>
        <p:spPr>
          <a:xfrm>
            <a:off x="1225296" y="2472119"/>
            <a:ext cx="9741408" cy="2998332"/>
          </a:xfrm>
          <a:prstGeom prst="roundRect">
            <a:avLst/>
          </a:prstGeom>
          <a:solidFill>
            <a:srgbClr val="DBF4F4"/>
          </a:solidFill>
          <a:ln w="57150">
            <a:solidFill>
              <a:srgbClr val="4BC7C8"/>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342900" indent="-342900">
              <a:lnSpc>
                <a:spcPct val="150000"/>
              </a:lnSpc>
              <a:buFont typeface="Arial" panose="020B0604020202020204" pitchFamily="34" charset="0"/>
              <a:buChar char="•"/>
              <a:defRPr/>
            </a:pP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Ask for help at work</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like her boss or a kind workmate.</a:t>
            </a:r>
          </a:p>
          <a:p>
            <a:pPr marL="342900" indent="-342900">
              <a:lnSpc>
                <a:spcPct val="150000"/>
              </a:lnSpc>
              <a:buFont typeface="Arial" panose="020B0604020202020204" pitchFamily="34" charset="0"/>
              <a:buChar char="•"/>
              <a:defRPr/>
            </a:pP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See a counsellor or therapist </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who can help her with her feelings. </a:t>
            </a:r>
          </a:p>
          <a:p>
            <a:pPr marL="342900" indent="-342900">
              <a:lnSpc>
                <a:spcPct val="150000"/>
              </a:lnSpc>
              <a:buFont typeface="Arial" panose="020B0604020202020204" pitchFamily="34" charset="0"/>
              <a:buChar char="•"/>
              <a:defRPr/>
            </a:pP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Talk to someone she trusts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like a friend or family member.</a:t>
            </a:r>
          </a:p>
        </p:txBody>
      </p:sp>
      <p:pic>
        <p:nvPicPr>
          <p:cNvPr id="8" name="Picture 7" descr="A green and white mermaid&#10;&#10;AI-generated content may be incorrect.">
            <a:extLst>
              <a:ext uri="{FF2B5EF4-FFF2-40B4-BE49-F238E27FC236}">
                <a16:creationId xmlns:a16="http://schemas.microsoft.com/office/drawing/2014/main" id="{FD5B5D26-B3AA-C86F-6798-5A531707B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7477" y="1015081"/>
            <a:ext cx="1584523" cy="4267209"/>
          </a:xfrm>
          <a:prstGeom prst="rect">
            <a:avLst/>
          </a:prstGeom>
        </p:spPr>
      </p:pic>
    </p:spTree>
    <p:extLst>
      <p:ext uri="{BB962C8B-B14F-4D97-AF65-F5344CB8AC3E}">
        <p14:creationId xmlns:p14="http://schemas.microsoft.com/office/powerpoint/2010/main" val="276853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3B00F-95A2-C55A-E36E-629F260ED26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67D8F38-6673-38D9-F6BB-1E244E4F4A03}"/>
              </a:ext>
            </a:extLst>
          </p:cNvPr>
          <p:cNvSpPr>
            <a:spLocks noGrp="1"/>
          </p:cNvSpPr>
          <p:nvPr>
            <p:ph type="title"/>
          </p:nvPr>
        </p:nvSpPr>
        <p:spPr>
          <a:xfrm>
            <a:off x="185355" y="494659"/>
            <a:ext cx="11419200" cy="669188"/>
          </a:xfrm>
        </p:spPr>
        <p:txBody>
          <a:bodyPr>
            <a:noAutofit/>
          </a:bodyPr>
          <a:lstStyle/>
          <a:p>
            <a:pPr>
              <a:lnSpc>
                <a:spcPct val="107000"/>
              </a:lnSpc>
              <a:spcAft>
                <a:spcPts val="800"/>
              </a:spcAft>
            </a:pPr>
            <a:r>
              <a:rPr lang="en-GB" sz="3200" b="1">
                <a:effectLst/>
                <a:latin typeface="Open sans" panose="020B0606030504020204" pitchFamily="34" charset="0"/>
                <a:ea typeface="Open sans" panose="020B0606030504020204" pitchFamily="34" charset="0"/>
                <a:cs typeface="Open sans" panose="020B0606030504020204" pitchFamily="34" charset="0"/>
              </a:rPr>
              <a:t>Where can I find out more or get support?</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66C848CF-7213-59EB-E44A-9B472B316BD2}"/>
              </a:ext>
            </a:extLst>
          </p:cNvPr>
          <p:cNvSpPr txBox="1"/>
          <p:nvPr/>
        </p:nvSpPr>
        <p:spPr>
          <a:xfrm>
            <a:off x="253213" y="1428452"/>
            <a:ext cx="11685573" cy="4001095"/>
          </a:xfrm>
          <a:prstGeom prst="rect">
            <a:avLst/>
          </a:prstGeom>
          <a:noFill/>
        </p:spPr>
        <p:txBody>
          <a:bodyPr wrap="square">
            <a:spAutoFit/>
          </a:bodyPr>
          <a:lstStyle/>
          <a:p>
            <a:pPr marL="285750" indent="-285750">
              <a:buFont typeface="Arial" panose="020B0604020202020204" pitchFamily="34" charset="0"/>
              <a:buChar char="•"/>
            </a:pPr>
            <a:r>
              <a:rPr lang="en-US" sz="2200" b="1" dirty="0">
                <a:latin typeface="Open Sans" panose="020B0606030504020204" pitchFamily="34" charset="0"/>
                <a:ea typeface="Open Sans" panose="020B0606030504020204" pitchFamily="34" charset="0"/>
                <a:cs typeface="Open Sans" panose="020B0606030504020204" pitchFamily="34" charset="0"/>
              </a:rPr>
              <a:t>Childline:</a:t>
            </a:r>
            <a:r>
              <a:rPr lang="en-US" sz="2200" dirty="0">
                <a:latin typeface="Open Sans" panose="020B0606030504020204" pitchFamily="34" charset="0"/>
                <a:ea typeface="Open Sans" panose="020B0606030504020204" pitchFamily="34" charset="0"/>
                <a:cs typeface="Open Sans" panose="020B0606030504020204" pitchFamily="34" charset="0"/>
              </a:rPr>
              <a:t> 0800 1111 (Free, 24/7)</a:t>
            </a:r>
          </a:p>
          <a:p>
            <a:pPr marL="285750" indent="-28575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200" b="1" dirty="0">
                <a:latin typeface="Open Sans" panose="020B0606030504020204" pitchFamily="34" charset="0"/>
                <a:ea typeface="Open Sans" panose="020B0606030504020204" pitchFamily="34" charset="0"/>
                <a:cs typeface="Open Sans" panose="020B0606030504020204" pitchFamily="34" charset="0"/>
              </a:rPr>
              <a:t>Kidscape: </a:t>
            </a:r>
            <a:r>
              <a:rPr lang="en-US" sz="2200" dirty="0">
                <a:latin typeface="Open Sans" panose="020B0606030504020204" pitchFamily="34" charset="0"/>
                <a:ea typeface="Open Sans" panose="020B0606030504020204" pitchFamily="34" charset="0"/>
                <a:cs typeface="Open Sans" panose="020B0606030504020204" pitchFamily="34" charset="0"/>
                <a:hlinkClick r:id="rId3"/>
              </a:rPr>
              <a:t>kidscape.org.uk/i-am-a-young-person</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a:latin typeface="Open Sans" panose="020B0606030504020204" pitchFamily="34" charset="0"/>
                <a:ea typeface="Open Sans" panose="020B0606030504020204" pitchFamily="34" charset="0"/>
                <a:cs typeface="Open Sans" panose="020B0606030504020204" pitchFamily="34" charset="0"/>
              </a:rPr>
              <a:t>BBC Bitesize:</a:t>
            </a: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dirty="0">
                <a:latin typeface="Open Sans" panose="020B0606030504020204" pitchFamily="34" charset="0"/>
                <a:ea typeface="Open Sans" panose="020B0606030504020204" pitchFamily="34" charset="0"/>
                <a:cs typeface="Open Sans" panose="020B0606030504020204" pitchFamily="34" charset="0"/>
                <a:hlinkClick r:id="rId4"/>
              </a:rPr>
              <a:t>bbc.co.uk/teach/articles/zm66b7h</a:t>
            </a:r>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a:latin typeface="Open Sans" panose="020B0606030504020204" pitchFamily="34" charset="0"/>
                <a:ea typeface="Open Sans" panose="020B0606030504020204" pitchFamily="34" charset="0"/>
                <a:cs typeface="Open Sans" panose="020B0606030504020204" pitchFamily="34" charset="0"/>
              </a:rPr>
              <a:t>National Bullying Helpline: </a:t>
            </a:r>
            <a:r>
              <a:rPr lang="en-GB" sz="2200" dirty="0">
                <a:latin typeface="Open Sans" panose="020B0606030504020204" pitchFamily="34" charset="0"/>
                <a:ea typeface="Open Sans" panose="020B0606030504020204" pitchFamily="34" charset="0"/>
                <a:cs typeface="Open Sans" panose="020B0606030504020204" pitchFamily="34" charset="0"/>
                <a:hlinkClick r:id="rId5"/>
              </a:rPr>
              <a:t>nationalbullyinghelpline.co.uk/children.html</a:t>
            </a:r>
            <a:endParaRPr lang="en-GB" sz="2200" dirty="0">
              <a:latin typeface="Open Sans" panose="020B0606030504020204" pitchFamily="34" charset="0"/>
              <a:ea typeface="Open Sans" panose="020B0606030504020204" pitchFamily="34" charset="0"/>
              <a:cs typeface="Open Sans" panose="020B0606030504020204" pitchFamily="34" charset="0"/>
            </a:endParaRPr>
          </a:p>
          <a:p>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err="1">
                <a:latin typeface="Open Sans" panose="020B0606030504020204" pitchFamily="34" charset="0"/>
                <a:ea typeface="Open Sans" panose="020B0606030504020204" pitchFamily="34" charset="0"/>
                <a:cs typeface="Open Sans" panose="020B0606030504020204" pitchFamily="34" charset="0"/>
              </a:rPr>
              <a:t>YoungMinds</a:t>
            </a:r>
            <a:r>
              <a:rPr lang="en-GB" sz="2200" b="1" dirty="0">
                <a:latin typeface="Open Sans" panose="020B0606030504020204" pitchFamily="34" charset="0"/>
                <a:ea typeface="Open Sans" panose="020B0606030504020204" pitchFamily="34" charset="0"/>
                <a:cs typeface="Open Sans" panose="020B0606030504020204" pitchFamily="34" charset="0"/>
              </a:rPr>
              <a:t>:</a:t>
            </a: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dirty="0">
                <a:latin typeface="Open Sans" panose="020B0606030504020204" pitchFamily="34" charset="0"/>
                <a:ea typeface="Open Sans" panose="020B0606030504020204" pitchFamily="34" charset="0"/>
                <a:cs typeface="Open Sans" panose="020B0606030504020204" pitchFamily="34" charset="0"/>
                <a:hlinkClick r:id="rId6"/>
              </a:rPr>
              <a:t>youngminds.org.uk/young-person/coping-with-life/bullying/</a:t>
            </a:r>
            <a:endParaRPr lang="en-GB" sz="2200" dirty="0">
              <a:latin typeface="Open Sans" panose="020B0606030504020204" pitchFamily="34" charset="0"/>
              <a:ea typeface="Open Sans" panose="020B0606030504020204" pitchFamily="34" charset="0"/>
              <a:cs typeface="Open Sans" panose="020B0606030504020204" pitchFamily="34" charset="0"/>
            </a:endParaRPr>
          </a:p>
          <a:p>
            <a:r>
              <a:rPr lang="en-GB" sz="2200" dirty="0"/>
              <a:t> </a:t>
            </a:r>
          </a:p>
          <a:p>
            <a:pPr marL="285750" indent="-285750">
              <a:buFont typeface="Arial" panose="020B0604020202020204" pitchFamily="34" charset="0"/>
              <a:buChar char="•"/>
            </a:pPr>
            <a:endParaRPr lang="en-GB" sz="1600" dirty="0"/>
          </a:p>
          <a:p>
            <a:endParaRPr lang="en-GB" dirty="0"/>
          </a:p>
        </p:txBody>
      </p:sp>
      <p:pic>
        <p:nvPicPr>
          <p:cNvPr id="1026" name="Picture 2" descr="Kidscape">
            <a:extLst>
              <a:ext uri="{FF2B5EF4-FFF2-40B4-BE49-F238E27FC236}">
                <a16:creationId xmlns:a16="http://schemas.microsoft.com/office/drawing/2014/main" id="{97223DB2-5ED6-10A9-C264-EF6E17CE2E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29787" y="4873186"/>
            <a:ext cx="879931" cy="8799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tional Bullying Helpline and Ecrime">
            <a:extLst>
              <a:ext uri="{FF2B5EF4-FFF2-40B4-BE49-F238E27FC236}">
                <a16:creationId xmlns:a16="http://schemas.microsoft.com/office/drawing/2014/main" id="{785D4999-959C-6AAB-4B08-3659463C1E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67075" y="4866427"/>
            <a:ext cx="879931" cy="8799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YoungMinds: Children's Mental Health - five priorities for the next  government">
            <a:extLst>
              <a:ext uri="{FF2B5EF4-FFF2-40B4-BE49-F238E27FC236}">
                <a16:creationId xmlns:a16="http://schemas.microsoft.com/office/drawing/2014/main" id="{7613BE0D-1459-588C-E07A-0AB90501926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85720" y="4814221"/>
            <a:ext cx="879931" cy="879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ildline - YouTube">
            <a:extLst>
              <a:ext uri="{FF2B5EF4-FFF2-40B4-BE49-F238E27FC236}">
                <a16:creationId xmlns:a16="http://schemas.microsoft.com/office/drawing/2014/main" id="{B320EC12-F8CA-6271-7D9F-3E7C97CC7D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9074" y="4932152"/>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BC Bitesize - Exam Revision - App on the Amazon Appstore">
            <a:extLst>
              <a:ext uri="{FF2B5EF4-FFF2-40B4-BE49-F238E27FC236}">
                <a16:creationId xmlns:a16="http://schemas.microsoft.com/office/drawing/2014/main" id="{1831AE20-BACF-71CB-C3EB-23670E3F358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8565" t="5485" r="27597" b="6424"/>
          <a:stretch/>
        </p:blipFill>
        <p:spPr bwMode="auto">
          <a:xfrm>
            <a:off x="5348431" y="4889733"/>
            <a:ext cx="879931" cy="863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085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E77A27-F59C-B0E1-2096-39EAC94599F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8E22C3A-8538-704A-73CB-A7CF4BF3C3F8}"/>
              </a:ext>
            </a:extLst>
          </p:cNvPr>
          <p:cNvSpPr txBox="1"/>
          <p:nvPr/>
        </p:nvSpPr>
        <p:spPr>
          <a:xfrm>
            <a:off x="185354" y="1127139"/>
            <a:ext cx="11821292" cy="5306902"/>
          </a:xfrm>
          <a:prstGeom prst="rect">
            <a:avLst/>
          </a:prstGeom>
          <a:noFill/>
        </p:spPr>
        <p:txBody>
          <a:bodyPr wrap="square">
            <a:spAutoFit/>
          </a:bodyPr>
          <a:lstStyle/>
          <a:p>
            <a:pPr marL="0" indent="0">
              <a:lnSpc>
                <a:spcPct val="107000"/>
              </a:lnSpc>
              <a:spcBef>
                <a:spcPts val="0"/>
              </a:spcBef>
              <a:spcAft>
                <a:spcPts val="1200"/>
              </a:spcAft>
              <a:buNone/>
            </a:pPr>
            <a:r>
              <a:rPr lang="en-GB" sz="1400" b="1" dirty="0">
                <a:latin typeface="Open Sans"/>
                <a:ea typeface="Open Sans"/>
                <a:cs typeface="Open Sans"/>
              </a:rPr>
              <a:t>Bullying is very common across the globe.</a:t>
            </a:r>
            <a:r>
              <a:rPr lang="en-GB" sz="1400" dirty="0">
                <a:latin typeface="Open Sans"/>
                <a:ea typeface="Open Sans"/>
                <a:cs typeface="Open Sans"/>
              </a:rPr>
              <a:t> A study by UNESCO found that around one third of the globe’s youth has experienced bullying. The percentage of young people who have been bullied is as low as 7% in some countries and as high as 74% in others. </a:t>
            </a:r>
          </a:p>
          <a:p>
            <a:pPr marL="0" indent="0">
              <a:lnSpc>
                <a:spcPct val="107000"/>
              </a:lnSpc>
              <a:spcBef>
                <a:spcPts val="0"/>
              </a:spcBef>
              <a:spcAft>
                <a:spcPts val="1200"/>
              </a:spcAft>
              <a:buNone/>
            </a:pPr>
            <a:r>
              <a:rPr lang="en-GB" sz="1400" b="1" dirty="0">
                <a:latin typeface="Open Sans"/>
                <a:ea typeface="Open Sans"/>
                <a:cs typeface="Open Sans"/>
              </a:rPr>
              <a:t>Bullying takes many forms.</a:t>
            </a:r>
            <a:r>
              <a:rPr lang="en-GB" sz="1400" dirty="0">
                <a:latin typeface="Open Sans"/>
                <a:ea typeface="Open Sans"/>
                <a:cs typeface="Open Sans"/>
              </a:rPr>
              <a:t> Bullying can be </a:t>
            </a:r>
            <a:r>
              <a:rPr lang="en-GB" sz="1400" b="1" dirty="0">
                <a:latin typeface="Open Sans"/>
                <a:ea typeface="Open Sans"/>
                <a:cs typeface="Open Sans"/>
              </a:rPr>
              <a:t>verbal</a:t>
            </a:r>
            <a:r>
              <a:rPr lang="en-GB" sz="1400" dirty="0">
                <a:latin typeface="Open Sans"/>
                <a:ea typeface="Open Sans"/>
                <a:cs typeface="Open Sans"/>
              </a:rPr>
              <a:t> (being the target of rumours or lies, being made fun of, called names, or insulted), </a:t>
            </a:r>
            <a:r>
              <a:rPr lang="en-GB" sz="1400" b="1" dirty="0">
                <a:latin typeface="Open Sans"/>
                <a:ea typeface="Open Sans"/>
                <a:cs typeface="Open Sans"/>
              </a:rPr>
              <a:t>physical</a:t>
            </a:r>
            <a:r>
              <a:rPr lang="en-GB" sz="1400" dirty="0">
                <a:latin typeface="Open Sans"/>
                <a:ea typeface="Open Sans"/>
                <a:cs typeface="Open Sans"/>
              </a:rPr>
              <a:t> (being pushed, shoved, tripped, or spit on, having property destroyed on purpose) or </a:t>
            </a:r>
            <a:r>
              <a:rPr lang="en-GB" sz="1400" b="1" dirty="0">
                <a:latin typeface="Open Sans"/>
                <a:ea typeface="Open Sans"/>
                <a:cs typeface="Open Sans"/>
              </a:rPr>
              <a:t>social</a:t>
            </a:r>
            <a:r>
              <a:rPr lang="en-GB" sz="1400" dirty="0">
                <a:latin typeface="Open Sans"/>
                <a:ea typeface="Open Sans"/>
                <a:cs typeface="Open Sans"/>
              </a:rPr>
              <a:t> (being left out or excluded, being coerced into doing something). Bullying can take place in-person or online (</a:t>
            </a:r>
            <a:r>
              <a:rPr lang="en-GB" sz="1400" b="1" dirty="0">
                <a:latin typeface="Open Sans"/>
                <a:ea typeface="Open Sans"/>
                <a:cs typeface="Open Sans"/>
              </a:rPr>
              <a:t>cyberbullying</a:t>
            </a:r>
            <a:r>
              <a:rPr lang="en-GB" sz="1400" dirty="0">
                <a:latin typeface="Open Sans"/>
                <a:ea typeface="Open Sans"/>
                <a:cs typeface="Open Sans"/>
              </a:rPr>
              <a:t>). </a:t>
            </a:r>
          </a:p>
          <a:p>
            <a:pPr marL="0" indent="0">
              <a:lnSpc>
                <a:spcPct val="107000"/>
              </a:lnSpc>
              <a:spcBef>
                <a:spcPts val="0"/>
              </a:spcBef>
              <a:spcAft>
                <a:spcPts val="1200"/>
              </a:spcAft>
              <a:buNone/>
            </a:pPr>
            <a:r>
              <a:rPr lang="en-GB" sz="1400" b="1" dirty="0">
                <a:latin typeface="Open Sans"/>
                <a:ea typeface="Open Sans"/>
                <a:cs typeface="Open Sans"/>
              </a:rPr>
              <a:t>Bullying has lifelong effects for both victims and bullies. </a:t>
            </a:r>
            <a:r>
              <a:rPr lang="en-GB" sz="1400" dirty="0">
                <a:latin typeface="Open Sans"/>
                <a:ea typeface="Open Sans"/>
                <a:cs typeface="Open Sans"/>
              </a:rPr>
              <a:t>The physical, emotional, and academic side effects on the victims of bullying are explored in this lesson.</a:t>
            </a:r>
            <a:r>
              <a:rPr lang="en-GB" sz="1400" b="1" dirty="0">
                <a:latin typeface="Open Sans"/>
                <a:ea typeface="Open Sans"/>
                <a:cs typeface="Open Sans"/>
              </a:rPr>
              <a:t> </a:t>
            </a:r>
            <a:r>
              <a:rPr lang="en-GB" sz="1400" dirty="0">
                <a:latin typeface="Open Sans"/>
                <a:ea typeface="Open Sans"/>
                <a:cs typeface="Open Sans"/>
              </a:rPr>
              <a:t>However, some studies have found that bullies themselves also suffer consequences into adulthood. Young people who bully are more likely to abuse alcohol and other drugs in adolescence and as adults, get into fights, vandalise property, drop out of education, engage in early sexual activity, have criminal convictions, and be abusive toward their romantic partners, spouses, or children. </a:t>
            </a: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7000"/>
              </a:lnSpc>
              <a:spcBef>
                <a:spcPts val="0"/>
              </a:spcBef>
              <a:spcAft>
                <a:spcPts val="1200"/>
              </a:spcAft>
              <a:buNone/>
            </a:pPr>
            <a:r>
              <a:rPr lang="en-GB" sz="1400" b="1" dirty="0">
                <a:latin typeface="Open Sans"/>
                <a:ea typeface="Open Sans"/>
                <a:cs typeface="Open Sans"/>
              </a:rPr>
              <a:t>Know the law and the policies of your school.</a:t>
            </a:r>
            <a:r>
              <a:rPr lang="en-GB" sz="1400" dirty="0">
                <a:latin typeface="Open Sans"/>
                <a:ea typeface="Open Sans"/>
                <a:cs typeface="Open Sans"/>
              </a:rPr>
              <a:t> Reassuring the children that schools have a legal obligation to stop and prevent bullying may make them feel more comfortable speaking to trusted person or member of staff in school. For example, in the UK, Section 89 of the Education and Inspections Act 2006 states that maintained schools must have ‘measures to encourage good behaviour and prevent all forms of bullying amongst pupils’. You may find it helpful to refer to your school anti-bullying policy and remind children of the process they should follow to report incidents of bullying in your setting.</a:t>
            </a:r>
          </a:p>
          <a:p>
            <a:pPr marL="0" indent="0">
              <a:lnSpc>
                <a:spcPct val="107000"/>
              </a:lnSpc>
              <a:spcBef>
                <a:spcPts val="0"/>
              </a:spcBef>
              <a:spcAft>
                <a:spcPts val="1200"/>
              </a:spcAft>
              <a:buNone/>
            </a:pPr>
            <a:r>
              <a:rPr lang="en-GB" sz="1400" b="1" dirty="0">
                <a:latin typeface="Open Sans"/>
                <a:ea typeface="Open Sans"/>
                <a:cs typeface="Open Sans"/>
              </a:rPr>
              <a:t>Some young people are more likely to experience bullying than others. </a:t>
            </a:r>
            <a:r>
              <a:rPr lang="en-GB" sz="1400" dirty="0">
                <a:latin typeface="Open Sans"/>
                <a:ea typeface="Open Sans"/>
                <a:cs typeface="Open Sans"/>
              </a:rPr>
              <a:t>Bullying can happen to anyone, but some groups may be at more risk than others. LGBTQ+ young people, young people with disabilities, and socially isolated youth may be at an increased risk of being bullied. Young people from immigrant families in wealthy countries are more likely to be bullied in school than locally-born young people. In the UK, the Equality Act 2010 makes it illegal to harass someone based on protected characteristics (age, gender reassignment, marriage/civil partnership, pregnancy/maternity leave, disability, race, religion/belief, sex, and sexual orientation). Children should know they should always report all types of bullying, and that bullying based on their protected characteristics will be taken extremely seriously.</a:t>
            </a:r>
          </a:p>
        </p:txBody>
      </p:sp>
      <p:sp>
        <p:nvSpPr>
          <p:cNvPr id="9" name="Title 1">
            <a:extLst>
              <a:ext uri="{FF2B5EF4-FFF2-40B4-BE49-F238E27FC236}">
                <a16:creationId xmlns:a16="http://schemas.microsoft.com/office/drawing/2014/main" id="{03DC08A7-E9C8-7296-B357-659EFA69E5BC}"/>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GB" sz="3200" b="1" dirty="0">
                <a:latin typeface="Open sans" panose="020B0606030504020204" pitchFamily="34" charset="0"/>
                <a:ea typeface="Open sans" panose="020B0606030504020204" pitchFamily="34" charset="0"/>
                <a:cs typeface="Open sans" panose="020B0606030504020204" pitchFamily="34" charset="0"/>
              </a:rPr>
              <a:t>Teacher slide – hurtful behaviour and bullying guidance</a:t>
            </a:r>
            <a:endParaRPr lang="en-GB" sz="3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234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2D200-95F2-624C-EC59-793B398E6F6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5A6BF3B-0F36-E3B1-50F5-07E6E355FF76}"/>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GB" sz="3200" b="1" dirty="0">
                <a:latin typeface="Open sans" panose="020B0606030504020204" pitchFamily="34" charset="0"/>
                <a:ea typeface="Open sans" panose="020B0606030504020204" pitchFamily="34" charset="0"/>
                <a:cs typeface="Open sans" panose="020B0606030504020204" pitchFamily="34" charset="0"/>
              </a:rPr>
              <a:t>Teacher slide – FAQs</a:t>
            </a:r>
            <a:endParaRPr lang="en-GB"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D413421D-1BCD-9599-5494-1B7AFC1B3481}"/>
              </a:ext>
            </a:extLst>
          </p:cNvPr>
          <p:cNvSpPr txBox="1"/>
          <p:nvPr/>
        </p:nvSpPr>
        <p:spPr>
          <a:xfrm>
            <a:off x="185354" y="873139"/>
            <a:ext cx="11821292" cy="5632311"/>
          </a:xfrm>
          <a:prstGeom prst="rect">
            <a:avLst/>
          </a:prstGeom>
          <a:noFill/>
        </p:spPr>
        <p:txBody>
          <a:bodyPr wrap="square">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I saw someone being bullied, but they told me not to say anything – what should I do?</a:t>
            </a:r>
          </a:p>
          <a:p>
            <a:r>
              <a:rPr lang="en-US" sz="1500" dirty="0">
                <a:latin typeface="Open Sans" panose="020B0606030504020204" pitchFamily="34" charset="0"/>
                <a:ea typeface="Open Sans" panose="020B0606030504020204" pitchFamily="34" charset="0"/>
                <a:cs typeface="Open Sans" panose="020B0606030504020204" pitchFamily="34" charset="0"/>
              </a:rPr>
              <a:t>Talk to a teacher or trusted adult who can </a:t>
            </a:r>
            <a:r>
              <a:rPr lang="en-GB" sz="1500" dirty="0">
                <a:latin typeface="Open Sans" panose="020B0606030504020204" pitchFamily="34" charset="0"/>
                <a:ea typeface="Open Sans" panose="020B0606030504020204" pitchFamily="34" charset="0"/>
                <a:cs typeface="Open Sans" panose="020B0606030504020204" pitchFamily="34" charset="0"/>
              </a:rPr>
              <a:t>help you and your friend without anyone needing to know who said what. </a:t>
            </a:r>
            <a:r>
              <a:rPr lang="en-US" sz="1500" dirty="0">
                <a:latin typeface="Open Sans" panose="020B0606030504020204" pitchFamily="34" charset="0"/>
                <a:ea typeface="Open Sans" panose="020B0606030504020204" pitchFamily="34" charset="0"/>
                <a:cs typeface="Open Sans" panose="020B0606030504020204" pitchFamily="34" charset="0"/>
              </a:rPr>
              <a:t>They can help in a quiet, safe way.</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Can adults bully people too?</a:t>
            </a:r>
          </a:p>
          <a:p>
            <a:r>
              <a:rPr lang="en-US" sz="1500" dirty="0">
                <a:latin typeface="Open Sans" panose="020B0606030504020204" pitchFamily="34" charset="0"/>
                <a:ea typeface="Open Sans" panose="020B0606030504020204" pitchFamily="34" charset="0"/>
                <a:cs typeface="Open Sans" panose="020B0606030504020204" pitchFamily="34" charset="0"/>
              </a:rPr>
              <a:t>Yes, sadly bullying can happen at any age. If an adult is being unkind or unfair, talk to another trusted adult straight away.</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Are bullies always mean people?</a:t>
            </a:r>
          </a:p>
          <a:p>
            <a:r>
              <a:rPr lang="en-US" sz="1500" dirty="0">
                <a:latin typeface="Open Sans" panose="020B0606030504020204" pitchFamily="34" charset="0"/>
                <a:ea typeface="Open Sans" panose="020B0606030504020204" pitchFamily="34" charset="0"/>
                <a:cs typeface="Open Sans" panose="020B0606030504020204" pitchFamily="34" charset="0"/>
              </a:rPr>
              <a:t>No - people who bully sometimes feel sad, angry, or unsure about how to act. That doesn't make it right, and they still need to stop. Adults can help them change and learn better ways to behave. </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What if my friend is bullying someone?</a:t>
            </a:r>
          </a:p>
          <a:p>
            <a:r>
              <a:rPr lang="en-US" sz="1500" dirty="0">
                <a:latin typeface="Open Sans" panose="020B0606030504020204" pitchFamily="34" charset="0"/>
                <a:ea typeface="Open Sans" panose="020B0606030504020204" pitchFamily="34" charset="0"/>
                <a:cs typeface="Open Sans" panose="020B0606030504020204" pitchFamily="34" charset="0"/>
              </a:rPr>
              <a:t>Friends should help each other do the right thing. If you think your friend is bullying someone, speak to a trusted adult. Your friend doesn’t need to know you reported them. It’s helping everyone feel safe.</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What if I’m being bullied, but I can’t prove it?</a:t>
            </a:r>
          </a:p>
          <a:p>
            <a:r>
              <a:rPr lang="en-US" sz="1500" dirty="0">
                <a:latin typeface="Open Sans" panose="020B0606030504020204" pitchFamily="34" charset="0"/>
                <a:ea typeface="Open Sans" panose="020B0606030504020204" pitchFamily="34" charset="0"/>
                <a:cs typeface="Open Sans" panose="020B0606030504020204" pitchFamily="34" charset="0"/>
              </a:rPr>
              <a:t>You don’t need proof to get help. Tell a trusted adult what’s happening even if no one else sees the bullying. Adults can help you stay safe and make a plan to support you.</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What if people are unkind to me because I’m different? </a:t>
            </a:r>
          </a:p>
          <a:p>
            <a:r>
              <a:rPr lang="en-US" sz="1500" dirty="0">
                <a:latin typeface="Open Sans" panose="020B0606030504020204" pitchFamily="34" charset="0"/>
                <a:ea typeface="Open Sans" panose="020B0606030504020204" pitchFamily="34" charset="0"/>
                <a:cs typeface="Open Sans" panose="020B0606030504020204" pitchFamily="34" charset="0"/>
              </a:rPr>
              <a:t>Everyone should be treated with respect, no matter who they are. If someone is mean because of how you look, speak, feel, or who you are, tell a trusted adult. It’s never okay, and you deserve to be safe. </a:t>
            </a:r>
            <a:r>
              <a:rPr lang="en-US" sz="1500" dirty="0">
                <a:effectLst/>
                <a:latin typeface="Open Sans" panose="020B0606030504020204" pitchFamily="34" charset="0"/>
                <a:ea typeface="Open Sans" panose="020B0606030504020204" pitchFamily="34" charset="0"/>
                <a:cs typeface="Open Sans" panose="020B0606030504020204" pitchFamily="34" charset="0"/>
              </a:rPr>
              <a:t>In the UK, there are ‘protected characteristics’. This means it’s illegal to discriminate against someone because of their age, gender reassignment, marriage/civil partnership, pregnancy/maternity leave, disability, race, religion/belief, sex, or sexual orientation.</a:t>
            </a:r>
            <a:r>
              <a:rPr lang="en-US" sz="1500" dirty="0">
                <a:latin typeface="Open Sans" panose="020B0606030504020204" pitchFamily="34" charset="0"/>
                <a:ea typeface="Open Sans" panose="020B0606030504020204" pitchFamily="34" charset="0"/>
                <a:cs typeface="Open Sans" panose="020B0606030504020204" pitchFamily="34" charset="0"/>
              </a:rPr>
              <a:t> </a:t>
            </a:r>
            <a:endParaRPr lang="en-GB" sz="1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19984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Can I spot unkind behaviour and bullying?</a:t>
            </a:r>
          </a:p>
        </p:txBody>
      </p:sp>
    </p:spTree>
    <p:extLst>
      <p:ext uri="{BB962C8B-B14F-4D97-AF65-F5344CB8AC3E}">
        <p14:creationId xmlns:p14="http://schemas.microsoft.com/office/powerpoint/2010/main" val="1841099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92CB-DD02-64BB-6636-D65254E4DE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BCBCC6-2C73-7204-B21B-1D314409FF0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Ground rules (5 mins)</a:t>
            </a:r>
          </a:p>
        </p:txBody>
      </p:sp>
      <p:pic>
        <p:nvPicPr>
          <p:cNvPr id="8" name="Picture 7" descr="A cartoon of a lizard on a wheel chair&#10;&#10;AI-generated content may be incorrect.">
            <a:extLst>
              <a:ext uri="{FF2B5EF4-FFF2-40B4-BE49-F238E27FC236}">
                <a16:creationId xmlns:a16="http://schemas.microsoft.com/office/drawing/2014/main" id="{E5D5093D-CA32-A458-7C3E-6C0299FC8814}"/>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79294" y="2654125"/>
            <a:ext cx="6095079" cy="3241707"/>
          </a:xfrm>
          <a:prstGeom prst="rect">
            <a:avLst/>
          </a:prstGeom>
        </p:spPr>
      </p:pic>
      <p:sp>
        <p:nvSpPr>
          <p:cNvPr id="9" name="Rectangle: Rounded Corners 8">
            <a:extLst>
              <a:ext uri="{FF2B5EF4-FFF2-40B4-BE49-F238E27FC236}">
                <a16:creationId xmlns:a16="http://schemas.microsoft.com/office/drawing/2014/main" id="{3D5AAFB2-6690-87CC-AB9B-E1E46F0ECF42}"/>
              </a:ext>
            </a:extLst>
          </p:cNvPr>
          <p:cNvSpPr/>
          <p:nvPr/>
        </p:nvSpPr>
        <p:spPr>
          <a:xfrm>
            <a:off x="191209" y="1102424"/>
            <a:ext cx="11809583" cy="631413"/>
          </a:xfrm>
          <a:prstGeom prst="roundRect">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create some ground rules for our lesson.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6ADF689D-E0CC-BB20-DA11-54A14375ABBF}"/>
              </a:ext>
            </a:extLst>
          </p:cNvPr>
          <p:cNvSpPr/>
          <p:nvPr/>
        </p:nvSpPr>
        <p:spPr>
          <a:xfrm>
            <a:off x="4954136" y="2014720"/>
            <a:ext cx="6968923" cy="3881112"/>
          </a:xfrm>
          <a:prstGeom prst="roundRect">
            <a:avLst>
              <a:gd name="adj" fmla="val 12160"/>
            </a:avLst>
          </a:prstGeom>
          <a:solidFill>
            <a:schemeClr val="accent2">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216000" rtlCol="0" anchor="ctr"/>
          <a:lstStyle/>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p:txBody>
      </p:sp>
    </p:spTree>
    <p:extLst>
      <p:ext uri="{BB962C8B-B14F-4D97-AF65-F5344CB8AC3E}">
        <p14:creationId xmlns:p14="http://schemas.microsoft.com/office/powerpoint/2010/main" val="1461445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508DE0-7036-ABA0-8E02-23A0154066CB}"/>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 and bullying (10 mins)</a:t>
            </a:r>
          </a:p>
        </p:txBody>
      </p:sp>
      <p:sp>
        <p:nvSpPr>
          <p:cNvPr id="6" name="Rectangle: Rounded Corners 5">
            <a:extLst>
              <a:ext uri="{FF2B5EF4-FFF2-40B4-BE49-F238E27FC236}">
                <a16:creationId xmlns:a16="http://schemas.microsoft.com/office/drawing/2014/main" id="{A0B4FD9C-5AD7-8C88-6141-FC0CC4844741}"/>
              </a:ext>
            </a:extLst>
          </p:cNvPr>
          <p:cNvSpPr/>
          <p:nvPr/>
        </p:nvSpPr>
        <p:spPr>
          <a:xfrm>
            <a:off x="268941" y="1274020"/>
            <a:ext cx="11654118" cy="584775"/>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Discuss the questions in pairs.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182D3B08-396C-10B5-4C7E-B5B8471E560F}"/>
              </a:ext>
            </a:extLst>
          </p:cNvPr>
          <p:cNvSpPr/>
          <p:nvPr/>
        </p:nvSpPr>
        <p:spPr>
          <a:xfrm>
            <a:off x="1354678" y="2702510"/>
            <a:ext cx="3628571" cy="2017486"/>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6B9232E-FC14-E533-2EEC-1BE63A2859A8}"/>
              </a:ext>
            </a:extLst>
          </p:cNvPr>
          <p:cNvSpPr/>
          <p:nvPr/>
        </p:nvSpPr>
        <p:spPr>
          <a:xfrm>
            <a:off x="7158649" y="2702510"/>
            <a:ext cx="3628571" cy="2017486"/>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A pair of blue frogs with a speech bubble&#10;&#10;AI-generated content may be incorrect.">
            <a:extLst>
              <a:ext uri="{FF2B5EF4-FFF2-40B4-BE49-F238E27FC236}">
                <a16:creationId xmlns:a16="http://schemas.microsoft.com/office/drawing/2014/main" id="{1EF2AEC9-0926-4181-8BD6-ADCF938C7680}"/>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b="44755"/>
          <a:stretch/>
        </p:blipFill>
        <p:spPr>
          <a:xfrm>
            <a:off x="8803207" y="283685"/>
            <a:ext cx="2660912" cy="1552593"/>
          </a:xfrm>
          <a:prstGeom prst="rect">
            <a:avLst/>
          </a:prstGeom>
        </p:spPr>
      </p:pic>
    </p:spTree>
    <p:extLst>
      <p:ext uri="{BB962C8B-B14F-4D97-AF65-F5344CB8AC3E}">
        <p14:creationId xmlns:p14="http://schemas.microsoft.com/office/powerpoint/2010/main" val="1923250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4E3D1-C0E2-5516-23AD-83F909B9A1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F54C6FF-1DED-25DA-05D4-77D086EBFA98}"/>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 and bullying</a:t>
            </a:r>
          </a:p>
        </p:txBody>
      </p:sp>
      <p:sp>
        <p:nvSpPr>
          <p:cNvPr id="6" name="Rectangle: Rounded Corners 5">
            <a:extLst>
              <a:ext uri="{FF2B5EF4-FFF2-40B4-BE49-F238E27FC236}">
                <a16:creationId xmlns:a16="http://schemas.microsoft.com/office/drawing/2014/main" id="{AA38910F-9941-074B-6319-49E8D9C3D613}"/>
              </a:ext>
            </a:extLst>
          </p:cNvPr>
          <p:cNvSpPr/>
          <p:nvPr/>
        </p:nvSpPr>
        <p:spPr>
          <a:xfrm>
            <a:off x="268941" y="1274020"/>
            <a:ext cx="11654118" cy="584775"/>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Discuss the questions in pairs.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3BA5A34-67F0-A0F2-51B0-BB3FDD59EAC9}"/>
              </a:ext>
            </a:extLst>
          </p:cNvPr>
          <p:cNvSpPr/>
          <p:nvPr/>
        </p:nvSpPr>
        <p:spPr>
          <a:xfrm>
            <a:off x="4281714" y="2555863"/>
            <a:ext cx="7641345" cy="1075345"/>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 one-off hurtful action.</a:t>
            </a:r>
          </a:p>
        </p:txBody>
      </p:sp>
      <p:sp>
        <p:nvSpPr>
          <p:cNvPr id="11" name="Rectangle: Rounded Corners 10">
            <a:extLst>
              <a:ext uri="{FF2B5EF4-FFF2-40B4-BE49-F238E27FC236}">
                <a16:creationId xmlns:a16="http://schemas.microsoft.com/office/drawing/2014/main" id="{E540BC35-51E1-CA4C-F450-FC98F0B4CDC8}"/>
              </a:ext>
            </a:extLst>
          </p:cNvPr>
          <p:cNvSpPr/>
          <p:nvPr/>
        </p:nvSpPr>
        <p:spPr>
          <a:xfrm>
            <a:off x="268941" y="2555863"/>
            <a:ext cx="3628571" cy="1075345"/>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908C9E83-353E-7968-A255-9E52CA0B3C50}"/>
              </a:ext>
            </a:extLst>
          </p:cNvPr>
          <p:cNvSpPr/>
          <p:nvPr/>
        </p:nvSpPr>
        <p:spPr>
          <a:xfrm>
            <a:off x="268940" y="4302137"/>
            <a:ext cx="3628571" cy="1075345"/>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82F87F9-8C35-F6F6-D118-3ED44BC60A22}"/>
              </a:ext>
            </a:extLst>
          </p:cNvPr>
          <p:cNvSpPr/>
          <p:nvPr/>
        </p:nvSpPr>
        <p:spPr>
          <a:xfrm>
            <a:off x="4281714" y="4302137"/>
            <a:ext cx="7641345" cy="1075345"/>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Being unkind many times on purpose.</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A pair of blue frogs with a speech bubble&#10;&#10;AI-generated content may be incorrect.">
            <a:extLst>
              <a:ext uri="{FF2B5EF4-FFF2-40B4-BE49-F238E27FC236}">
                <a16:creationId xmlns:a16="http://schemas.microsoft.com/office/drawing/2014/main" id="{89D48921-F1D3-3DC0-AA2D-92B2FCDE6B09}"/>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b="44755"/>
          <a:stretch/>
        </p:blipFill>
        <p:spPr>
          <a:xfrm>
            <a:off x="8803207" y="283685"/>
            <a:ext cx="2660912" cy="1552593"/>
          </a:xfrm>
          <a:prstGeom prst="rect">
            <a:avLst/>
          </a:prstGeom>
        </p:spPr>
      </p:pic>
    </p:spTree>
    <p:extLst>
      <p:ext uri="{BB962C8B-B14F-4D97-AF65-F5344CB8AC3E}">
        <p14:creationId xmlns:p14="http://schemas.microsoft.com/office/powerpoint/2010/main" val="160654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6635-21F6-78AB-BFFF-6EB2F7C5409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4D5DD6C-1C85-A5B4-203A-86AE427D4AD1}"/>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 and bullying</a:t>
            </a:r>
          </a:p>
        </p:txBody>
      </p:sp>
      <p:sp>
        <p:nvSpPr>
          <p:cNvPr id="6" name="Rectangle: Rounded Corners 5">
            <a:extLst>
              <a:ext uri="{FF2B5EF4-FFF2-40B4-BE49-F238E27FC236}">
                <a16:creationId xmlns:a16="http://schemas.microsoft.com/office/drawing/2014/main" id="{946414C7-A744-E212-887E-CCA036C9564B}"/>
              </a:ext>
            </a:extLst>
          </p:cNvPr>
          <p:cNvSpPr/>
          <p:nvPr/>
        </p:nvSpPr>
        <p:spPr>
          <a:xfrm>
            <a:off x="268941" y="1274020"/>
            <a:ext cx="11654118" cy="584775"/>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it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bullying</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BCE0D2B9-9068-DDCD-596E-9C1B84CF2B7D}"/>
              </a:ext>
            </a:extLst>
          </p:cNvPr>
          <p:cNvSpPr/>
          <p:nvPr/>
        </p:nvSpPr>
        <p:spPr>
          <a:xfrm>
            <a:off x="555545" y="4342927"/>
            <a:ext cx="6568587" cy="1312558"/>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marL="0" marR="0" lvl="0" indent="0"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Unkind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 one-off hurtful action.</a:t>
            </a:r>
          </a:p>
          <a:p>
            <a:pPr marL="0" marR="0" lvl="0" indent="0" defTabSz="914400" eaLnBrk="1" fontAlgn="auto" latinLnBrk="0" hangingPunct="1">
              <a:lnSpc>
                <a:spcPct val="150000"/>
              </a:lnSpc>
              <a:spcBef>
                <a:spcPts val="0"/>
              </a:spcBef>
              <a:spcAft>
                <a:spcPts val="0"/>
              </a:spcAft>
              <a:buClrTx/>
              <a:buSzTx/>
              <a:buFontTx/>
              <a:buNone/>
              <a:tabLst/>
              <a:defRPr/>
            </a:pP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Bullying</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Being unkind many times on purpose.</a:t>
            </a:r>
            <a:endPar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545CA798-21F7-F923-16EE-73C477FC2B0A}"/>
              </a:ext>
            </a:extLst>
          </p:cNvPr>
          <p:cNvSpPr txBox="1"/>
          <p:nvPr/>
        </p:nvSpPr>
        <p:spPr>
          <a:xfrm>
            <a:off x="555545" y="2284815"/>
            <a:ext cx="6568588"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an art lesson, Toby knocked over Leo’s paint pot by accident. Leo shouted at Toby and said, “Why are you so clumsy?!” Toby felt upset.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pair of blue frogs with a speech bubble&#10;&#10;AI-generated content may be incorrect.">
            <a:extLst>
              <a:ext uri="{FF2B5EF4-FFF2-40B4-BE49-F238E27FC236}">
                <a16:creationId xmlns:a16="http://schemas.microsoft.com/office/drawing/2014/main" id="{88F7D138-DBDB-71AF-58E5-A8C194C519BA}"/>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b="44755"/>
          <a:stretch/>
        </p:blipFill>
        <p:spPr>
          <a:xfrm>
            <a:off x="8803207" y="283685"/>
            <a:ext cx="2660912" cy="1552593"/>
          </a:xfrm>
          <a:prstGeom prst="rect">
            <a:avLst/>
          </a:prstGeom>
        </p:spPr>
      </p:pic>
      <p:sp>
        <p:nvSpPr>
          <p:cNvPr id="15" name="Rectangle: Rounded Corners 14">
            <a:extLst>
              <a:ext uri="{FF2B5EF4-FFF2-40B4-BE49-F238E27FC236}">
                <a16:creationId xmlns:a16="http://schemas.microsoft.com/office/drawing/2014/main" id="{DE9F849E-2674-7977-C7FA-536BF8D06D07}"/>
              </a:ext>
            </a:extLst>
          </p:cNvPr>
          <p:cNvSpPr/>
          <p:nvPr/>
        </p:nvSpPr>
        <p:spPr>
          <a:xfrm>
            <a:off x="412243" y="4342927"/>
            <a:ext cx="11367514" cy="1312558"/>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a:t>
            </a:r>
            <a:r>
              <a:rPr lang="en-GB" sz="2200" b="1" kern="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unkind</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behaviour</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was a one-off action. It may have been rude, but it didn’t keep happening. </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Unkind behaviours are </a:t>
            </a:r>
            <a:r>
              <a:rPr lang="en-US"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never</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okay. </a:t>
            </a:r>
            <a:endPar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7" name="Picture 16" descr="Paint brushes in cups with paint in them&#10;&#10;AI-generated content may be incorrect.">
            <a:extLst>
              <a:ext uri="{FF2B5EF4-FFF2-40B4-BE49-F238E27FC236}">
                <a16:creationId xmlns:a16="http://schemas.microsoft.com/office/drawing/2014/main" id="{A237B8B1-7F27-D933-A2FA-0969A3365D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2391" y="2091211"/>
            <a:ext cx="3029250" cy="2019300"/>
          </a:xfrm>
          <a:prstGeom prst="rect">
            <a:avLst/>
          </a:prstGeom>
        </p:spPr>
      </p:pic>
    </p:spTree>
    <p:extLst>
      <p:ext uri="{BB962C8B-B14F-4D97-AF65-F5344CB8AC3E}">
        <p14:creationId xmlns:p14="http://schemas.microsoft.com/office/powerpoint/2010/main" val="25914504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3492</TotalTime>
  <Words>3521</Words>
  <Application>Microsoft Office PowerPoint</Application>
  <PresentationFormat>Widescreen</PresentationFormat>
  <Paragraphs>363</Paragraphs>
  <Slides>25</Slides>
  <Notes>25</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Aptos</vt:lpstr>
      <vt:lpstr>Arial</vt:lpstr>
      <vt:lpstr>Calibri</vt:lpstr>
      <vt:lpstr>Calibri Light</vt:lpstr>
      <vt:lpstr>Open Sans</vt:lpstr>
      <vt:lpstr>Open Sans</vt:lpstr>
      <vt:lpstr>Segoe UI</vt:lpstr>
      <vt:lpstr>3_Office Theme</vt:lpstr>
      <vt:lpstr>4_Office Theme</vt:lpstr>
      <vt:lpstr>PowerPoint Presentation</vt:lpstr>
      <vt:lpstr>Teacher slide - Creating a safe learning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can I find out more or get support?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Joe Gask</cp:lastModifiedBy>
  <cp:revision>124</cp:revision>
  <dcterms:created xsi:type="dcterms:W3CDTF">2024-09-04T08:37:01Z</dcterms:created>
  <dcterms:modified xsi:type="dcterms:W3CDTF">2026-08-03T10:15:21Z</dcterms:modified>
</cp:coreProperties>
</file>