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9"/>
  </p:notesMasterIdLst>
  <p:sldIdLst>
    <p:sldId id="981" r:id="rId3"/>
    <p:sldId id="983" r:id="rId4"/>
    <p:sldId id="1002" r:id="rId5"/>
    <p:sldId id="1003" r:id="rId6"/>
    <p:sldId id="256" r:id="rId7"/>
    <p:sldId id="1004" r:id="rId8"/>
    <p:sldId id="973" r:id="rId9"/>
    <p:sldId id="974" r:id="rId10"/>
    <p:sldId id="985" r:id="rId11"/>
    <p:sldId id="1006" r:id="rId12"/>
    <p:sldId id="1007" r:id="rId13"/>
    <p:sldId id="1008" r:id="rId14"/>
    <p:sldId id="1009" r:id="rId15"/>
    <p:sldId id="1012" r:id="rId16"/>
    <p:sldId id="1011" r:id="rId17"/>
    <p:sldId id="1010" r:id="rId18"/>
    <p:sldId id="1014" r:id="rId19"/>
    <p:sldId id="1013" r:id="rId20"/>
    <p:sldId id="989" r:id="rId21"/>
    <p:sldId id="968" r:id="rId22"/>
    <p:sldId id="1005" r:id="rId23"/>
    <p:sldId id="990" r:id="rId24"/>
    <p:sldId id="969" r:id="rId25"/>
    <p:sldId id="972" r:id="rId26"/>
    <p:sldId id="1001" r:id="rId27"/>
    <p:sldId id="40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51F16B-6559-A85F-7C0C-DB0F0437D9EF}" name="Tom Cook" initials="TC" userId="30982b0c93a8af06" providerId="Windows Live"/>
  <p188:author id="{9E6B8E73-77B9-C749-1960-4F789FA7ABEE}" name="Emily Adkins" initials="EA" userId="24de325377db37fc" providerId="Windows Live"/>
  <p188:author id="{77DDFD75-2C84-62B9-8603-5F44DA466577}" name="Joe Gask" initials="JG" userId="e483100b6b305d2a" providerId="Windows Live"/>
  <p188:author id="{08C2F381-1777-245C-43F7-FBA3957C2FC2}" name="Kate Garlick" initials="KG" userId="247d839a940f1946" providerId="Windows Live"/>
  <p188:author id="{7229B69B-6FFC-C2EA-73AE-80D6E0776F7B}" name="Emily Adkins" initials="EA" userId="S::emilyadkins@unifrogtrce.onmicrosoft.com::7cc2ae19-d3e7-4bd0-824f-b6ffcec824e4" providerId="AD"/>
  <p188:author id="{DE2173D4-1BC1-96AC-194B-886B5D9930CD}" name="Annabel McDonald" initials="AM" userId="df39f375605b57fc" providerId="Windows Live"/>
  <p188:author id="{04AA57EB-EDBE-58AD-5499-BC24ACCC5D3E}" name="Joe Gask" initials="JG" userId="S::joseph@unifrogtrce.onmicrosoft.com::19dec465-2bd5-49f9-aa81-e2345c20f19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4F12"/>
    <a:srgbClr val="FF699F"/>
    <a:srgbClr val="BD90DC"/>
    <a:srgbClr val="ECDFF5"/>
    <a:srgbClr val="FFD5E4"/>
    <a:srgbClr val="E8E9FE"/>
    <a:srgbClr val="FFFFFF"/>
    <a:srgbClr val="5B9BD5"/>
    <a:srgbClr val="D6F5EB"/>
    <a:srgbClr val="E0C6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298" autoAdjust="0"/>
  </p:normalViewPr>
  <p:slideViewPr>
    <p:cSldViewPr snapToGrid="0">
      <p:cViewPr varScale="1">
        <p:scale>
          <a:sx n="88" d="100"/>
          <a:sy n="88" d="100"/>
        </p:scale>
        <p:origin x="1470" y="7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8/10/relationships/authors" Targe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9F6F89-F8CB-42CF-8FFA-DA84E3025409}" type="datetimeFigureOut">
              <a:rPr lang="en-GB" smtClean="0"/>
              <a:t>30/07/2025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4312DF-8063-4954-8E3F-400C7487D9EE}" type="slidenum">
              <a:rPr lang="en-GB" smtClean="0"/>
              <a:t>‹#›</a:t>
            </a:fld>
            <a:endParaRPr lang="en-GB"/>
          </a:p>
        </p:txBody>
      </p:sp>
    </p:spTree>
    <p:extLst>
      <p:ext uri="{BB962C8B-B14F-4D97-AF65-F5344CB8AC3E}">
        <p14:creationId xmlns:p14="http://schemas.microsoft.com/office/powerpoint/2010/main" val="2949685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AAA13-E010-488D-A3F8-36A191D6C1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411A1C-C222-B9EE-67E6-380A9A53E3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106834-A232-0EE4-32CA-B3B3BF7560B2}"/>
              </a:ext>
            </a:extLst>
          </p:cNvPr>
          <p:cNvSpPr>
            <a:spLocks noGrp="1"/>
          </p:cNvSpPr>
          <p:nvPr>
            <p:ph type="body" idx="1"/>
          </p:nvPr>
        </p:nvSpPr>
        <p:spPr/>
        <p:txBody>
          <a:bodyPr/>
          <a:lstStyle/>
          <a:p>
            <a:r>
              <a:rPr lang="en-GB" b="0" u="sng" dirty="0"/>
              <a:t>Teacher’s notes:</a:t>
            </a:r>
          </a:p>
          <a:p>
            <a:endParaRPr lang="en-GB"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dirty="0"/>
              <a:t>Our objectives are designed to be child friendly so please share these with your classes in way that suits you. </a:t>
            </a:r>
          </a:p>
          <a:p>
            <a:endParaRPr lang="en-GB"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dirty="0"/>
              <a:t>Our lessons are editable so you can adapt the slides and/or worksheet to suit the needs of your class. </a:t>
            </a:r>
          </a:p>
          <a:p>
            <a:endParaRPr lang="en-GB" b="0" u="none" dirty="0"/>
          </a:p>
        </p:txBody>
      </p:sp>
      <p:sp>
        <p:nvSpPr>
          <p:cNvPr id="4" name="Slide Number Placeholder 3">
            <a:extLst>
              <a:ext uri="{FF2B5EF4-FFF2-40B4-BE49-F238E27FC236}">
                <a16:creationId xmlns:a16="http://schemas.microsoft.com/office/drawing/2014/main" id="{D133408A-AD17-B629-4825-EA52D49E318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C9BEC-E11D-4BAB-B95E-6E8FA7997FA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8204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8B983-440C-71A0-B8AC-B653B05874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C59847-BE7D-F852-8EC2-54521617F4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48B5B6-F71E-E6D1-A2A7-CD1DDE9AB7CE}"/>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p:txBody>
      </p:sp>
      <p:sp>
        <p:nvSpPr>
          <p:cNvPr id="4" name="Slide Number Placeholder 3">
            <a:extLst>
              <a:ext uri="{FF2B5EF4-FFF2-40B4-BE49-F238E27FC236}">
                <a16:creationId xmlns:a16="http://schemas.microsoft.com/office/drawing/2014/main" id="{775C4CEE-E7EF-7843-90DE-65C6083964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0466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C3967-B80B-FA5D-7832-93893C5137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68372D-AB9E-555B-FC75-90CA1FDF0F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99EE69-08D7-0441-AFAA-7C414A32CEB8}"/>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p:txBody>
      </p:sp>
      <p:sp>
        <p:nvSpPr>
          <p:cNvPr id="4" name="Slide Number Placeholder 3">
            <a:extLst>
              <a:ext uri="{FF2B5EF4-FFF2-40B4-BE49-F238E27FC236}">
                <a16:creationId xmlns:a16="http://schemas.microsoft.com/office/drawing/2014/main" id="{D3CF13A4-4E72-6F6C-26EE-0059E4A0BA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34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3E2BE-91FC-B476-C08C-60EC8861F2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9C7BC1-C680-A3F5-04D8-4E97B41EDD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2302E9-6024-61B5-A334-D0A083FE249E}"/>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endParaRPr lang="en-GB" sz="1800" u="sng" dirty="0">
              <a:solidFill>
                <a:srgbClr val="000000"/>
              </a:solidFill>
              <a:effectLst/>
              <a:latin typeface="Open Sans" panose="020B0606030504020204" pitchFamily="34" charset="0"/>
              <a:ea typeface="Times New Roman" panose="02020603050405020304" pitchFamily="18" charset="0"/>
            </a:endParaRPr>
          </a:p>
          <a:p>
            <a:r>
              <a:rPr lang="en-GB" sz="1800" u="none" dirty="0">
                <a:solidFill>
                  <a:srgbClr val="000000"/>
                </a:solidFill>
                <a:effectLst/>
                <a:latin typeface="Open Sans" panose="020B0606030504020204" pitchFamily="34" charset="0"/>
                <a:ea typeface="Times New Roman" panose="02020603050405020304" pitchFamily="18" charset="0"/>
              </a:rPr>
              <a:t>Ask the children: ‘what should </a:t>
            </a:r>
            <a:r>
              <a:rPr lang="en-GB" sz="1800" b="0" dirty="0">
                <a:effectLst/>
                <a:latin typeface="Open Sans" panose="020B0606030504020204" pitchFamily="34" charset="0"/>
                <a:ea typeface="Open Sans" panose="020B0606030504020204" pitchFamily="34" charset="0"/>
                <a:cs typeface="Open Sans" panose="020B0606030504020204" pitchFamily="34" charset="0"/>
              </a:rPr>
              <a:t>Joaquín do?’ and allow them to vote between options A, B, and C. </a:t>
            </a:r>
          </a:p>
          <a:p>
            <a:endParaRPr lang="en-GB" sz="1800" b="0" u="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r>
              <a:rPr lang="en-GB" sz="1800" b="0" u="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Then click the relevant box on the slide (tell his teacher, tell his dad, or do nothing) to continue the story. You’ll have the chance to explore the impact of the other choices afterwards. </a:t>
            </a:r>
            <a:endParaRPr lang="en-GB" sz="1800" b="0" u="none" dirty="0">
              <a:solidFill>
                <a:srgbClr val="000000"/>
              </a:solidFill>
              <a:effectLst/>
              <a:latin typeface="Open Sans" panose="020B0606030504020204" pitchFamily="34"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910D3092-6933-8F3D-D07F-7373A99A01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027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91A23-3E7F-EC47-50CC-8BB97996D2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EC7F9B-EA49-E075-2F9D-5B5EFDDEB9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379103-98A2-DCF2-0BA3-A8C3B8347675}"/>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p:txBody>
      </p:sp>
      <p:sp>
        <p:nvSpPr>
          <p:cNvPr id="4" name="Slide Number Placeholder 3">
            <a:extLst>
              <a:ext uri="{FF2B5EF4-FFF2-40B4-BE49-F238E27FC236}">
                <a16:creationId xmlns:a16="http://schemas.microsoft.com/office/drawing/2014/main" id="{40BB1D08-6923-9114-4BB2-A47EFD52F4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940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52086-4B6E-1858-7F1B-315E66944E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48C4AB-D937-C875-88FB-F07164EB8E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F39417-3378-DA2D-5FFD-C8468B573A95}"/>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endParaRPr lang="en-GB" sz="1800" u="sng" dirty="0">
              <a:solidFill>
                <a:srgbClr val="000000"/>
              </a:solidFill>
              <a:effectLst/>
              <a:latin typeface="Open Sans" panose="020B0606030504020204" pitchFamily="34" charset="0"/>
              <a:ea typeface="Times New Roman" panose="02020603050405020304" pitchFamily="18" charset="0"/>
            </a:endParaRPr>
          </a:p>
          <a:p>
            <a:r>
              <a:rPr lang="en-GB" sz="1800" b="0" u="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Click the relevant box on the slide (tell his dad or do nothing) to explore the alternative endings to the story. </a:t>
            </a:r>
          </a:p>
          <a:p>
            <a:endParaRPr lang="en-GB" sz="1800" b="0" u="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r>
              <a:rPr lang="en-GB" sz="1800" b="0" u="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Once you’ve explored all three options (tell his teacher, tell his dad, and do nothing) click the link at the bottom of the slide to jump to slide 19.</a:t>
            </a:r>
            <a:endParaRPr lang="en-GB" sz="1800" u="sng" dirty="0">
              <a:solidFill>
                <a:srgbClr val="000000"/>
              </a:solidFill>
              <a:effectLst/>
              <a:latin typeface="Open Sans" panose="020B0606030504020204" pitchFamily="34"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1F407DEB-685D-6C14-CC24-A6C2035EBB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696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13EE7-E8F3-84DE-D193-08F8C2E72E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AE96B7-217A-556F-F8A7-CC2BF6CCEA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535FBD-5653-35BC-C8D9-5BEB3F815635}"/>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p:txBody>
      </p:sp>
      <p:sp>
        <p:nvSpPr>
          <p:cNvPr id="4" name="Slide Number Placeholder 3">
            <a:extLst>
              <a:ext uri="{FF2B5EF4-FFF2-40B4-BE49-F238E27FC236}">
                <a16:creationId xmlns:a16="http://schemas.microsoft.com/office/drawing/2014/main" id="{E8646685-AC5A-3169-870C-0F27FEB963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979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06F17-F459-6A4D-72DA-F980A332D7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2E2F66-D380-BC27-BA0D-E333E39866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501D68-D60E-4A7E-FA2D-90239ED59BF3}"/>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endParaRPr lang="en-GB" sz="1800" u="sng" dirty="0">
              <a:solidFill>
                <a:srgbClr val="000000"/>
              </a:solidFill>
              <a:effectLst/>
              <a:latin typeface="Open Sans" panose="020B0606030504020204" pitchFamily="34" charset="0"/>
              <a:ea typeface="Times New Roman" panose="02020603050405020304" pitchFamily="18" charset="0"/>
            </a:endParaRPr>
          </a:p>
          <a:p>
            <a:r>
              <a:rPr lang="en-GB" sz="1800" b="0" u="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Click the relevant box on the slide (tell his teacher or do nothing) to explore the alternative endings to the story. </a:t>
            </a:r>
          </a:p>
          <a:p>
            <a:endParaRPr lang="en-GB" sz="1800" b="0" u="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r>
              <a:rPr lang="en-GB" sz="1800" b="0" u="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Once you’ve explored all three options (tell his teacher, tell his dad, and do nothing) click the link at the bottom of the slide to jump to slide 19.</a:t>
            </a:r>
            <a:endParaRPr lang="en-GB" sz="1800" u="sng" dirty="0">
              <a:solidFill>
                <a:srgbClr val="000000"/>
              </a:solidFill>
              <a:effectLst/>
              <a:latin typeface="Open Sans" panose="020B0606030504020204" pitchFamily="34" charset="0"/>
              <a:ea typeface="Times New Roman" panose="02020603050405020304" pitchFamily="18" charset="0"/>
            </a:endParaRPr>
          </a:p>
          <a:p>
            <a:endParaRPr lang="en-GB" sz="1800" u="sng" dirty="0">
              <a:solidFill>
                <a:srgbClr val="000000"/>
              </a:solidFill>
              <a:effectLst/>
              <a:latin typeface="Open Sans" panose="020B0606030504020204" pitchFamily="34"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A0D614C2-8E8D-ECF0-22BF-4CBAA47F63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069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B8A44-2F80-38A7-6476-DE14C37FD8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24E495-0EA8-889D-034A-151427551E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038BFF-8DF0-21CF-3FDB-7F5C4F10035E}"/>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p:txBody>
      </p:sp>
      <p:sp>
        <p:nvSpPr>
          <p:cNvPr id="4" name="Slide Number Placeholder 3">
            <a:extLst>
              <a:ext uri="{FF2B5EF4-FFF2-40B4-BE49-F238E27FC236}">
                <a16:creationId xmlns:a16="http://schemas.microsoft.com/office/drawing/2014/main" id="{73DADE1E-105B-00B5-A807-A1876928DB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4900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8A339-779B-C815-7BD1-8E1DDA5833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010749-6B7E-F686-17F0-8F6A0B6C01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2E7EC6-794A-2ADC-211C-3ACC3EFF9C85}"/>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endParaRPr lang="en-GB" sz="1800" u="sng" dirty="0">
              <a:solidFill>
                <a:srgbClr val="000000"/>
              </a:solidFill>
              <a:effectLst/>
              <a:latin typeface="Open Sans" panose="020B0606030504020204" pitchFamily="34" charset="0"/>
              <a:ea typeface="Times New Roman" panose="02020603050405020304" pitchFamily="18" charset="0"/>
            </a:endParaRPr>
          </a:p>
          <a:p>
            <a:r>
              <a:rPr lang="en-GB" sz="1800" b="0" u="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Click the relevant box on the slide (tell his teacher or tell his dad) to explore the alternative endings to the story. </a:t>
            </a:r>
          </a:p>
          <a:p>
            <a:endParaRPr lang="en-GB" sz="1800" b="0" u="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r>
              <a:rPr lang="en-GB" sz="1800" b="0" u="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Once you’ve explored all three options (tell his teacher, tell his dad, and do nothing) click the link at the bottom of the slide to jump to slide 19.</a:t>
            </a:r>
            <a:endParaRPr lang="en-GB" sz="1800" u="sng" dirty="0">
              <a:solidFill>
                <a:srgbClr val="000000"/>
              </a:solidFill>
              <a:effectLst/>
              <a:latin typeface="Open Sans" panose="020B0606030504020204" pitchFamily="34" charset="0"/>
              <a:ea typeface="Times New Roman" panose="02020603050405020304" pitchFamily="18" charset="0"/>
            </a:endParaRPr>
          </a:p>
          <a:p>
            <a:endParaRPr lang="en-GB" sz="1800" u="sng" dirty="0">
              <a:solidFill>
                <a:srgbClr val="000000"/>
              </a:solidFill>
              <a:effectLst/>
              <a:latin typeface="Open Sans" panose="020B0606030504020204" pitchFamily="34"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872F9601-297C-555C-EB86-7737C6E68F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749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D9CF6-109B-9B60-335B-24E4FDF97F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322CBC-7264-E959-2B81-7376F2F9FF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E03C0A-26AD-07BC-527A-F91EEEF33776}"/>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 </a:t>
            </a:r>
          </a:p>
          <a:p>
            <a:endParaRPr lang="en-GB" sz="1800" u="sng" dirty="0">
              <a:solidFill>
                <a:srgbClr val="000000"/>
              </a:solidFill>
              <a:effectLst/>
              <a:latin typeface="Open Sans" panose="020B0606030504020204" pitchFamily="34" charset="0"/>
              <a:ea typeface="Times New Roman" panose="02020603050405020304" pitchFamily="18" charset="0"/>
            </a:endParaRPr>
          </a:p>
          <a:p>
            <a:pPr>
              <a:lnSpc>
                <a:spcPct val="107000"/>
              </a:lnSpc>
              <a:spcAft>
                <a:spcPts val="800"/>
              </a:spcAft>
              <a:buNone/>
            </a:pPr>
            <a:r>
              <a:rPr lang="en-GB" sz="1800" u="sng" kern="100" dirty="0">
                <a:effectLst/>
                <a:latin typeface="Open Sans" panose="020B0606030504020204" pitchFamily="34" charset="0"/>
                <a:ea typeface="Calibri" panose="020F0502020204030204" pitchFamily="34" charset="0"/>
                <a:cs typeface="Times New Roman" panose="02020603050405020304" pitchFamily="18" charset="0"/>
              </a:rPr>
              <a:t>Suggested answers:</a:t>
            </a:r>
            <a:br>
              <a:rPr lang="en-GB" sz="1800" kern="100" dirty="0">
                <a:effectLst/>
                <a:latin typeface="Open Sans" panose="020B0606030504020204" pitchFamily="34" charset="0"/>
                <a:ea typeface="Calibri" panose="020F0502020204030204" pitchFamily="34" charset="0"/>
                <a:cs typeface="Times New Roman" panose="02020603050405020304" pitchFamily="18" charset="0"/>
              </a:rPr>
            </a:br>
            <a:r>
              <a:rPr lang="en-GB" sz="1800" b="1" kern="100" dirty="0">
                <a:effectLst/>
                <a:latin typeface="Open Sans" panose="020B0606030504020204" pitchFamily="34" charset="0"/>
                <a:ea typeface="Calibri" panose="020F0502020204030204" pitchFamily="34" charset="0"/>
                <a:cs typeface="Times New Roman" panose="02020603050405020304" pitchFamily="18" charset="0"/>
              </a:rPr>
              <a:t>1. How was Rosa unkind to Joaquín?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She pulled a mean face at him</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She told him to go away and not play with her</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She ignored him when he spoke to her</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She kicked him under the table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She stuck her tongue out at him</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She pushed him in the playground</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She scribbled on his work</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She called him names</a:t>
            </a:r>
          </a:p>
          <a:p>
            <a:pPr marL="342900" lvl="0" indent="-342900">
              <a:lnSpc>
                <a:spcPct val="107000"/>
              </a:lnSpc>
              <a:spcAft>
                <a:spcPts val="800"/>
              </a:spcAft>
              <a:buSzPts val="1000"/>
              <a:buFont typeface="Symbol" panose="05050102010706020507" pitchFamily="18" charset="2"/>
              <a:buChar char=""/>
              <a:tabLst>
                <a:tab pos="457200" algn="l"/>
              </a:tabLst>
            </a:pPr>
            <a:endParaRPr lang="en-GB" sz="1800" kern="100" dirty="0">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800" b="1" kern="100" dirty="0">
                <a:effectLst/>
                <a:latin typeface="Open Sans" panose="020B0606030504020204" pitchFamily="34" charset="0"/>
                <a:ea typeface="Calibri" panose="020F0502020204030204" pitchFamily="34" charset="0"/>
                <a:cs typeface="Times New Roman" panose="02020603050405020304" pitchFamily="18" charset="0"/>
              </a:rPr>
              <a:t>2. How did Joaquín feel when Rosa was unkind to him?</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He felt sad</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He felt confused</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He felt lonely</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He felt too upset to go swimming</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He didn’t want to go to school</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He wanted to cry</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SzPts val="1000"/>
              <a:buFont typeface="Symbol" panose="05050102010706020507" pitchFamily="18" charset="2"/>
              <a:buNone/>
              <a:tabLst>
                <a:tab pos="457200" algn="l"/>
              </a:tabLst>
            </a:pPr>
            <a:endParaRPr lang="en-GB" sz="1800" kern="100" dirty="0">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800" b="1" kern="100" dirty="0">
                <a:effectLst/>
                <a:latin typeface="Open Sans" panose="020B0606030504020204" pitchFamily="34" charset="0"/>
                <a:ea typeface="Calibri" panose="020F0502020204030204" pitchFamily="34" charset="0"/>
                <a:cs typeface="Times New Roman" panose="02020603050405020304" pitchFamily="18" charset="0"/>
              </a:rPr>
              <a:t>3. How did Joaquín get Rosa to stop being unkind?</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He told his mum what had happened</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His mum spoke to the teacher</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The teacher helped by talking to Rosa and her parents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Joaquín moved seats and sat with someone kind</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The teacher said Joaquín should always tell someone if it happens again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CC6A131-04E4-4DF0-926B-84DA01686F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914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9D045-6C31-DA7F-0D85-F9CAAA4CF2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4DFEF0-2C27-6BEE-6ABD-DEAE371770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D18A87-B3FC-4CEB-550C-F56F3BC11CDA}"/>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 </a:t>
            </a:r>
          </a:p>
          <a:p>
            <a:endParaRPr lang="en-GB" sz="1800" u="sng" dirty="0">
              <a:solidFill>
                <a:srgbClr val="000000"/>
              </a:solidFill>
              <a:effectLst/>
              <a:latin typeface="Open Sans" panose="020B0606030504020204" pitchFamily="34" charset="0"/>
              <a:ea typeface="Times New Roman" panose="02020603050405020304" pitchFamily="18" charset="0"/>
            </a:endParaRPr>
          </a:p>
          <a:p>
            <a:r>
              <a:rPr lang="en-GB" sz="1800" u="none" dirty="0">
                <a:solidFill>
                  <a:srgbClr val="000000"/>
                </a:solidFill>
                <a:effectLst/>
                <a:latin typeface="Open Sans" panose="020B0606030504020204" pitchFamily="34" charset="0"/>
                <a:ea typeface="Times New Roman" panose="02020603050405020304" pitchFamily="18" charset="0"/>
              </a:rPr>
              <a:t>Adapt the ground rules based on your school and classroom setting. </a:t>
            </a:r>
          </a:p>
          <a:p>
            <a:endParaRPr lang="en-GB" sz="1800" u="sng" dirty="0">
              <a:solidFill>
                <a:srgbClr val="000000"/>
              </a:solidFill>
              <a:effectLst/>
              <a:latin typeface="Open Sans" panose="020B0606030504020204" pitchFamily="34" charset="0"/>
              <a:ea typeface="Times New Roman" panose="02020603050405020304" pitchFamily="18" charset="0"/>
            </a:endParaRPr>
          </a:p>
          <a:p>
            <a:r>
              <a:rPr lang="en-GB" sz="1800" u="none" dirty="0">
                <a:solidFill>
                  <a:srgbClr val="000000"/>
                </a:solidFill>
                <a:effectLst/>
                <a:latin typeface="Open Sans" panose="020B0606030504020204" pitchFamily="34" charset="0"/>
                <a:ea typeface="Times New Roman" panose="02020603050405020304" pitchFamily="18" charset="0"/>
              </a:rPr>
              <a:t>Be careful with sharing your own personal view and remember that you are in an influential position.  </a:t>
            </a:r>
          </a:p>
          <a:p>
            <a:endParaRPr lang="en-GB" sz="1800" u="sng"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a:t>
            </a: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Always follow school safeguarding and confidentiality policies.</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GB" sz="1800" u="sng" dirty="0">
              <a:solidFill>
                <a:srgbClr val="000000"/>
              </a:solidFill>
              <a:effectLst/>
              <a:latin typeface="Open Sans" panose="020B0606030504020204" pitchFamily="34"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0342D94A-822E-50DD-E409-2E961734FE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7326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 </a:t>
            </a: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none" dirty="0">
                <a:solidFill>
                  <a:srgbClr val="000000"/>
                </a:solidFill>
                <a:effectLst/>
                <a:latin typeface="Open Sans" panose="020B0606030504020204" pitchFamily="34" charset="0"/>
                <a:ea typeface="Times New Roman" panose="02020603050405020304" pitchFamily="18" charset="0"/>
              </a:rPr>
              <a:t>You may choose to go into more detail about what being online might involve. </a:t>
            </a: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none" dirty="0">
                <a:solidFill>
                  <a:srgbClr val="000000"/>
                </a:solidFill>
                <a:effectLst/>
                <a:latin typeface="Open Sans" panose="020B0606030504020204" pitchFamily="34" charset="0"/>
                <a:ea typeface="Times New Roman" panose="02020603050405020304" pitchFamily="18" charset="0"/>
              </a:rPr>
              <a:t>Scenarios are presented on the following slides. </a:t>
            </a:r>
          </a:p>
          <a:p>
            <a:endParaRPr lang="en-GB" sz="1800" u="sng" dirty="0">
              <a:solidFill>
                <a:srgbClr val="000000"/>
              </a:solidFill>
              <a:effectLst/>
              <a:latin typeface="Open Sans" panose="020B0606030504020204" pitchFamily="34" charset="0"/>
              <a:ea typeface="Times New Roman" panose="02020603050405020304" pitchFamily="18" charset="0"/>
            </a:endParaRPr>
          </a:p>
          <a:p>
            <a:endParaRPr lang="en-GB" sz="1800" u="sng" dirty="0">
              <a:solidFill>
                <a:srgbClr val="000000"/>
              </a:solidFill>
              <a:effectLst/>
              <a:latin typeface="Open Sans" panose="020B0606030504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990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5B308-7B74-7D64-6F47-6F41C1B1F2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84100A-94D0-D91D-DCE4-278A0E125E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BE95DA-C777-292E-4852-CA2B864E8764}"/>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 </a:t>
            </a: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none" dirty="0">
                <a:solidFill>
                  <a:srgbClr val="000000"/>
                </a:solidFill>
                <a:effectLst/>
                <a:latin typeface="Open Sans" panose="020B0606030504020204" pitchFamily="34" charset="0"/>
                <a:ea typeface="Times New Roman" panose="02020603050405020304" pitchFamily="18" charset="0"/>
              </a:rPr>
              <a:t>Discuss the answers to each question as a class. </a:t>
            </a:r>
          </a:p>
          <a:p>
            <a:endParaRPr lang="en-GB" sz="1800" u="sng" dirty="0">
              <a:solidFill>
                <a:srgbClr val="000000"/>
              </a:solidFill>
              <a:effectLst/>
              <a:latin typeface="Open Sans" panose="020B0606030504020204" pitchFamily="34" charset="0"/>
              <a:ea typeface="Times New Roman" panose="02020603050405020304" pitchFamily="18" charset="0"/>
            </a:endParaRPr>
          </a:p>
          <a:p>
            <a:pPr>
              <a:lnSpc>
                <a:spcPct val="107000"/>
              </a:lnSpc>
              <a:spcAft>
                <a:spcPts val="800"/>
              </a:spcAft>
              <a:buNone/>
            </a:pPr>
            <a:r>
              <a:rPr lang="en-GB" sz="1800" u="sng" kern="100" dirty="0">
                <a:effectLst/>
                <a:latin typeface="Open Sans" panose="020B0606030504020204" pitchFamily="34" charset="0"/>
                <a:ea typeface="Calibri" panose="020F0502020204030204" pitchFamily="34" charset="0"/>
                <a:cs typeface="Times New Roman" panose="02020603050405020304" pitchFamily="18" charset="0"/>
              </a:rPr>
              <a:t>Suggested answers: </a:t>
            </a:r>
          </a:p>
          <a:p>
            <a:pPr>
              <a:lnSpc>
                <a:spcPct val="107000"/>
              </a:lnSpc>
              <a:spcAft>
                <a:spcPts val="800"/>
              </a:spcAft>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800" b="1" kern="100" dirty="0">
                <a:effectLst/>
                <a:latin typeface="Open Sans" panose="020B0606030504020204" pitchFamily="34" charset="0"/>
                <a:ea typeface="Calibri" panose="020F0502020204030204" pitchFamily="34" charset="0"/>
                <a:cs typeface="Times New Roman" panose="02020603050405020304" pitchFamily="18" charset="0"/>
              </a:rPr>
              <a:t>What is the unkind behaviour?</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Anima sent a mean message.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800" b="1" kern="100" dirty="0">
                <a:effectLst/>
                <a:latin typeface="Open Sans" panose="020B0606030504020204" pitchFamily="34" charset="0"/>
                <a:ea typeface="Calibri" panose="020F0502020204030204" pitchFamily="34" charset="0"/>
                <a:cs typeface="Times New Roman" panose="02020603050405020304" pitchFamily="18" charset="0"/>
              </a:rPr>
              <a:t>How might Lena be feeling?</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Sad and upset.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800" b="1" kern="100" dirty="0">
                <a:effectLst/>
                <a:latin typeface="Open Sans" panose="020B0606030504020204" pitchFamily="34" charset="0"/>
                <a:ea typeface="Calibri" panose="020F0502020204030204" pitchFamily="34" charset="0"/>
                <a:cs typeface="Times New Roman" panose="02020603050405020304" pitchFamily="18" charset="0"/>
              </a:rPr>
              <a:t>How can Lena get help?</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She can tell an adult, like her parent/carer or teacher.</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u="sng" dirty="0">
              <a:solidFill>
                <a:srgbClr val="000000"/>
              </a:solidFill>
              <a:effectLst/>
              <a:latin typeface="Open Sans" panose="020B0606030504020204" pitchFamily="34"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167DFB10-7975-1A01-78FC-D9E2C480C5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3452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D3D1F-59AC-B90E-8042-D2D5603424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752B39-98E0-C34B-00AA-F67ECA78A5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D415CE-1ED5-0DC6-0465-19606C23EE0F}"/>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 </a:t>
            </a: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none" dirty="0">
                <a:solidFill>
                  <a:srgbClr val="000000"/>
                </a:solidFill>
                <a:effectLst/>
                <a:latin typeface="Open Sans" panose="020B0606030504020204" pitchFamily="34" charset="0"/>
                <a:ea typeface="Times New Roman" panose="02020603050405020304" pitchFamily="18" charset="0"/>
              </a:rPr>
              <a:t>Discuss the answers to each question as a class. </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a:lnSpc>
                <a:spcPct val="107000"/>
              </a:lnSpc>
              <a:spcAft>
                <a:spcPts val="800"/>
              </a:spcAft>
              <a:buNone/>
            </a:pPr>
            <a:r>
              <a:rPr lang="en-GB" sz="1800" u="sng" kern="100" dirty="0">
                <a:effectLst/>
                <a:latin typeface="Open Sans" panose="020B0606030504020204" pitchFamily="34" charset="0"/>
                <a:ea typeface="Calibri" panose="020F0502020204030204" pitchFamily="34" charset="0"/>
                <a:cs typeface="Times New Roman" panose="02020603050405020304" pitchFamily="18" charset="0"/>
              </a:rPr>
              <a:t>Suggested answers:</a:t>
            </a:r>
          </a:p>
          <a:p>
            <a:pPr>
              <a:lnSpc>
                <a:spcPct val="107000"/>
              </a:lnSpc>
              <a:spcAft>
                <a:spcPts val="800"/>
              </a:spcAft>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800" b="1" kern="100" dirty="0">
                <a:effectLst/>
                <a:latin typeface="Open Sans" panose="020B0606030504020204" pitchFamily="34" charset="0"/>
                <a:ea typeface="Calibri" panose="020F0502020204030204" pitchFamily="34" charset="0"/>
                <a:cs typeface="Times New Roman" panose="02020603050405020304" pitchFamily="18" charset="0"/>
              </a:rPr>
              <a:t>What is the unkind behaviour?</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Omar was left out on purpose.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800" b="1" kern="100" dirty="0">
                <a:effectLst/>
                <a:latin typeface="Open Sans" panose="020B0606030504020204" pitchFamily="34" charset="0"/>
                <a:ea typeface="Calibri" panose="020F0502020204030204" pitchFamily="34" charset="0"/>
                <a:cs typeface="Times New Roman" panose="02020603050405020304" pitchFamily="18" charset="0"/>
              </a:rPr>
              <a:t>How might Omar be feeling?</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Lonely and left out.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800" b="1" kern="100" dirty="0">
                <a:effectLst/>
                <a:latin typeface="Open Sans" panose="020B0606030504020204" pitchFamily="34" charset="0"/>
                <a:ea typeface="Calibri" panose="020F0502020204030204" pitchFamily="34" charset="0"/>
                <a:cs typeface="Times New Roman" panose="02020603050405020304" pitchFamily="18" charset="0"/>
              </a:rPr>
              <a:t>How can Omar get help?</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He can talk to a trusted adult and tell them what happened.</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F94A6E6-BB4C-1C38-EEB5-2E341B906C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572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 </a:t>
            </a:r>
          </a:p>
          <a:p>
            <a:endParaRPr lang="en-GB" sz="1800" u="sng" dirty="0">
              <a:solidFill>
                <a:srgbClr val="000000"/>
              </a:solidFill>
              <a:effectLst/>
              <a:latin typeface="Open Sans" panose="020B0606030504020204" pitchFamily="34" charset="0"/>
              <a:ea typeface="Times New Roman" panose="02020603050405020304" pitchFamily="18" charset="0"/>
            </a:endParaRPr>
          </a:p>
          <a:p>
            <a:r>
              <a:rPr lang="en-US" sz="1800" u="none" dirty="0">
                <a:solidFill>
                  <a:srgbClr val="000000"/>
                </a:solidFill>
                <a:effectLst/>
                <a:latin typeface="Open Sans" panose="020B0606030504020204" pitchFamily="34" charset="0"/>
                <a:ea typeface="Times New Roman" panose="02020603050405020304" pitchFamily="18" charset="0"/>
              </a:rPr>
              <a:t>If there isn't enough space to sit in a circle, you can simply pass the toy around the classroom instead.</a:t>
            </a:r>
          </a:p>
          <a:p>
            <a:endParaRPr lang="en-US" sz="1800" u="none" dirty="0">
              <a:solidFill>
                <a:srgbClr val="000000"/>
              </a:solidFill>
              <a:effectLst/>
              <a:latin typeface="Open Sans" panose="020B0606030504020204" pitchFamily="34" charset="0"/>
              <a:ea typeface="Times New Roman" panose="02020603050405020304" pitchFamily="18" charset="0"/>
            </a:endParaRPr>
          </a:p>
          <a:p>
            <a:r>
              <a:rPr lang="en-US" sz="1800" u="none" dirty="0">
                <a:solidFill>
                  <a:srgbClr val="000000"/>
                </a:solidFill>
                <a:effectLst/>
                <a:latin typeface="Open Sans" panose="020B0606030504020204" pitchFamily="34" charset="0"/>
                <a:ea typeface="Times New Roman" panose="02020603050405020304" pitchFamily="18" charset="0"/>
              </a:rPr>
              <a:t>If time is limited, reduce the number of discussion points from the slide and focus on the one you think is needed the most for the class. </a:t>
            </a:r>
            <a:endParaRPr lang="en-GB" sz="1800" u="none" dirty="0">
              <a:solidFill>
                <a:srgbClr val="000000"/>
              </a:solidFill>
              <a:effectLst/>
              <a:latin typeface="Open Sans" panose="020B0606030504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26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 </a:t>
            </a:r>
          </a:p>
          <a:p>
            <a:endParaRPr lang="en-GB" sz="1800" u="sng"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00000"/>
                </a:solidFill>
                <a:effectLst/>
                <a:latin typeface="Open Sans" panose="020B0606030504020204" pitchFamily="34" charset="0"/>
                <a:ea typeface="Times New Roman" panose="02020603050405020304" pitchFamily="18" charset="0"/>
              </a:rPr>
              <a:t>Optional slide:</a:t>
            </a:r>
            <a:r>
              <a:rPr lang="en-GB" sz="1800" u="none" dirty="0">
                <a:solidFill>
                  <a:srgbClr val="000000"/>
                </a:solidFill>
                <a:effectLst/>
                <a:latin typeface="Open Sans" panose="020B0606030504020204" pitchFamily="34" charset="0"/>
                <a:ea typeface="Times New Roman" panose="02020603050405020304" pitchFamily="18" charset="0"/>
              </a:rPr>
              <a:t> Careers slides are designed to link the topics explored in PSHE to careers to allow children to see how they may get support with these issues when they begin their careers. They are also designed broaden horizons with potential future jobs they might be interested 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u="none"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none" dirty="0">
                <a:solidFill>
                  <a:srgbClr val="000000"/>
                </a:solidFill>
                <a:effectLst/>
                <a:latin typeface="Open Sans" panose="020B0606030504020204" pitchFamily="34" charset="0"/>
                <a:ea typeface="Times New Roman" panose="02020603050405020304" pitchFamily="18" charset="0"/>
              </a:rPr>
              <a:t>You may choose to spend some time discussing how the roles on the slides need to use kindness to get their job done. See suggested discussion points below: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1" u="none" dirty="0">
                <a:solidFill>
                  <a:srgbClr val="000000"/>
                </a:solidFill>
                <a:effectLst/>
                <a:latin typeface="Open Sans" panose="020B0606030504020204" pitchFamily="34" charset="0"/>
                <a:ea typeface="Times New Roman" panose="02020603050405020304" pitchFamily="18" charset="0"/>
              </a:rPr>
              <a:t>Doctor: </a:t>
            </a:r>
            <a:r>
              <a:rPr lang="en-GB" sz="1800" dirty="0">
                <a:effectLst/>
                <a:latin typeface="Open Sans" panose="020B0606030504020204" pitchFamily="34" charset="0"/>
                <a:ea typeface="Calibri" panose="020F0502020204030204" pitchFamily="34" charset="0"/>
              </a:rPr>
              <a:t>they help people feel better and must be gentle and kind.</a:t>
            </a:r>
            <a:endParaRPr lang="en-GB" sz="1800" u="none" dirty="0">
              <a:solidFill>
                <a:srgbClr val="000000"/>
              </a:solidFill>
              <a:effectLst/>
              <a:latin typeface="Open Sans" panose="020B0606030504020204" pitchFamily="34" charset="0"/>
              <a:ea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1" u="none" dirty="0">
                <a:solidFill>
                  <a:srgbClr val="000000"/>
                </a:solidFill>
                <a:effectLst/>
                <a:latin typeface="Open Sans" panose="020B0606030504020204" pitchFamily="34" charset="0"/>
                <a:ea typeface="Times New Roman" panose="02020603050405020304" pitchFamily="18" charset="0"/>
              </a:rPr>
              <a:t>Teaching assistant: </a:t>
            </a:r>
            <a:r>
              <a:rPr lang="en-GB" sz="1800" u="none" dirty="0">
                <a:solidFill>
                  <a:srgbClr val="008080"/>
                </a:solidFill>
                <a:effectLst/>
                <a:latin typeface="Open Sans" panose="020B0606030504020204" pitchFamily="34" charset="0"/>
                <a:ea typeface="Calibri" panose="020F0502020204030204" pitchFamily="34" charset="0"/>
              </a:rPr>
              <a:t>they </a:t>
            </a:r>
            <a:r>
              <a:rPr lang="en-GB" sz="1800" dirty="0">
                <a:effectLst/>
                <a:latin typeface="Open Sans" panose="020B0606030504020204" pitchFamily="34" charset="0"/>
                <a:ea typeface="Calibri" panose="020F0502020204030204" pitchFamily="34" charset="0"/>
              </a:rPr>
              <a:t>listen carefully and help children learn.</a:t>
            </a:r>
            <a:endParaRPr lang="en-GB" sz="1800" u="none" dirty="0">
              <a:solidFill>
                <a:srgbClr val="000000"/>
              </a:solidFill>
              <a:effectLst/>
              <a:latin typeface="Open Sans" panose="020B0606030504020204" pitchFamily="34" charset="0"/>
              <a:ea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1" u="none" dirty="0">
                <a:solidFill>
                  <a:srgbClr val="000000"/>
                </a:solidFill>
                <a:effectLst/>
                <a:latin typeface="Open Sans" panose="020B0606030504020204" pitchFamily="34" charset="0"/>
                <a:ea typeface="Times New Roman" panose="02020603050405020304" pitchFamily="18" charset="0"/>
              </a:rPr>
              <a:t>Builders: </a:t>
            </a: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they often work in teams and need to be kind to help each other get the job done.</a:t>
            </a:r>
            <a:endParaRPr lang="en-GB" sz="1800" u="none"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u="none" dirty="0">
              <a:solidFill>
                <a:srgbClr val="000000"/>
              </a:solidFill>
              <a:effectLst/>
              <a:latin typeface="Open Sans" panose="020B0606030504020204" pitchFamily="34" charset="0"/>
              <a:ea typeface="Times New Roman" panose="02020603050405020304" pitchFamily="18" charset="0"/>
            </a:endParaRPr>
          </a:p>
          <a:p>
            <a:pPr>
              <a:lnSpc>
                <a:spcPct val="107000"/>
              </a:lnSpc>
              <a:spcAft>
                <a:spcPts val="800"/>
              </a:spcAft>
              <a:buNone/>
            </a:pPr>
            <a:r>
              <a:rPr lang="en-GB" sz="1800" u="sng" dirty="0">
                <a:solidFill>
                  <a:srgbClr val="000000"/>
                </a:solidFill>
                <a:effectLst/>
                <a:latin typeface="Open Sans" panose="020B0606030504020204" pitchFamily="34" charset="0"/>
                <a:ea typeface="Times New Roman" panose="02020603050405020304" pitchFamily="18" charset="0"/>
              </a:rPr>
              <a:t>Extension</a:t>
            </a:r>
            <a:r>
              <a:rPr lang="en-GB" sz="1800" u="none" dirty="0">
                <a:solidFill>
                  <a:srgbClr val="000000"/>
                </a:solidFill>
                <a:effectLst/>
                <a:latin typeface="Open Sans" panose="020B0606030504020204" pitchFamily="34" charset="0"/>
                <a:ea typeface="Times New Roman" panose="02020603050405020304" pitchFamily="18" charset="0"/>
              </a:rPr>
              <a:t>: </a:t>
            </a: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How could kindness make work better?</a:t>
            </a:r>
          </a:p>
          <a:p>
            <a:pPr>
              <a:lnSpc>
                <a:spcPct val="107000"/>
              </a:lnSpc>
              <a:spcAft>
                <a:spcPts val="800"/>
              </a:spcAft>
              <a:buNone/>
            </a:pPr>
            <a:endParaRPr lang="en-GB" sz="1800" kern="100" dirty="0">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800" u="sng" kern="100" dirty="0">
                <a:effectLst/>
                <a:latin typeface="Open Sans" panose="020B0606030504020204" pitchFamily="34" charset="0"/>
                <a:ea typeface="Calibri" panose="020F0502020204030204" pitchFamily="34" charset="0"/>
                <a:cs typeface="Times New Roman" panose="02020603050405020304" pitchFamily="18" charset="0"/>
              </a:rPr>
              <a:t>Suggested answers: </a:t>
            </a:r>
          </a:p>
          <a:p>
            <a:pPr marL="457200" indent="-457200">
              <a:buFont typeface="Arial" panose="020B0604020202020204" pitchFamily="34" charset="0"/>
              <a:buChar char="•"/>
            </a:pPr>
            <a:r>
              <a:rPr lang="en-US" sz="2800" b="1" dirty="0"/>
              <a:t>Nurse</a:t>
            </a:r>
            <a:r>
              <a:rPr lang="en-US" sz="2800" dirty="0"/>
              <a:t>: they help people who are hurt or sick. Kindness helps people feel safe and cared for.</a:t>
            </a:r>
          </a:p>
          <a:p>
            <a:pPr marL="457200" indent="-457200">
              <a:buFont typeface="Arial" panose="020B0604020202020204" pitchFamily="34" charset="0"/>
              <a:buChar char="•"/>
            </a:pPr>
            <a:r>
              <a:rPr lang="en-US" sz="2800" b="1" dirty="0"/>
              <a:t>Teacher</a:t>
            </a:r>
            <a:r>
              <a:rPr lang="en-US" sz="2800" dirty="0"/>
              <a:t>: they help children learn. Kind teachers make school a happy place.</a:t>
            </a:r>
          </a:p>
          <a:p>
            <a:pPr marL="457200" indent="-457200">
              <a:buFont typeface="Arial" panose="020B0604020202020204" pitchFamily="34" charset="0"/>
              <a:buChar char="•"/>
            </a:pPr>
            <a:r>
              <a:rPr lang="en-US" sz="2800" b="1" dirty="0"/>
              <a:t>Chef</a:t>
            </a:r>
            <a:r>
              <a:rPr lang="en-US" sz="2800" dirty="0"/>
              <a:t>: they give out food and make sure everyone is fed. Being kind makes lunchtime nice for everyone.</a:t>
            </a:r>
          </a:p>
          <a:p>
            <a:pPr marL="457200" indent="-457200">
              <a:buFont typeface="Arial" panose="020B0604020202020204" pitchFamily="34" charset="0"/>
              <a:buChar char="•"/>
            </a:pPr>
            <a:r>
              <a:rPr lang="en-US" sz="2800" b="1" dirty="0"/>
              <a:t>Police officer</a:t>
            </a:r>
            <a:r>
              <a:rPr lang="en-US" sz="2800" dirty="0"/>
              <a:t>: they keep people safe. Kindness helps them listen and help others.</a:t>
            </a:r>
          </a:p>
          <a:p>
            <a:pPr marL="457200" indent="-457200">
              <a:buFont typeface="Arial" panose="020B0604020202020204" pitchFamily="34" charset="0"/>
              <a:buChar char="•"/>
            </a:pPr>
            <a:r>
              <a:rPr lang="en-US" sz="2800" b="1" dirty="0"/>
              <a:t>Firefighter</a:t>
            </a:r>
            <a:r>
              <a:rPr lang="en-US" sz="2800" dirty="0"/>
              <a:t>: they rescue people. Being kind helps people feel calm and not scared.</a:t>
            </a:r>
          </a:p>
          <a:p>
            <a:pPr marL="457200" indent="-457200">
              <a:buFont typeface="Arial" panose="020B0604020202020204" pitchFamily="34" charset="0"/>
              <a:buChar char="•"/>
            </a:pPr>
            <a:r>
              <a:rPr lang="en-US" sz="2800" b="1" dirty="0"/>
              <a:t>Shop worker</a:t>
            </a:r>
            <a:r>
              <a:rPr lang="en-US" sz="2800" dirty="0"/>
              <a:t>: they help customers. Being kind makes shopping a better experience.</a:t>
            </a:r>
          </a:p>
          <a:p>
            <a:pPr marL="457200" indent="-457200">
              <a:buFont typeface="Arial" panose="020B0604020202020204" pitchFamily="34" charset="0"/>
              <a:buChar char="•"/>
            </a:pPr>
            <a:r>
              <a:rPr lang="en-US" sz="2800" b="1" dirty="0"/>
              <a:t>Vet</a:t>
            </a:r>
            <a:r>
              <a:rPr lang="en-US" sz="2800"/>
              <a:t>: they </a:t>
            </a:r>
            <a:r>
              <a:rPr lang="en-US" sz="2800" dirty="0"/>
              <a:t>care for poorly animals. Being kind helps animals (and owners) feel better.</a:t>
            </a:r>
            <a:endParaRPr lang="en-GB" sz="1800" u="sng" dirty="0">
              <a:solidFill>
                <a:srgbClr val="000000"/>
              </a:solidFill>
              <a:effectLst/>
              <a:latin typeface="Open Sans" panose="020B0606030504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7895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CE8A2-C617-6577-2E44-B65B57F0AB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B2367C-DCD5-F419-0675-D1E4824D52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409332-1D8A-09FB-A77C-E165582D051E}"/>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dirty="0">
                <a:effectLst/>
                <a:latin typeface="Segoe UI" panose="020B0502040204020203" pitchFamily="34" charset="0"/>
              </a:rPr>
              <a:t>This slide has information on organisations that can offer more information or support. </a:t>
            </a:r>
          </a:p>
          <a:p>
            <a:endParaRPr lang="en-GB" sz="1800" dirty="0">
              <a:effectLst/>
              <a:latin typeface="Segoe UI" panose="020B0502040204020203" pitchFamily="34" charset="0"/>
            </a:endParaRPr>
          </a:p>
          <a:p>
            <a:r>
              <a:rPr lang="en-GB" sz="1800" dirty="0">
                <a:effectLst/>
                <a:latin typeface="Segoe UI" panose="020B0502040204020203" pitchFamily="34" charset="0"/>
              </a:rPr>
              <a:t>You may choose to refer to these organisations if questions/issues arise during the teaching of this lesson. Remember to always follow your school’s safeguarding and confidentiality policies. </a:t>
            </a:r>
          </a:p>
          <a:p>
            <a:endParaRPr lang="en-GB" sz="1800" dirty="0">
              <a:effectLst/>
              <a:latin typeface="Segoe UI" panose="020B0502040204020203" pitchFamily="34" charset="0"/>
            </a:endParaRPr>
          </a:p>
          <a:p>
            <a:r>
              <a:rPr lang="en-GB" sz="1800" dirty="0">
                <a:effectLst/>
                <a:latin typeface="Segoe UI" panose="020B0502040204020203" pitchFamily="34" charset="0"/>
              </a:rPr>
              <a:t>For older children, you may encourage them to visit these websites themselves. </a:t>
            </a:r>
          </a:p>
        </p:txBody>
      </p:sp>
      <p:sp>
        <p:nvSpPr>
          <p:cNvPr id="4" name="Slide Number Placeholder 3">
            <a:extLst>
              <a:ext uri="{FF2B5EF4-FFF2-40B4-BE49-F238E27FC236}">
                <a16:creationId xmlns:a16="http://schemas.microsoft.com/office/drawing/2014/main" id="{636E2531-24CA-B6B8-8D86-3D98FDDBF5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3428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4312DF-8063-4954-8E3F-400C7487D9EE}" type="slidenum">
              <a:rPr lang="en-GB" smtClean="0"/>
              <a:t>26</a:t>
            </a:fld>
            <a:endParaRPr lang="en-GB"/>
          </a:p>
        </p:txBody>
      </p:sp>
    </p:spTree>
    <p:extLst>
      <p:ext uri="{BB962C8B-B14F-4D97-AF65-F5344CB8AC3E}">
        <p14:creationId xmlns:p14="http://schemas.microsoft.com/office/powerpoint/2010/main" val="1289118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0F7DC-561D-11D5-1DDA-D268E949E1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CDC317-191D-E7F3-62D9-CDD0B67B1A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752FE3-3768-B024-4DD3-69E677CC8899}"/>
              </a:ext>
            </a:extLst>
          </p:cNvPr>
          <p:cNvSpPr>
            <a:spLocks noGrp="1"/>
          </p:cNvSpPr>
          <p:nvPr>
            <p:ph type="body" idx="1"/>
          </p:nvPr>
        </p:nvSpPr>
        <p:spPr/>
        <p:txBody>
          <a:bodyPr/>
          <a:lstStyle/>
          <a:p>
            <a:r>
              <a:rPr lang="en-GB" sz="1200" u="sng" dirty="0">
                <a:solidFill>
                  <a:srgbClr val="000000"/>
                </a:solidFill>
                <a:effectLst/>
                <a:latin typeface="Open Sans" panose="020B0606030504020204" pitchFamily="34" charset="0"/>
                <a:ea typeface="Times New Roman" panose="02020603050405020304" pitchFamily="18" charset="0"/>
              </a:rPr>
              <a:t>Teacher’s notes: </a:t>
            </a:r>
          </a:p>
          <a:p>
            <a:endParaRPr lang="en-GB" sz="1200" u="sng"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Open Sans" panose="020B0606030504020204"/>
                <a:ea typeface="+mn-ea"/>
                <a:cs typeface="+mn-cs"/>
              </a:rPr>
              <a:t>This slide contains key facts and statistics about the theme of the lesson. These are not designed to be shared with children.</a:t>
            </a:r>
          </a:p>
          <a:p>
            <a:endParaRPr lang="en-GB" b="0" u="none" dirty="0"/>
          </a:p>
        </p:txBody>
      </p:sp>
      <p:sp>
        <p:nvSpPr>
          <p:cNvPr id="4" name="Slide Number Placeholder 3">
            <a:extLst>
              <a:ext uri="{FF2B5EF4-FFF2-40B4-BE49-F238E27FC236}">
                <a16:creationId xmlns:a16="http://schemas.microsoft.com/office/drawing/2014/main" id="{EC318554-F6F5-CDB2-7413-9ED64A20E87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C9BEC-E11D-4BAB-B95E-6E8FA7997FA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9323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53167-7B5F-48DE-708D-889704C0F4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D156E0-1992-5B6C-3535-AB660C18A3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97BADB-8209-7054-888A-6607F7ACD9BA}"/>
              </a:ext>
            </a:extLst>
          </p:cNvPr>
          <p:cNvSpPr>
            <a:spLocks noGrp="1"/>
          </p:cNvSpPr>
          <p:nvPr>
            <p:ph type="body" idx="1"/>
          </p:nvPr>
        </p:nvSpPr>
        <p:spPr/>
        <p:txBody>
          <a:bodyPr/>
          <a:lstStyle/>
          <a:p>
            <a:r>
              <a:rPr lang="en-GB" sz="1200" u="sng" dirty="0">
                <a:solidFill>
                  <a:srgbClr val="000000"/>
                </a:solidFill>
                <a:effectLst/>
                <a:latin typeface="Open Sans" panose="020B0606030504020204" pitchFamily="34" charset="0"/>
                <a:ea typeface="Times New Roman" panose="02020603050405020304" pitchFamily="18" charset="0"/>
              </a:rPr>
              <a:t>Teacher’s notes: </a:t>
            </a:r>
          </a:p>
          <a:p>
            <a:endParaRPr lang="en-GB" sz="1200" u="sng" dirty="0">
              <a:solidFill>
                <a:srgbClr val="000000"/>
              </a:solidFill>
              <a:effectLst/>
              <a:latin typeface="Open Sans" panose="020B0606030504020204" pitchFamily="34" charset="0"/>
              <a:ea typeface="Times New Roman" panose="02020603050405020304" pitchFamily="18" charset="0"/>
            </a:endParaRPr>
          </a:p>
          <a:p>
            <a:r>
              <a:rPr lang="en-US" sz="1200" u="none" dirty="0">
                <a:solidFill>
                  <a:srgbClr val="000000"/>
                </a:solidFill>
                <a:effectLst/>
                <a:latin typeface="Open Sans" panose="020B0606030504020204" pitchFamily="34" charset="0"/>
                <a:ea typeface="Times New Roman" panose="02020603050405020304" pitchFamily="18" charset="0"/>
              </a:rPr>
              <a:t>This slide contains model answers to questions that children might ask about the theme of the lesson. </a:t>
            </a:r>
          </a:p>
          <a:p>
            <a:endParaRPr lang="en-GB" b="0" u="none" dirty="0"/>
          </a:p>
        </p:txBody>
      </p:sp>
      <p:sp>
        <p:nvSpPr>
          <p:cNvPr id="4" name="Slide Number Placeholder 3">
            <a:extLst>
              <a:ext uri="{FF2B5EF4-FFF2-40B4-BE49-F238E27FC236}">
                <a16:creationId xmlns:a16="http://schemas.microsoft.com/office/drawing/2014/main" id="{4831F0C3-57D9-C82C-BCC1-FC9A4E28799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C9BEC-E11D-4BAB-B95E-6E8FA7997FA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4549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146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496AB-0848-7AC3-5616-FC947C9B59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655DF3-DA87-6C7D-FDAB-ABB7F65DFC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4EB9EE-85AF-C252-B84D-2895877B71E5}"/>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 </a:t>
            </a:r>
          </a:p>
          <a:p>
            <a:endParaRPr lang="en-GB" sz="1800" u="sng" dirty="0">
              <a:solidFill>
                <a:srgbClr val="000000"/>
              </a:solidFill>
              <a:effectLst/>
              <a:latin typeface="Open Sans" panose="020B0606030504020204" pitchFamily="34" charset="0"/>
              <a:ea typeface="Times New Roman" panose="02020603050405020304" pitchFamily="18" charset="0"/>
            </a:endParaRPr>
          </a:p>
          <a:p>
            <a:r>
              <a:rPr lang="en-US" sz="2800" dirty="0"/>
              <a:t>At the start of the lesson, agree on some ground rules as a class. Some suggestions are provided on the ‘creating a safe learning environment’ teacher slide.</a:t>
            </a:r>
          </a:p>
          <a:p>
            <a:endParaRPr lang="en-US" sz="2800" dirty="0"/>
          </a:p>
          <a:p>
            <a:r>
              <a:rPr lang="en-US" sz="2800" dirty="0"/>
              <a:t>If you’re using a question box in your class, let children know that it’s available during and after the lesson. Explain that if anyone has a question or worry they don’t feel comfortable sharing out loud, they can write or draw it on a piece of paper, with their name or anonymously, and place it in the box. This way, everyone has a safe way to share their thoughts.</a:t>
            </a:r>
            <a:endParaRPr lang="en-GB" sz="1800" u="sng" dirty="0">
              <a:solidFill>
                <a:srgbClr val="000000"/>
              </a:solidFill>
              <a:effectLst/>
              <a:latin typeface="Open Sans" panose="020B0606030504020204" pitchFamily="34"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EEC1AA4D-F503-ACD1-22B2-BFC2198EDC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5839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endParaRPr lang="en-GB" sz="1800" u="sng" dirty="0">
              <a:solidFill>
                <a:srgbClr val="000000"/>
              </a:solidFill>
              <a:effectLst/>
              <a:latin typeface="Open Sans" panose="020B0606030504020204" pitchFamily="34" charset="0"/>
              <a:ea typeface="Times New Roman" panose="02020603050405020304" pitchFamily="18" charset="0"/>
            </a:endParaRPr>
          </a:p>
          <a:p>
            <a:pPr>
              <a:lnSpc>
                <a:spcPct val="107000"/>
              </a:lnSpc>
              <a:spcAft>
                <a:spcPts val="800"/>
              </a:spcAft>
              <a:buNone/>
            </a:pPr>
            <a:r>
              <a:rPr lang="en-GB" sz="1800" u="sng" kern="100" dirty="0">
                <a:effectLst/>
                <a:latin typeface="Open Sans" panose="020B0606030504020204" pitchFamily="34" charset="0"/>
                <a:ea typeface="Calibri" panose="020F0502020204030204" pitchFamily="34" charset="0"/>
                <a:cs typeface="Times New Roman" panose="02020603050405020304" pitchFamily="18" charset="0"/>
              </a:rPr>
              <a:t>Suggested answers:</a:t>
            </a:r>
          </a:p>
          <a:p>
            <a:pPr>
              <a:lnSpc>
                <a:spcPct val="107000"/>
              </a:lnSpc>
              <a:spcAft>
                <a:spcPts val="800"/>
              </a:spcAft>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800" b="1" kern="0" dirty="0">
                <a:effectLst/>
                <a:latin typeface="Open Sans" panose="020B0606030504020204" pitchFamily="34" charset="0"/>
                <a:ea typeface="Times New Roman" panose="02020603050405020304" pitchFamily="18" charset="0"/>
                <a:cs typeface="Times New Roman" panose="02020603050405020304" pitchFamily="18" charset="0"/>
              </a:rPr>
              <a:t>Matisse has fallen off his bike.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lang="en-GB" sz="1800" kern="0" dirty="0">
                <a:effectLst/>
                <a:latin typeface="Open Sans" panose="020B0606030504020204" pitchFamily="34" charset="0"/>
                <a:ea typeface="Times New Roman" panose="02020603050405020304" pitchFamily="18" charset="0"/>
                <a:cs typeface="Times New Roman" panose="02020603050405020304" pitchFamily="18" charset="0"/>
              </a:rPr>
              <a:t>Help Matisse stand up</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lang="en-GB" sz="1800" kern="0" dirty="0">
                <a:effectLst/>
                <a:latin typeface="Open Sans" panose="020B0606030504020204" pitchFamily="34" charset="0"/>
                <a:ea typeface="Times New Roman" panose="02020603050405020304" pitchFamily="18" charset="0"/>
                <a:cs typeface="Times New Roman" panose="02020603050405020304" pitchFamily="18" charset="0"/>
              </a:rPr>
              <a:t>Get an adult to help</a:t>
            </a:r>
          </a:p>
          <a:p>
            <a:pPr marL="342900" marR="0" lvl="0" indent="-342900" algn="l" defTabSz="9144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lang="en-GB" sz="1800" kern="0" dirty="0">
                <a:effectLst/>
                <a:latin typeface="Open Sans" panose="020B0606030504020204" pitchFamily="34" charset="0"/>
                <a:ea typeface="Times New Roman" panose="02020603050405020304" pitchFamily="18" charset="0"/>
                <a:cs typeface="Times New Roman" panose="02020603050405020304" pitchFamily="18" charset="0"/>
              </a:rPr>
              <a:t>Ask, “Are you okay?”</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0" dirty="0">
                <a:effectLst/>
                <a:latin typeface="Open Sans" panose="020B0606030504020204" pitchFamily="34" charset="0"/>
                <a:ea typeface="Times New Roman" panose="02020603050405020304" pitchFamily="18" charset="0"/>
                <a:cs typeface="Times New Roman" panose="02020603050405020304" pitchFamily="18" charset="0"/>
              </a:rPr>
              <a:t>Stay with Matisse so he isn’t alone</a:t>
            </a:r>
          </a:p>
          <a:p>
            <a:pPr marL="0" lvl="0" indent="0">
              <a:lnSpc>
                <a:spcPct val="107000"/>
              </a:lnSpc>
              <a:spcAft>
                <a:spcPts val="800"/>
              </a:spcAft>
              <a:buSzPts val="1000"/>
              <a:buFont typeface="Symbol" panose="05050102010706020507" pitchFamily="18" charset="2"/>
              <a:buNone/>
              <a:tabLst>
                <a:tab pos="457200" algn="l"/>
              </a:tabLs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800" b="1" kern="0" dirty="0">
                <a:effectLst/>
                <a:latin typeface="Open Sans" panose="020B0606030504020204" pitchFamily="34" charset="0"/>
                <a:ea typeface="Times New Roman" panose="02020603050405020304" pitchFamily="18" charset="0"/>
                <a:cs typeface="Times New Roman" panose="02020603050405020304" pitchFamily="18" charset="0"/>
              </a:rPr>
              <a:t>Bethel is feeling sad.</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0" dirty="0">
                <a:effectLst/>
                <a:latin typeface="Open Sans" panose="020B0606030504020204" pitchFamily="34" charset="0"/>
                <a:ea typeface="Times New Roman" panose="02020603050405020304" pitchFamily="18" charset="0"/>
                <a:cs typeface="Times New Roman" panose="02020603050405020304" pitchFamily="18" charset="0"/>
              </a:rPr>
              <a:t>Ask, “Do you want to talk?”</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0" dirty="0">
                <a:effectLst/>
                <a:latin typeface="Open Sans" panose="020B0606030504020204" pitchFamily="34" charset="0"/>
                <a:ea typeface="Times New Roman" panose="02020603050405020304" pitchFamily="18" charset="0"/>
                <a:cs typeface="Times New Roman" panose="02020603050405020304" pitchFamily="18" charset="0"/>
              </a:rPr>
              <a:t>Sit with Bethel</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0" dirty="0">
                <a:effectLst/>
                <a:latin typeface="Open Sans" panose="020B0606030504020204" pitchFamily="34" charset="0"/>
                <a:ea typeface="Times New Roman" panose="02020603050405020304" pitchFamily="18" charset="0"/>
                <a:cs typeface="Times New Roman" panose="02020603050405020304" pitchFamily="18" charset="0"/>
              </a:rPr>
              <a:t>Offer a hug or a smile</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800"/>
              </a:spcAft>
              <a:buSzPts val="1000"/>
              <a:buFont typeface="Symbol" panose="05050102010706020507" pitchFamily="18" charset="2"/>
              <a:buChar char=""/>
              <a:tabLst>
                <a:tab pos="457200" algn="l"/>
              </a:tabLst>
            </a:pPr>
            <a:r>
              <a:rPr lang="en-GB" sz="1800" kern="0" dirty="0">
                <a:effectLst/>
                <a:latin typeface="Open Sans" panose="020B0606030504020204" pitchFamily="34" charset="0"/>
                <a:ea typeface="Times New Roman" panose="02020603050405020304" pitchFamily="18" charset="0"/>
                <a:cs typeface="Times New Roman" panose="02020603050405020304" pitchFamily="18" charset="0"/>
              </a:rPr>
              <a:t>Say something kind like, “I’m here for you”</a:t>
            </a:r>
          </a:p>
          <a:p>
            <a:pPr marL="342900" lvl="0" indent="-342900">
              <a:lnSpc>
                <a:spcPct val="107000"/>
              </a:lnSpc>
              <a:spcAft>
                <a:spcPts val="800"/>
              </a:spcAft>
              <a:buSzPts val="1000"/>
              <a:buFont typeface="Symbol" panose="05050102010706020507" pitchFamily="18" charset="2"/>
              <a:buChar char=""/>
              <a:tabLst>
                <a:tab pos="457200" algn="l"/>
              </a:tabLs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800" b="1" kern="0" dirty="0">
                <a:effectLst/>
                <a:latin typeface="Open Sans" panose="020B0606030504020204" pitchFamily="34" charset="0"/>
                <a:ea typeface="Times New Roman" panose="02020603050405020304" pitchFamily="18" charset="0"/>
                <a:cs typeface="Times New Roman" panose="02020603050405020304" pitchFamily="18" charset="0"/>
              </a:rPr>
              <a:t>Rafael has just got a new haircut.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0" dirty="0">
                <a:effectLst/>
                <a:latin typeface="Open Sans" panose="020B0606030504020204" pitchFamily="34" charset="0"/>
                <a:ea typeface="Times New Roman" panose="02020603050405020304" pitchFamily="18" charset="0"/>
                <a:cs typeface="Times New Roman" panose="02020603050405020304" pitchFamily="18" charset="0"/>
              </a:rPr>
              <a:t>“I like your new haircut!”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0" dirty="0">
                <a:effectLst/>
                <a:latin typeface="Open Sans" panose="020B0606030504020204" pitchFamily="34" charset="0"/>
                <a:ea typeface="Times New Roman" panose="02020603050405020304" pitchFamily="18" charset="0"/>
                <a:cs typeface="Times New Roman" panose="02020603050405020304" pitchFamily="18" charset="0"/>
              </a:rPr>
              <a:t>“You look really nice!”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0" dirty="0">
                <a:effectLst/>
                <a:latin typeface="Open Sans" panose="020B0606030504020204" pitchFamily="34" charset="0"/>
                <a:ea typeface="Times New Roman" panose="02020603050405020304" pitchFamily="18" charset="0"/>
                <a:cs typeface="Times New Roman" panose="02020603050405020304" pitchFamily="18" charset="0"/>
              </a:rPr>
              <a:t>Give a big smile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0" dirty="0">
                <a:effectLst/>
                <a:latin typeface="Open Sans" panose="020B0606030504020204" pitchFamily="34" charset="0"/>
                <a:ea typeface="Times New Roman" panose="02020603050405020304" pitchFamily="18" charset="0"/>
                <a:cs typeface="Times New Roman" panose="02020603050405020304" pitchFamily="18" charset="0"/>
              </a:rPr>
              <a:t>Ask, “Did you go to a new hairdresser?”</a:t>
            </a:r>
          </a:p>
          <a:p>
            <a:pPr marL="342900" lvl="0" indent="-342900">
              <a:lnSpc>
                <a:spcPct val="107000"/>
              </a:lnSpc>
              <a:spcAft>
                <a:spcPts val="800"/>
              </a:spcAft>
              <a:buSzPts val="1000"/>
              <a:buFont typeface="Symbol" panose="05050102010706020507" pitchFamily="18" charset="2"/>
              <a:buChar char=""/>
              <a:tabLst>
                <a:tab pos="457200" algn="l"/>
              </a:tabLst>
            </a:pPr>
            <a:endParaRPr lang="en-GB" sz="1800" kern="0" dirty="0">
              <a:effectLst/>
              <a:latin typeface="Open Sans" panose="020B0606030504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kumimoji="0" lang="en-GB" sz="18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Challenge: List three other ways he can be kind</a:t>
            </a:r>
            <a:endParaRPr kumimoji="0" lang="en-GB"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0" dirty="0">
                <a:effectLst/>
                <a:latin typeface="Open Sans" panose="020B0606030504020204" pitchFamily="34" charset="0"/>
                <a:ea typeface="Times New Roman" panose="02020603050405020304" pitchFamily="18" charset="0"/>
                <a:cs typeface="Times New Roman" panose="02020603050405020304" pitchFamily="18" charset="0"/>
              </a:rPr>
              <a:t>Help someone tidy up</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0" dirty="0">
                <a:effectLst/>
                <a:latin typeface="Open Sans" panose="020B0606030504020204" pitchFamily="34" charset="0"/>
                <a:ea typeface="Times New Roman" panose="02020603050405020304" pitchFamily="18" charset="0"/>
                <a:cs typeface="Times New Roman" panose="02020603050405020304" pitchFamily="18" charset="0"/>
              </a:rPr>
              <a:t>Ask someone new to play with him</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0" dirty="0">
                <a:effectLst/>
                <a:latin typeface="Open Sans" panose="020B0606030504020204" pitchFamily="34" charset="0"/>
                <a:ea typeface="Times New Roman" panose="02020603050405020304" pitchFamily="18" charset="0"/>
                <a:cs typeface="Times New Roman" panose="02020603050405020304" pitchFamily="18" charset="0"/>
              </a:rPr>
              <a:t>Say “please” and “thank you”</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0" dirty="0">
                <a:effectLst/>
                <a:latin typeface="Open Sans" panose="020B0606030504020204" pitchFamily="34" charset="0"/>
                <a:ea typeface="Times New Roman" panose="02020603050405020304" pitchFamily="18" charset="0"/>
                <a:cs typeface="Times New Roman" panose="02020603050405020304" pitchFamily="18" charset="0"/>
              </a:rPr>
              <a:t>Share his toys or pencils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0" dirty="0">
                <a:effectLst/>
                <a:latin typeface="Open Sans" panose="020B0606030504020204" pitchFamily="34" charset="0"/>
                <a:ea typeface="Times New Roman" panose="02020603050405020304" pitchFamily="18" charset="0"/>
                <a:cs typeface="Times New Roman" panose="02020603050405020304" pitchFamily="18" charset="0"/>
              </a:rPr>
              <a:t>Listen when someone is talking</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0" dirty="0">
                <a:effectLst/>
                <a:latin typeface="Open Sans" panose="020B0606030504020204" pitchFamily="34" charset="0"/>
                <a:ea typeface="Times New Roman" panose="02020603050405020304" pitchFamily="18" charset="0"/>
                <a:cs typeface="Times New Roman" panose="02020603050405020304" pitchFamily="18" charset="0"/>
              </a:rPr>
              <a:t>Let someone go first in line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762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 </a:t>
            </a:r>
          </a:p>
          <a:p>
            <a:endParaRPr lang="en-GB" sz="1800" u="sng" dirty="0">
              <a:solidFill>
                <a:srgbClr val="000000"/>
              </a:solidFill>
              <a:effectLst/>
              <a:latin typeface="Open Sans" panose="020B0606030504020204" pitchFamily="34" charset="0"/>
              <a:ea typeface="Times New Roman" panose="02020603050405020304" pitchFamily="18" charset="0"/>
            </a:endParaRPr>
          </a:p>
          <a:p>
            <a:r>
              <a:rPr lang="en-GB" sz="1800" u="none" dirty="0">
                <a:solidFill>
                  <a:srgbClr val="000000"/>
                </a:solidFill>
                <a:effectLst/>
                <a:latin typeface="Open Sans" panose="020B0606030504020204" pitchFamily="34" charset="0"/>
                <a:ea typeface="Times New Roman" panose="02020603050405020304" pitchFamily="18" charset="0"/>
              </a:rPr>
              <a:t>On slide 12, there are three boxes on the slide that you can click to see different endings to the story, based on a decision that the main character has to make.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866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FEA8A-A97C-1BFF-7F41-0080988D90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D3870F-9345-C8A7-7258-8ED812AD0B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691A91-9289-D521-134E-8628BB48EA50}"/>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p:txBody>
      </p:sp>
      <p:sp>
        <p:nvSpPr>
          <p:cNvPr id="4" name="Slide Number Placeholder 3">
            <a:extLst>
              <a:ext uri="{FF2B5EF4-FFF2-40B4-BE49-F238E27FC236}">
                <a16:creationId xmlns:a16="http://schemas.microsoft.com/office/drawing/2014/main" id="{528AD0F1-9994-E417-A1C7-7D4E1BB345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813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E08DF-9874-AAA6-572C-B7927862F2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5E41E44-FD6F-FC2D-AB16-96C572D448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F2E74EE-7CF9-DE2B-1710-AEA19F1FC593}"/>
              </a:ext>
            </a:extLst>
          </p:cNvPr>
          <p:cNvSpPr>
            <a:spLocks noGrp="1"/>
          </p:cNvSpPr>
          <p:nvPr>
            <p:ph type="dt" sz="half" idx="10"/>
          </p:nvPr>
        </p:nvSpPr>
        <p:spPr/>
        <p:txBody>
          <a:bodyPr/>
          <a:lstStyle/>
          <a:p>
            <a:fld id="{5839EDA7-5F76-42CD-A89E-668EA6A67FC8}" type="datetimeFigureOut">
              <a:rPr lang="en-GB" smtClean="0"/>
              <a:t>30/07/2025</a:t>
            </a:fld>
            <a:endParaRPr lang="en-GB" dirty="0"/>
          </a:p>
        </p:txBody>
      </p:sp>
      <p:sp>
        <p:nvSpPr>
          <p:cNvPr id="5" name="Footer Placeholder 4">
            <a:extLst>
              <a:ext uri="{FF2B5EF4-FFF2-40B4-BE49-F238E27FC236}">
                <a16:creationId xmlns:a16="http://schemas.microsoft.com/office/drawing/2014/main" id="{9B8C9CB7-6A14-9B64-4012-E9EFB2F768F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708A3FB-158A-BE24-527D-C72AAD985447}"/>
              </a:ext>
            </a:extLst>
          </p:cNvPr>
          <p:cNvSpPr>
            <a:spLocks noGrp="1"/>
          </p:cNvSpPr>
          <p:nvPr>
            <p:ph type="sldNum" sz="quarter" idx="12"/>
          </p:nvPr>
        </p:nvSpPr>
        <p:spPr/>
        <p:txBody>
          <a:bodyPr/>
          <a:lstStyle/>
          <a:p>
            <a:fld id="{4FF7521A-BB4F-42FD-AF65-857A8F43127F}" type="slidenum">
              <a:rPr lang="en-GB" smtClean="0"/>
              <a:t>‹#›</a:t>
            </a:fld>
            <a:endParaRPr lang="en-GB" dirty="0"/>
          </a:p>
        </p:txBody>
      </p:sp>
    </p:spTree>
    <p:extLst>
      <p:ext uri="{BB962C8B-B14F-4D97-AF65-F5344CB8AC3E}">
        <p14:creationId xmlns:p14="http://schemas.microsoft.com/office/powerpoint/2010/main" val="1308683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15416-9D36-AB1D-B11C-DDE8F781085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E901F0C-1B7D-8EDF-8BEE-88D14EBE8D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69E2E8-3292-657A-589F-8AED87C97BCD}"/>
              </a:ext>
            </a:extLst>
          </p:cNvPr>
          <p:cNvSpPr>
            <a:spLocks noGrp="1"/>
          </p:cNvSpPr>
          <p:nvPr>
            <p:ph type="dt" sz="half" idx="10"/>
          </p:nvPr>
        </p:nvSpPr>
        <p:spPr/>
        <p:txBody>
          <a:bodyPr/>
          <a:lstStyle/>
          <a:p>
            <a:fld id="{5839EDA7-5F76-42CD-A89E-668EA6A67FC8}" type="datetimeFigureOut">
              <a:rPr lang="en-GB" smtClean="0"/>
              <a:t>30/07/2025</a:t>
            </a:fld>
            <a:endParaRPr lang="en-GB" dirty="0"/>
          </a:p>
        </p:txBody>
      </p:sp>
      <p:sp>
        <p:nvSpPr>
          <p:cNvPr id="5" name="Footer Placeholder 4">
            <a:extLst>
              <a:ext uri="{FF2B5EF4-FFF2-40B4-BE49-F238E27FC236}">
                <a16:creationId xmlns:a16="http://schemas.microsoft.com/office/drawing/2014/main" id="{08CF6616-2A08-1639-8158-38263F0E267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C1D6128-F448-B923-AC96-FB646FC0E85E}"/>
              </a:ext>
            </a:extLst>
          </p:cNvPr>
          <p:cNvSpPr>
            <a:spLocks noGrp="1"/>
          </p:cNvSpPr>
          <p:nvPr>
            <p:ph type="sldNum" sz="quarter" idx="12"/>
          </p:nvPr>
        </p:nvSpPr>
        <p:spPr/>
        <p:txBody>
          <a:bodyPr/>
          <a:lstStyle/>
          <a:p>
            <a:fld id="{4FF7521A-BB4F-42FD-AF65-857A8F43127F}" type="slidenum">
              <a:rPr lang="en-GB" smtClean="0"/>
              <a:t>‹#›</a:t>
            </a:fld>
            <a:endParaRPr lang="en-GB" dirty="0"/>
          </a:p>
        </p:txBody>
      </p:sp>
    </p:spTree>
    <p:extLst>
      <p:ext uri="{BB962C8B-B14F-4D97-AF65-F5344CB8AC3E}">
        <p14:creationId xmlns:p14="http://schemas.microsoft.com/office/powerpoint/2010/main" val="3433627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923D6E-790D-FB10-8631-B5B943372E6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D023592-755F-4DD7-E209-892B05D5FA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11048D-AD06-C822-1689-100FE04714B3}"/>
              </a:ext>
            </a:extLst>
          </p:cNvPr>
          <p:cNvSpPr>
            <a:spLocks noGrp="1"/>
          </p:cNvSpPr>
          <p:nvPr>
            <p:ph type="dt" sz="half" idx="10"/>
          </p:nvPr>
        </p:nvSpPr>
        <p:spPr/>
        <p:txBody>
          <a:bodyPr/>
          <a:lstStyle/>
          <a:p>
            <a:fld id="{5839EDA7-5F76-42CD-A89E-668EA6A67FC8}" type="datetimeFigureOut">
              <a:rPr lang="en-GB" smtClean="0"/>
              <a:t>30/07/2025</a:t>
            </a:fld>
            <a:endParaRPr lang="en-GB" dirty="0"/>
          </a:p>
        </p:txBody>
      </p:sp>
      <p:sp>
        <p:nvSpPr>
          <p:cNvPr id="5" name="Footer Placeholder 4">
            <a:extLst>
              <a:ext uri="{FF2B5EF4-FFF2-40B4-BE49-F238E27FC236}">
                <a16:creationId xmlns:a16="http://schemas.microsoft.com/office/drawing/2014/main" id="{67009739-F7D4-DC58-0A53-2D0AAEBA74F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7F7EC02-3FAF-4965-C405-91A701735513}"/>
              </a:ext>
            </a:extLst>
          </p:cNvPr>
          <p:cNvSpPr>
            <a:spLocks noGrp="1"/>
          </p:cNvSpPr>
          <p:nvPr>
            <p:ph type="sldNum" sz="quarter" idx="12"/>
          </p:nvPr>
        </p:nvSpPr>
        <p:spPr/>
        <p:txBody>
          <a:bodyPr/>
          <a:lstStyle/>
          <a:p>
            <a:fld id="{4FF7521A-BB4F-42FD-AF65-857A8F43127F}" type="slidenum">
              <a:rPr lang="en-GB" smtClean="0"/>
              <a:t>‹#›</a:t>
            </a:fld>
            <a:endParaRPr lang="en-GB" dirty="0"/>
          </a:p>
        </p:txBody>
      </p:sp>
    </p:spTree>
    <p:extLst>
      <p:ext uri="{BB962C8B-B14F-4D97-AF65-F5344CB8AC3E}">
        <p14:creationId xmlns:p14="http://schemas.microsoft.com/office/powerpoint/2010/main" val="3326924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D50BB-9938-4958-ACF3-3DD2ABEF2C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C516EB9-FCA2-4438-98EB-59BE04AC3C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2E6272-A3CC-4AB9-9DA2-ECC998FE54B1}"/>
              </a:ext>
            </a:extLst>
          </p:cNvPr>
          <p:cNvSpPr>
            <a:spLocks noGrp="1"/>
          </p:cNvSpPr>
          <p:nvPr>
            <p:ph type="dt" sz="half" idx="10"/>
          </p:nvPr>
        </p:nvSpPr>
        <p:spPr/>
        <p:txBody>
          <a:bodyPr/>
          <a:lstStyle/>
          <a:p>
            <a:fld id="{E173ECAF-29A6-42B4-B150-38BE3D615D6D}" type="datetimeFigureOut">
              <a:rPr lang="en-GB" smtClean="0"/>
              <a:t>30/07/2025</a:t>
            </a:fld>
            <a:endParaRPr lang="en-GB"/>
          </a:p>
        </p:txBody>
      </p:sp>
      <p:sp>
        <p:nvSpPr>
          <p:cNvPr id="5" name="Footer Placeholder 4">
            <a:extLst>
              <a:ext uri="{FF2B5EF4-FFF2-40B4-BE49-F238E27FC236}">
                <a16:creationId xmlns:a16="http://schemas.microsoft.com/office/drawing/2014/main" id="{4F88AE44-FE61-4949-B1D7-A22F6E76B6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4CB759-A80B-402B-9592-4DC3995DFE11}"/>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787419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AC33A-2654-4D07-8A0D-3AD1FFCB6F0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6E02DC0-D5BD-4CC7-B833-BA3BFEAE8FD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975888-B93F-49F5-8A69-2C00511DC9AE}"/>
              </a:ext>
            </a:extLst>
          </p:cNvPr>
          <p:cNvSpPr>
            <a:spLocks noGrp="1"/>
          </p:cNvSpPr>
          <p:nvPr>
            <p:ph type="dt" sz="half" idx="10"/>
          </p:nvPr>
        </p:nvSpPr>
        <p:spPr/>
        <p:txBody>
          <a:bodyPr/>
          <a:lstStyle/>
          <a:p>
            <a:fld id="{E173ECAF-29A6-42B4-B150-38BE3D615D6D}" type="datetimeFigureOut">
              <a:rPr lang="en-GB" smtClean="0"/>
              <a:t>30/07/2025</a:t>
            </a:fld>
            <a:endParaRPr lang="en-GB"/>
          </a:p>
        </p:txBody>
      </p:sp>
      <p:sp>
        <p:nvSpPr>
          <p:cNvPr id="5" name="Footer Placeholder 4">
            <a:extLst>
              <a:ext uri="{FF2B5EF4-FFF2-40B4-BE49-F238E27FC236}">
                <a16:creationId xmlns:a16="http://schemas.microsoft.com/office/drawing/2014/main" id="{FA7BE509-A786-48DC-80FA-1E4C2B9047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6E1B51-C837-4A22-AB12-21055F3B13AC}"/>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2622093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F338-3078-4A19-8CA0-6B0B198A7A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4F470FE-8982-4EAD-B101-C8FF16FC1A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7BC20C1-5F2B-4528-B4B1-9BB42FB0876A}"/>
              </a:ext>
            </a:extLst>
          </p:cNvPr>
          <p:cNvSpPr>
            <a:spLocks noGrp="1"/>
          </p:cNvSpPr>
          <p:nvPr>
            <p:ph type="dt" sz="half" idx="10"/>
          </p:nvPr>
        </p:nvSpPr>
        <p:spPr/>
        <p:txBody>
          <a:bodyPr/>
          <a:lstStyle/>
          <a:p>
            <a:fld id="{E173ECAF-29A6-42B4-B150-38BE3D615D6D}" type="datetimeFigureOut">
              <a:rPr lang="en-GB" smtClean="0"/>
              <a:t>30/07/2025</a:t>
            </a:fld>
            <a:endParaRPr lang="en-GB"/>
          </a:p>
        </p:txBody>
      </p:sp>
      <p:sp>
        <p:nvSpPr>
          <p:cNvPr id="5" name="Footer Placeholder 4">
            <a:extLst>
              <a:ext uri="{FF2B5EF4-FFF2-40B4-BE49-F238E27FC236}">
                <a16:creationId xmlns:a16="http://schemas.microsoft.com/office/drawing/2014/main" id="{9102CABF-69AD-4BD8-9C18-072D2B195C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790493-36B0-437C-B153-F2A2F518655F}"/>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2655276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0FBFF-7BBC-41C5-8661-45E62004E62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9CE8B72-5509-40C1-8606-6947F1D9096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45C56CA-B1E9-4D5F-8868-CCFDACDF457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49D1AD-EA99-4EF3-86D7-70C6C4A6F828}"/>
              </a:ext>
            </a:extLst>
          </p:cNvPr>
          <p:cNvSpPr>
            <a:spLocks noGrp="1"/>
          </p:cNvSpPr>
          <p:nvPr>
            <p:ph type="dt" sz="half" idx="10"/>
          </p:nvPr>
        </p:nvSpPr>
        <p:spPr/>
        <p:txBody>
          <a:bodyPr/>
          <a:lstStyle/>
          <a:p>
            <a:fld id="{E173ECAF-29A6-42B4-B150-38BE3D615D6D}" type="datetimeFigureOut">
              <a:rPr lang="en-GB" smtClean="0"/>
              <a:t>30/07/2025</a:t>
            </a:fld>
            <a:endParaRPr lang="en-GB"/>
          </a:p>
        </p:txBody>
      </p:sp>
      <p:sp>
        <p:nvSpPr>
          <p:cNvPr id="6" name="Footer Placeholder 5">
            <a:extLst>
              <a:ext uri="{FF2B5EF4-FFF2-40B4-BE49-F238E27FC236}">
                <a16:creationId xmlns:a16="http://schemas.microsoft.com/office/drawing/2014/main" id="{FFB91B4A-ABE3-4699-A315-B167F00B2B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B2D8AD-27CD-4010-B9D8-6F0F43406EC7}"/>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2637399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AF9F7-E92E-4E1A-8DC4-48F5C1F20AE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AEF68B-713B-4003-A138-4D24B46AAD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369BFC5-1A68-49EA-89A3-08D24A4DE0E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A97A59A-FDB8-44C7-8974-161CFC1713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1CDA72C-1FDF-4D3C-A016-7D19679C2D8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EA5626F-4DA9-416A-A68F-43036AE8BCA3}"/>
              </a:ext>
            </a:extLst>
          </p:cNvPr>
          <p:cNvSpPr>
            <a:spLocks noGrp="1"/>
          </p:cNvSpPr>
          <p:nvPr>
            <p:ph type="dt" sz="half" idx="10"/>
          </p:nvPr>
        </p:nvSpPr>
        <p:spPr/>
        <p:txBody>
          <a:bodyPr/>
          <a:lstStyle/>
          <a:p>
            <a:fld id="{E173ECAF-29A6-42B4-B150-38BE3D615D6D}" type="datetimeFigureOut">
              <a:rPr lang="en-GB" smtClean="0"/>
              <a:t>30/07/2025</a:t>
            </a:fld>
            <a:endParaRPr lang="en-GB"/>
          </a:p>
        </p:txBody>
      </p:sp>
      <p:sp>
        <p:nvSpPr>
          <p:cNvPr id="8" name="Footer Placeholder 7">
            <a:extLst>
              <a:ext uri="{FF2B5EF4-FFF2-40B4-BE49-F238E27FC236}">
                <a16:creationId xmlns:a16="http://schemas.microsoft.com/office/drawing/2014/main" id="{6211EC45-70C7-410E-A0DC-F2EE40E2A80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E26EFEA-73C3-40B8-98BF-A1F39CB75D00}"/>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3787489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1A396-8030-411E-B560-3725009274F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A65C3D-E601-42E7-A71B-32B852BF516D}"/>
              </a:ext>
            </a:extLst>
          </p:cNvPr>
          <p:cNvSpPr>
            <a:spLocks noGrp="1"/>
          </p:cNvSpPr>
          <p:nvPr>
            <p:ph type="dt" sz="half" idx="10"/>
          </p:nvPr>
        </p:nvSpPr>
        <p:spPr/>
        <p:txBody>
          <a:bodyPr/>
          <a:lstStyle/>
          <a:p>
            <a:fld id="{E173ECAF-29A6-42B4-B150-38BE3D615D6D}" type="datetimeFigureOut">
              <a:rPr lang="en-GB" smtClean="0"/>
              <a:t>30/07/2025</a:t>
            </a:fld>
            <a:endParaRPr lang="en-GB"/>
          </a:p>
        </p:txBody>
      </p:sp>
      <p:sp>
        <p:nvSpPr>
          <p:cNvPr id="4" name="Footer Placeholder 3">
            <a:extLst>
              <a:ext uri="{FF2B5EF4-FFF2-40B4-BE49-F238E27FC236}">
                <a16:creationId xmlns:a16="http://schemas.microsoft.com/office/drawing/2014/main" id="{4DA3299D-F48C-4182-9944-50CF9B8773D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DD54F88-0784-4E29-B071-93D330224142}"/>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307755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41578B-DFDA-49E9-84CE-5FF8DDFB4EF4}"/>
              </a:ext>
            </a:extLst>
          </p:cNvPr>
          <p:cNvSpPr>
            <a:spLocks noGrp="1"/>
          </p:cNvSpPr>
          <p:nvPr>
            <p:ph type="dt" sz="half" idx="10"/>
          </p:nvPr>
        </p:nvSpPr>
        <p:spPr/>
        <p:txBody>
          <a:bodyPr/>
          <a:lstStyle/>
          <a:p>
            <a:fld id="{E173ECAF-29A6-42B4-B150-38BE3D615D6D}" type="datetimeFigureOut">
              <a:rPr lang="en-GB" smtClean="0"/>
              <a:t>30/07/2025</a:t>
            </a:fld>
            <a:endParaRPr lang="en-GB"/>
          </a:p>
        </p:txBody>
      </p:sp>
      <p:sp>
        <p:nvSpPr>
          <p:cNvPr id="3" name="Footer Placeholder 2">
            <a:extLst>
              <a:ext uri="{FF2B5EF4-FFF2-40B4-BE49-F238E27FC236}">
                <a16:creationId xmlns:a16="http://schemas.microsoft.com/office/drawing/2014/main" id="{8146302E-26F7-417E-A9EB-1C837301813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8A8D2BA-2385-47F1-8E89-D816CBEB37DE}"/>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4163253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2121A-C2DC-40FB-A647-4AD8566EBC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9C4B9E0-A19A-4870-BA1D-3298D950C8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33C0EB8-FC1F-471A-97D7-BB2D60B1C3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223B42-A846-43BD-9AAD-2E24A88EDDEA}"/>
              </a:ext>
            </a:extLst>
          </p:cNvPr>
          <p:cNvSpPr>
            <a:spLocks noGrp="1"/>
          </p:cNvSpPr>
          <p:nvPr>
            <p:ph type="dt" sz="half" idx="10"/>
          </p:nvPr>
        </p:nvSpPr>
        <p:spPr/>
        <p:txBody>
          <a:bodyPr/>
          <a:lstStyle/>
          <a:p>
            <a:fld id="{E173ECAF-29A6-42B4-B150-38BE3D615D6D}" type="datetimeFigureOut">
              <a:rPr lang="en-GB" smtClean="0"/>
              <a:t>30/07/2025</a:t>
            </a:fld>
            <a:endParaRPr lang="en-GB"/>
          </a:p>
        </p:txBody>
      </p:sp>
      <p:sp>
        <p:nvSpPr>
          <p:cNvPr id="6" name="Footer Placeholder 5">
            <a:extLst>
              <a:ext uri="{FF2B5EF4-FFF2-40B4-BE49-F238E27FC236}">
                <a16:creationId xmlns:a16="http://schemas.microsoft.com/office/drawing/2014/main" id="{24C45026-FE01-483C-9BDF-62CB7AE8E6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81998-B493-4BC6-B8DD-EF346FDA6FD7}"/>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3475476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BB6AE-9D41-9E7A-31A7-2657EFFD3AB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7078962-E545-180B-3D94-F80C39152B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80B8BC-8468-EC5A-77F3-6C1CC25136A8}"/>
              </a:ext>
            </a:extLst>
          </p:cNvPr>
          <p:cNvSpPr>
            <a:spLocks noGrp="1"/>
          </p:cNvSpPr>
          <p:nvPr>
            <p:ph type="dt" sz="half" idx="10"/>
          </p:nvPr>
        </p:nvSpPr>
        <p:spPr/>
        <p:txBody>
          <a:bodyPr/>
          <a:lstStyle/>
          <a:p>
            <a:fld id="{5839EDA7-5F76-42CD-A89E-668EA6A67FC8}" type="datetimeFigureOut">
              <a:rPr lang="en-GB" smtClean="0"/>
              <a:t>30/07/2025</a:t>
            </a:fld>
            <a:endParaRPr lang="en-GB" dirty="0"/>
          </a:p>
        </p:txBody>
      </p:sp>
      <p:sp>
        <p:nvSpPr>
          <p:cNvPr id="5" name="Footer Placeholder 4">
            <a:extLst>
              <a:ext uri="{FF2B5EF4-FFF2-40B4-BE49-F238E27FC236}">
                <a16:creationId xmlns:a16="http://schemas.microsoft.com/office/drawing/2014/main" id="{DAB39C98-AC47-83F1-F9E2-38A7E4C862C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DB8DB97-1537-ACEC-14C4-E70CE8CF99B0}"/>
              </a:ext>
            </a:extLst>
          </p:cNvPr>
          <p:cNvSpPr>
            <a:spLocks noGrp="1"/>
          </p:cNvSpPr>
          <p:nvPr>
            <p:ph type="sldNum" sz="quarter" idx="12"/>
          </p:nvPr>
        </p:nvSpPr>
        <p:spPr/>
        <p:txBody>
          <a:bodyPr/>
          <a:lstStyle/>
          <a:p>
            <a:fld id="{4FF7521A-BB4F-42FD-AF65-857A8F43127F}" type="slidenum">
              <a:rPr lang="en-GB" smtClean="0"/>
              <a:t>‹#›</a:t>
            </a:fld>
            <a:endParaRPr lang="en-GB" dirty="0"/>
          </a:p>
        </p:txBody>
      </p:sp>
    </p:spTree>
    <p:extLst>
      <p:ext uri="{BB962C8B-B14F-4D97-AF65-F5344CB8AC3E}">
        <p14:creationId xmlns:p14="http://schemas.microsoft.com/office/powerpoint/2010/main" val="32637967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27322-13AA-4250-BE18-3575A73873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0C46482-68B4-4ACC-8F7D-379C48F7C6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AECCC9E-715A-4C22-B3EF-F0A8DD2B44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88B1558-510D-4EFA-8C56-24A52B08D828}"/>
              </a:ext>
            </a:extLst>
          </p:cNvPr>
          <p:cNvSpPr>
            <a:spLocks noGrp="1"/>
          </p:cNvSpPr>
          <p:nvPr>
            <p:ph type="dt" sz="half" idx="10"/>
          </p:nvPr>
        </p:nvSpPr>
        <p:spPr/>
        <p:txBody>
          <a:bodyPr/>
          <a:lstStyle/>
          <a:p>
            <a:fld id="{E173ECAF-29A6-42B4-B150-38BE3D615D6D}" type="datetimeFigureOut">
              <a:rPr lang="en-GB" smtClean="0"/>
              <a:t>30/07/2025</a:t>
            </a:fld>
            <a:endParaRPr lang="en-GB"/>
          </a:p>
        </p:txBody>
      </p:sp>
      <p:sp>
        <p:nvSpPr>
          <p:cNvPr id="6" name="Footer Placeholder 5">
            <a:extLst>
              <a:ext uri="{FF2B5EF4-FFF2-40B4-BE49-F238E27FC236}">
                <a16:creationId xmlns:a16="http://schemas.microsoft.com/office/drawing/2014/main" id="{BCD9A235-6CBB-4649-B31D-C424D923FC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D08BC1-1919-452C-B007-0A8930D7665B}"/>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1614356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FB2F1-A7BE-443C-90A4-300D3C21682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374585-CCD9-44C0-A8BA-517E69A86B0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265184-EFAC-4E7C-97CA-FC4B7645B95A}"/>
              </a:ext>
            </a:extLst>
          </p:cNvPr>
          <p:cNvSpPr>
            <a:spLocks noGrp="1"/>
          </p:cNvSpPr>
          <p:nvPr>
            <p:ph type="dt" sz="half" idx="10"/>
          </p:nvPr>
        </p:nvSpPr>
        <p:spPr/>
        <p:txBody>
          <a:bodyPr/>
          <a:lstStyle/>
          <a:p>
            <a:fld id="{E173ECAF-29A6-42B4-B150-38BE3D615D6D}" type="datetimeFigureOut">
              <a:rPr lang="en-GB" smtClean="0"/>
              <a:t>30/07/2025</a:t>
            </a:fld>
            <a:endParaRPr lang="en-GB"/>
          </a:p>
        </p:txBody>
      </p:sp>
      <p:sp>
        <p:nvSpPr>
          <p:cNvPr id="5" name="Footer Placeholder 4">
            <a:extLst>
              <a:ext uri="{FF2B5EF4-FFF2-40B4-BE49-F238E27FC236}">
                <a16:creationId xmlns:a16="http://schemas.microsoft.com/office/drawing/2014/main" id="{B5153A81-B338-4EF9-ACBC-A371BA56F6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D2925E-548A-4E9E-A5A7-EA7C190A1CF8}"/>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12165373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05DE64-4CD1-4A85-BECD-A1E696A98EC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CD0C31-E0B3-40D4-A55A-290A153039E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9F7440-525A-4874-96D9-33C40953FD77}"/>
              </a:ext>
            </a:extLst>
          </p:cNvPr>
          <p:cNvSpPr>
            <a:spLocks noGrp="1"/>
          </p:cNvSpPr>
          <p:nvPr>
            <p:ph type="dt" sz="half" idx="10"/>
          </p:nvPr>
        </p:nvSpPr>
        <p:spPr/>
        <p:txBody>
          <a:bodyPr/>
          <a:lstStyle/>
          <a:p>
            <a:fld id="{E173ECAF-29A6-42B4-B150-38BE3D615D6D}" type="datetimeFigureOut">
              <a:rPr lang="en-GB" smtClean="0"/>
              <a:t>30/07/2025</a:t>
            </a:fld>
            <a:endParaRPr lang="en-GB"/>
          </a:p>
        </p:txBody>
      </p:sp>
      <p:sp>
        <p:nvSpPr>
          <p:cNvPr id="5" name="Footer Placeholder 4">
            <a:extLst>
              <a:ext uri="{FF2B5EF4-FFF2-40B4-BE49-F238E27FC236}">
                <a16:creationId xmlns:a16="http://schemas.microsoft.com/office/drawing/2014/main" id="{F0C492D6-A6D8-4B81-8A5B-9ED63941FB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060AAB-3EDE-407E-A6D6-B7ADB29AD7A1}"/>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3520378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742D5-158A-2B59-8DE0-7543FDBF72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81E45B-2D26-D871-3531-6C1B61477B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A524F7-A4F6-4EDE-77D4-3B7F5BDBF3E6}"/>
              </a:ext>
            </a:extLst>
          </p:cNvPr>
          <p:cNvSpPr>
            <a:spLocks noGrp="1"/>
          </p:cNvSpPr>
          <p:nvPr>
            <p:ph type="dt" sz="half" idx="10"/>
          </p:nvPr>
        </p:nvSpPr>
        <p:spPr/>
        <p:txBody>
          <a:bodyPr/>
          <a:lstStyle/>
          <a:p>
            <a:fld id="{5839EDA7-5F76-42CD-A89E-668EA6A67FC8}" type="datetimeFigureOut">
              <a:rPr lang="en-GB" smtClean="0"/>
              <a:t>30/07/2025</a:t>
            </a:fld>
            <a:endParaRPr lang="en-GB" dirty="0"/>
          </a:p>
        </p:txBody>
      </p:sp>
      <p:sp>
        <p:nvSpPr>
          <p:cNvPr id="5" name="Footer Placeholder 4">
            <a:extLst>
              <a:ext uri="{FF2B5EF4-FFF2-40B4-BE49-F238E27FC236}">
                <a16:creationId xmlns:a16="http://schemas.microsoft.com/office/drawing/2014/main" id="{1895E38A-F9AF-A484-5998-7A277F85DB7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A917619-8A97-8AC1-59A9-0AD68163EA3F}"/>
              </a:ext>
            </a:extLst>
          </p:cNvPr>
          <p:cNvSpPr>
            <a:spLocks noGrp="1"/>
          </p:cNvSpPr>
          <p:nvPr>
            <p:ph type="sldNum" sz="quarter" idx="12"/>
          </p:nvPr>
        </p:nvSpPr>
        <p:spPr/>
        <p:txBody>
          <a:bodyPr/>
          <a:lstStyle/>
          <a:p>
            <a:fld id="{4FF7521A-BB4F-42FD-AF65-857A8F43127F}" type="slidenum">
              <a:rPr lang="en-GB" smtClean="0"/>
              <a:t>‹#›</a:t>
            </a:fld>
            <a:endParaRPr lang="en-GB" dirty="0"/>
          </a:p>
        </p:txBody>
      </p:sp>
    </p:spTree>
    <p:extLst>
      <p:ext uri="{BB962C8B-B14F-4D97-AF65-F5344CB8AC3E}">
        <p14:creationId xmlns:p14="http://schemas.microsoft.com/office/powerpoint/2010/main" val="735094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22F5E-5FF3-E5FE-35AB-4AFD14911EE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996F80D-E935-923A-3DE3-6036FE1D51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B411514-F9BC-6B15-668B-E1D9CE9FF1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794110B-F1F1-595D-CB0F-9D94439CA80A}"/>
              </a:ext>
            </a:extLst>
          </p:cNvPr>
          <p:cNvSpPr>
            <a:spLocks noGrp="1"/>
          </p:cNvSpPr>
          <p:nvPr>
            <p:ph type="dt" sz="half" idx="10"/>
          </p:nvPr>
        </p:nvSpPr>
        <p:spPr/>
        <p:txBody>
          <a:bodyPr/>
          <a:lstStyle/>
          <a:p>
            <a:fld id="{5839EDA7-5F76-42CD-A89E-668EA6A67FC8}" type="datetimeFigureOut">
              <a:rPr lang="en-GB" smtClean="0"/>
              <a:t>30/07/2025</a:t>
            </a:fld>
            <a:endParaRPr lang="en-GB" dirty="0"/>
          </a:p>
        </p:txBody>
      </p:sp>
      <p:sp>
        <p:nvSpPr>
          <p:cNvPr id="6" name="Footer Placeholder 5">
            <a:extLst>
              <a:ext uri="{FF2B5EF4-FFF2-40B4-BE49-F238E27FC236}">
                <a16:creationId xmlns:a16="http://schemas.microsoft.com/office/drawing/2014/main" id="{A14DD78F-91CB-CDBE-AD4A-CBA1394F0D30}"/>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A64243F7-9492-4CA5-0015-DEB28768FD64}"/>
              </a:ext>
            </a:extLst>
          </p:cNvPr>
          <p:cNvSpPr>
            <a:spLocks noGrp="1"/>
          </p:cNvSpPr>
          <p:nvPr>
            <p:ph type="sldNum" sz="quarter" idx="12"/>
          </p:nvPr>
        </p:nvSpPr>
        <p:spPr/>
        <p:txBody>
          <a:bodyPr/>
          <a:lstStyle/>
          <a:p>
            <a:fld id="{4FF7521A-BB4F-42FD-AF65-857A8F43127F}" type="slidenum">
              <a:rPr lang="en-GB" smtClean="0"/>
              <a:t>‹#›</a:t>
            </a:fld>
            <a:endParaRPr lang="en-GB" dirty="0"/>
          </a:p>
        </p:txBody>
      </p:sp>
    </p:spTree>
    <p:extLst>
      <p:ext uri="{BB962C8B-B14F-4D97-AF65-F5344CB8AC3E}">
        <p14:creationId xmlns:p14="http://schemas.microsoft.com/office/powerpoint/2010/main" val="2913234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1235A-3AC0-92CC-11DD-FE2C5318E13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938AF3-CAAF-CD46-39F0-E98DAE1A09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4BF749-9483-8768-70F5-20C1C7270A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CED27B4-F975-F272-2D99-1537690BEA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76F635-2D5C-5E63-C39B-733517BB30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80C628A-236F-5DC0-3588-2531F57D7752}"/>
              </a:ext>
            </a:extLst>
          </p:cNvPr>
          <p:cNvSpPr>
            <a:spLocks noGrp="1"/>
          </p:cNvSpPr>
          <p:nvPr>
            <p:ph type="dt" sz="half" idx="10"/>
          </p:nvPr>
        </p:nvSpPr>
        <p:spPr/>
        <p:txBody>
          <a:bodyPr/>
          <a:lstStyle/>
          <a:p>
            <a:fld id="{5839EDA7-5F76-42CD-A89E-668EA6A67FC8}" type="datetimeFigureOut">
              <a:rPr lang="en-GB" smtClean="0"/>
              <a:t>30/07/2025</a:t>
            </a:fld>
            <a:endParaRPr lang="en-GB" dirty="0"/>
          </a:p>
        </p:txBody>
      </p:sp>
      <p:sp>
        <p:nvSpPr>
          <p:cNvPr id="8" name="Footer Placeholder 7">
            <a:extLst>
              <a:ext uri="{FF2B5EF4-FFF2-40B4-BE49-F238E27FC236}">
                <a16:creationId xmlns:a16="http://schemas.microsoft.com/office/drawing/2014/main" id="{D604F036-4D44-FF76-6345-D8E80DBB0E71}"/>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50C88915-8C28-C7F5-D249-28163AB58D03}"/>
              </a:ext>
            </a:extLst>
          </p:cNvPr>
          <p:cNvSpPr>
            <a:spLocks noGrp="1"/>
          </p:cNvSpPr>
          <p:nvPr>
            <p:ph type="sldNum" sz="quarter" idx="12"/>
          </p:nvPr>
        </p:nvSpPr>
        <p:spPr/>
        <p:txBody>
          <a:bodyPr/>
          <a:lstStyle/>
          <a:p>
            <a:fld id="{4FF7521A-BB4F-42FD-AF65-857A8F43127F}" type="slidenum">
              <a:rPr lang="en-GB" smtClean="0"/>
              <a:t>‹#›</a:t>
            </a:fld>
            <a:endParaRPr lang="en-GB" dirty="0"/>
          </a:p>
        </p:txBody>
      </p:sp>
    </p:spTree>
    <p:extLst>
      <p:ext uri="{BB962C8B-B14F-4D97-AF65-F5344CB8AC3E}">
        <p14:creationId xmlns:p14="http://schemas.microsoft.com/office/powerpoint/2010/main" val="258772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C78E0-57C7-A50C-B18C-F580F169B4C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80AB1FC-1DE1-F65F-63AF-941687C9B189}"/>
              </a:ext>
            </a:extLst>
          </p:cNvPr>
          <p:cNvSpPr>
            <a:spLocks noGrp="1"/>
          </p:cNvSpPr>
          <p:nvPr>
            <p:ph type="dt" sz="half" idx="10"/>
          </p:nvPr>
        </p:nvSpPr>
        <p:spPr/>
        <p:txBody>
          <a:bodyPr/>
          <a:lstStyle/>
          <a:p>
            <a:fld id="{5839EDA7-5F76-42CD-A89E-668EA6A67FC8}" type="datetimeFigureOut">
              <a:rPr lang="en-GB" smtClean="0"/>
              <a:t>30/07/2025</a:t>
            </a:fld>
            <a:endParaRPr lang="en-GB" dirty="0"/>
          </a:p>
        </p:txBody>
      </p:sp>
      <p:sp>
        <p:nvSpPr>
          <p:cNvPr id="4" name="Footer Placeholder 3">
            <a:extLst>
              <a:ext uri="{FF2B5EF4-FFF2-40B4-BE49-F238E27FC236}">
                <a16:creationId xmlns:a16="http://schemas.microsoft.com/office/drawing/2014/main" id="{C8CF4F26-8CC6-C00B-D33B-0BE7F217093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C1C50F7F-2880-95C1-DDFB-43FE7121279A}"/>
              </a:ext>
            </a:extLst>
          </p:cNvPr>
          <p:cNvSpPr>
            <a:spLocks noGrp="1"/>
          </p:cNvSpPr>
          <p:nvPr>
            <p:ph type="sldNum" sz="quarter" idx="12"/>
          </p:nvPr>
        </p:nvSpPr>
        <p:spPr/>
        <p:txBody>
          <a:bodyPr/>
          <a:lstStyle/>
          <a:p>
            <a:fld id="{4FF7521A-BB4F-42FD-AF65-857A8F43127F}" type="slidenum">
              <a:rPr lang="en-GB" smtClean="0"/>
              <a:t>‹#›</a:t>
            </a:fld>
            <a:endParaRPr lang="en-GB" dirty="0"/>
          </a:p>
        </p:txBody>
      </p:sp>
    </p:spTree>
    <p:extLst>
      <p:ext uri="{BB962C8B-B14F-4D97-AF65-F5344CB8AC3E}">
        <p14:creationId xmlns:p14="http://schemas.microsoft.com/office/powerpoint/2010/main" val="1903340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0D6E5D-68AE-FC43-1FF6-5FEFE3AEA371}"/>
              </a:ext>
            </a:extLst>
          </p:cNvPr>
          <p:cNvSpPr>
            <a:spLocks noGrp="1"/>
          </p:cNvSpPr>
          <p:nvPr>
            <p:ph type="dt" sz="half" idx="10"/>
          </p:nvPr>
        </p:nvSpPr>
        <p:spPr/>
        <p:txBody>
          <a:bodyPr/>
          <a:lstStyle/>
          <a:p>
            <a:fld id="{5839EDA7-5F76-42CD-A89E-668EA6A67FC8}" type="datetimeFigureOut">
              <a:rPr lang="en-GB" smtClean="0"/>
              <a:t>30/07/2025</a:t>
            </a:fld>
            <a:endParaRPr lang="en-GB" dirty="0"/>
          </a:p>
        </p:txBody>
      </p:sp>
      <p:sp>
        <p:nvSpPr>
          <p:cNvPr id="3" name="Footer Placeholder 2">
            <a:extLst>
              <a:ext uri="{FF2B5EF4-FFF2-40B4-BE49-F238E27FC236}">
                <a16:creationId xmlns:a16="http://schemas.microsoft.com/office/drawing/2014/main" id="{AECB3C89-D206-20D2-AB20-96F276059F21}"/>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93262A86-8EF6-BEC5-264D-9FB1C406B5C0}"/>
              </a:ext>
            </a:extLst>
          </p:cNvPr>
          <p:cNvSpPr>
            <a:spLocks noGrp="1"/>
          </p:cNvSpPr>
          <p:nvPr>
            <p:ph type="sldNum" sz="quarter" idx="12"/>
          </p:nvPr>
        </p:nvSpPr>
        <p:spPr/>
        <p:txBody>
          <a:bodyPr/>
          <a:lstStyle/>
          <a:p>
            <a:fld id="{4FF7521A-BB4F-42FD-AF65-857A8F43127F}" type="slidenum">
              <a:rPr lang="en-GB" smtClean="0"/>
              <a:t>‹#›</a:t>
            </a:fld>
            <a:endParaRPr lang="en-GB" dirty="0"/>
          </a:p>
        </p:txBody>
      </p:sp>
    </p:spTree>
    <p:extLst>
      <p:ext uri="{BB962C8B-B14F-4D97-AF65-F5344CB8AC3E}">
        <p14:creationId xmlns:p14="http://schemas.microsoft.com/office/powerpoint/2010/main" val="2479342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8FB6D-CCF9-F733-17A7-B085366334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3CA4EA-D35A-8FAA-7B80-7B481A12BB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C74B1E3-DAA9-C2B5-58DA-C96DD3F75C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63B811-03D1-7917-953E-AEDBD316AB08}"/>
              </a:ext>
            </a:extLst>
          </p:cNvPr>
          <p:cNvSpPr>
            <a:spLocks noGrp="1"/>
          </p:cNvSpPr>
          <p:nvPr>
            <p:ph type="dt" sz="half" idx="10"/>
          </p:nvPr>
        </p:nvSpPr>
        <p:spPr/>
        <p:txBody>
          <a:bodyPr/>
          <a:lstStyle/>
          <a:p>
            <a:fld id="{5839EDA7-5F76-42CD-A89E-668EA6A67FC8}" type="datetimeFigureOut">
              <a:rPr lang="en-GB" smtClean="0"/>
              <a:t>30/07/2025</a:t>
            </a:fld>
            <a:endParaRPr lang="en-GB" dirty="0"/>
          </a:p>
        </p:txBody>
      </p:sp>
      <p:sp>
        <p:nvSpPr>
          <p:cNvPr id="6" name="Footer Placeholder 5">
            <a:extLst>
              <a:ext uri="{FF2B5EF4-FFF2-40B4-BE49-F238E27FC236}">
                <a16:creationId xmlns:a16="http://schemas.microsoft.com/office/drawing/2014/main" id="{CA88692C-4633-4214-6072-F00D3707B3B5}"/>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A1756AE3-E972-E8A2-DF9A-498EA2B320D6}"/>
              </a:ext>
            </a:extLst>
          </p:cNvPr>
          <p:cNvSpPr>
            <a:spLocks noGrp="1"/>
          </p:cNvSpPr>
          <p:nvPr>
            <p:ph type="sldNum" sz="quarter" idx="12"/>
          </p:nvPr>
        </p:nvSpPr>
        <p:spPr/>
        <p:txBody>
          <a:bodyPr/>
          <a:lstStyle/>
          <a:p>
            <a:fld id="{4FF7521A-BB4F-42FD-AF65-857A8F43127F}" type="slidenum">
              <a:rPr lang="en-GB" smtClean="0"/>
              <a:t>‹#›</a:t>
            </a:fld>
            <a:endParaRPr lang="en-GB" dirty="0"/>
          </a:p>
        </p:txBody>
      </p:sp>
    </p:spTree>
    <p:extLst>
      <p:ext uri="{BB962C8B-B14F-4D97-AF65-F5344CB8AC3E}">
        <p14:creationId xmlns:p14="http://schemas.microsoft.com/office/powerpoint/2010/main" val="4023075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9E01D-6CF6-F409-4DCF-6E29393BC5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A88FC0F-7CA7-7EBB-353D-54F700C8BC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4AF7D4CB-3C29-379D-6AA2-7A4D7CF5AA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1FD7F4-58D8-584D-3FB7-EAFE183F563A}"/>
              </a:ext>
            </a:extLst>
          </p:cNvPr>
          <p:cNvSpPr>
            <a:spLocks noGrp="1"/>
          </p:cNvSpPr>
          <p:nvPr>
            <p:ph type="dt" sz="half" idx="10"/>
          </p:nvPr>
        </p:nvSpPr>
        <p:spPr/>
        <p:txBody>
          <a:bodyPr/>
          <a:lstStyle/>
          <a:p>
            <a:fld id="{5839EDA7-5F76-42CD-A89E-668EA6A67FC8}" type="datetimeFigureOut">
              <a:rPr lang="en-GB" smtClean="0"/>
              <a:t>30/07/2025</a:t>
            </a:fld>
            <a:endParaRPr lang="en-GB" dirty="0"/>
          </a:p>
        </p:txBody>
      </p:sp>
      <p:sp>
        <p:nvSpPr>
          <p:cNvPr id="6" name="Footer Placeholder 5">
            <a:extLst>
              <a:ext uri="{FF2B5EF4-FFF2-40B4-BE49-F238E27FC236}">
                <a16:creationId xmlns:a16="http://schemas.microsoft.com/office/drawing/2014/main" id="{80A0398B-38B6-9BBE-759E-A31584CC5D42}"/>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2C989D95-2301-D274-82ED-0DF4FF393FB1}"/>
              </a:ext>
            </a:extLst>
          </p:cNvPr>
          <p:cNvSpPr>
            <a:spLocks noGrp="1"/>
          </p:cNvSpPr>
          <p:nvPr>
            <p:ph type="sldNum" sz="quarter" idx="12"/>
          </p:nvPr>
        </p:nvSpPr>
        <p:spPr/>
        <p:txBody>
          <a:bodyPr/>
          <a:lstStyle/>
          <a:p>
            <a:fld id="{4FF7521A-BB4F-42FD-AF65-857A8F43127F}" type="slidenum">
              <a:rPr lang="en-GB" smtClean="0"/>
              <a:t>‹#›</a:t>
            </a:fld>
            <a:endParaRPr lang="en-GB" dirty="0"/>
          </a:p>
        </p:txBody>
      </p:sp>
    </p:spTree>
    <p:extLst>
      <p:ext uri="{BB962C8B-B14F-4D97-AF65-F5344CB8AC3E}">
        <p14:creationId xmlns:p14="http://schemas.microsoft.com/office/powerpoint/2010/main" val="3500944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264991-94AA-EBC2-8CA1-DBCAB07286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AEB7601-2828-ADE9-D5CF-08D0EB460C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CB3A98-5C1A-91E2-1109-4BA6C1CE06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9EDA7-5F76-42CD-A89E-668EA6A67FC8}" type="datetimeFigureOut">
              <a:rPr lang="en-GB" smtClean="0"/>
              <a:t>30/07/2025</a:t>
            </a:fld>
            <a:endParaRPr lang="en-GB" dirty="0"/>
          </a:p>
        </p:txBody>
      </p:sp>
      <p:sp>
        <p:nvSpPr>
          <p:cNvPr id="5" name="Footer Placeholder 4">
            <a:extLst>
              <a:ext uri="{FF2B5EF4-FFF2-40B4-BE49-F238E27FC236}">
                <a16:creationId xmlns:a16="http://schemas.microsoft.com/office/drawing/2014/main" id="{24F41DEA-5075-CAD6-6BE3-CEBE659C49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F9A215E1-24C6-3359-8587-FB95537F75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F7521A-BB4F-42FD-AF65-857A8F43127F}" type="slidenum">
              <a:rPr lang="en-GB" smtClean="0"/>
              <a:t>‹#›</a:t>
            </a:fld>
            <a:endParaRPr lang="en-GB" dirty="0"/>
          </a:p>
        </p:txBody>
      </p:sp>
    </p:spTree>
    <p:extLst>
      <p:ext uri="{BB962C8B-B14F-4D97-AF65-F5344CB8AC3E}">
        <p14:creationId xmlns:p14="http://schemas.microsoft.com/office/powerpoint/2010/main" val="34704299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0CAD87-838B-431F-BB35-C0BE08769C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2A0FF46-F789-4FCE-892E-85B26741F4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B1C365-4681-469A-AF8F-558DFE0627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73ECAF-29A6-42B4-B150-38BE3D615D6D}" type="datetimeFigureOut">
              <a:rPr lang="en-GB" smtClean="0"/>
              <a:t>30/07/2025</a:t>
            </a:fld>
            <a:endParaRPr lang="en-GB"/>
          </a:p>
        </p:txBody>
      </p:sp>
      <p:sp>
        <p:nvSpPr>
          <p:cNvPr id="5" name="Footer Placeholder 4">
            <a:extLst>
              <a:ext uri="{FF2B5EF4-FFF2-40B4-BE49-F238E27FC236}">
                <a16:creationId xmlns:a16="http://schemas.microsoft.com/office/drawing/2014/main" id="{469E746A-2CA8-4751-BEDA-F934CDBD9E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E250C18-BC05-4284-9EE1-60C7C942DD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63989-3DD5-4214-8B0C-41B3BA205069}" type="slidenum">
              <a:rPr lang="en-GB" smtClean="0"/>
              <a:t>‹#›</a:t>
            </a:fld>
            <a:endParaRPr lang="en-GB"/>
          </a:p>
        </p:txBody>
      </p:sp>
    </p:spTree>
    <p:extLst>
      <p:ext uri="{BB962C8B-B14F-4D97-AF65-F5344CB8AC3E}">
        <p14:creationId xmlns:p14="http://schemas.microsoft.com/office/powerpoint/2010/main" val="20810576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www.unifrog.org/student/skills" TargetMode="External"/><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slide" Target="slide17.xml"/><Relationship Id="rId4" Type="http://schemas.openxmlformats.org/officeDocument/2006/relationships/slide" Target="slide15.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slide" Target="slide19.xml"/><Relationship Id="rId4" Type="http://schemas.openxmlformats.org/officeDocument/2006/relationships/slide" Target="slide1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slide" Target="slide17.xml"/><Relationship Id="rId4" Type="http://schemas.openxmlformats.org/officeDocument/2006/relationships/slide" Target="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slide" Target="slide15.xml"/><Relationship Id="rId4" Type="http://schemas.openxmlformats.org/officeDocument/2006/relationships/slide" Target="slide13.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sv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2.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sv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3.svg"/></Relationships>
</file>

<file path=ppt/slides/_rels/slide2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hyperlink" Target="https://www.kidscape.org.uk/i-am-a-young-person" TargetMode="External"/><Relationship Id="rId7"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hyperlink" Target="http://www.youngminds.org.uk/young-person/coping-with-life/bullying/" TargetMode="External"/><Relationship Id="rId11" Type="http://schemas.openxmlformats.org/officeDocument/2006/relationships/image" Target="../media/image48.png"/><Relationship Id="rId5" Type="http://schemas.openxmlformats.org/officeDocument/2006/relationships/hyperlink" Target="https://www.nationalbullyinghelpline.co.uk/children.html" TargetMode="External"/><Relationship Id="rId10" Type="http://schemas.openxmlformats.org/officeDocument/2006/relationships/image" Target="../media/image47.jpeg"/><Relationship Id="rId4" Type="http://schemas.openxmlformats.org/officeDocument/2006/relationships/hyperlink" Target="https://www.bbc.co.uk/teach/articles/zm66b7h" TargetMode="External"/><Relationship Id="rId9"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86E7F-8A5C-F82B-EFB4-2BB06F9428B0}"/>
            </a:ext>
          </a:extLst>
        </p:cNvPr>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89F3CBFA-312A-E4F0-6B51-B08873EA32C9}"/>
              </a:ext>
            </a:extLst>
          </p:cNvPr>
          <p:cNvGraphicFramePr>
            <a:graphicFrameLocks noGrp="1"/>
          </p:cNvGraphicFramePr>
          <p:nvPr>
            <p:extLst>
              <p:ext uri="{D42A27DB-BD31-4B8C-83A1-F6EECF244321}">
                <p14:modId xmlns:p14="http://schemas.microsoft.com/office/powerpoint/2010/main" val="3888143092"/>
              </p:ext>
            </p:extLst>
          </p:nvPr>
        </p:nvGraphicFramePr>
        <p:xfrm>
          <a:off x="6787760" y="4084747"/>
          <a:ext cx="5177403" cy="2289978"/>
        </p:xfrm>
        <a:graphic>
          <a:graphicData uri="http://schemas.openxmlformats.org/drawingml/2006/table">
            <a:tbl>
              <a:tblPr/>
              <a:tblGrid>
                <a:gridCol w="5177403">
                  <a:extLst>
                    <a:ext uri="{9D8B030D-6E8A-4147-A177-3AD203B41FA5}">
                      <a16:colId xmlns:a16="http://schemas.microsoft.com/office/drawing/2014/main" val="3863936759"/>
                    </a:ext>
                  </a:extLst>
                </a:gridCol>
              </a:tblGrid>
              <a:tr h="336152">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SEND / additional needs / TA support</a:t>
                      </a:r>
                    </a:p>
                  </a:txBody>
                  <a:tcPr>
                    <a:lnL w="12700" cap="flat" cmpd="sng" algn="ctr">
                      <a:solidFill>
                        <a:srgbClr val="BD90DC"/>
                      </a:solidFill>
                      <a:prstDash val="solid"/>
                      <a:round/>
                      <a:headEnd type="none" w="med" len="med"/>
                      <a:tailEnd type="none" w="med" len="med"/>
                    </a:lnL>
                    <a:lnR w="12700" cap="flat" cmpd="sng" algn="ctr">
                      <a:solidFill>
                        <a:srgbClr val="BD90DC"/>
                      </a:solidFill>
                      <a:prstDash val="solid"/>
                      <a:round/>
                      <a:headEnd type="none" w="med" len="med"/>
                      <a:tailEnd type="none" w="med" len="med"/>
                    </a:lnR>
                    <a:lnT w="12700" cap="flat" cmpd="sng" algn="ctr">
                      <a:solidFill>
                        <a:srgbClr val="BD90DC"/>
                      </a:solidFill>
                      <a:prstDash val="solid"/>
                      <a:round/>
                      <a:headEnd type="none" w="med" len="med"/>
                      <a:tailEnd type="none" w="med" len="med"/>
                    </a:lnT>
                    <a:lnB w="12700" cap="flat" cmpd="sng" algn="ctr">
                      <a:solidFill>
                        <a:srgbClr val="BD90DC"/>
                      </a:solidFill>
                      <a:prstDash val="solid"/>
                      <a:round/>
                      <a:headEnd type="none" w="med" len="med"/>
                      <a:tailEnd type="none" w="med" len="med"/>
                    </a:lnB>
                    <a:solidFill>
                      <a:srgbClr val="BD90DC"/>
                    </a:solidFill>
                  </a:tcPr>
                </a:tc>
                <a:extLst>
                  <a:ext uri="{0D108BD9-81ED-4DB2-BD59-A6C34878D82A}">
                    <a16:rowId xmlns:a16="http://schemas.microsoft.com/office/drawing/2014/main" val="3956399407"/>
                  </a:ext>
                </a:extLst>
              </a:tr>
              <a:tr h="1953826">
                <a:tc>
                  <a:txBody>
                    <a:bodyPr/>
                    <a:lstStyle/>
                    <a:p>
                      <a:pPr marL="171450" indent="-171450" algn="l">
                        <a:lnSpc>
                          <a:spcPct val="115000"/>
                        </a:lnSpc>
                        <a:buFont typeface="Arial" panose="020B0604020202020204" pitchFamily="34" charset="0"/>
                        <a:buChar char="•"/>
                      </a:pPr>
                      <a:r>
                        <a:rPr lang="en-GB" sz="1200" b="0" dirty="0">
                          <a:latin typeface="Open Sans" panose="020B0606030504020204" pitchFamily="34" charset="0"/>
                          <a:ea typeface="Open Sans" panose="020B0606030504020204" pitchFamily="34" charset="0"/>
                          <a:cs typeface="Open Sans" panose="020B0606030504020204" pitchFamily="34" charset="0"/>
                        </a:rPr>
                        <a:t>Our optional, editable, and printable worksheets are designed to support all children including those with additional needs. You could adapt these to suit the </a:t>
                      </a:r>
                      <a:r>
                        <a:rPr lang="en-GB" sz="1200" b="0">
                          <a:latin typeface="Open Sans" panose="020B0606030504020204" pitchFamily="34" charset="0"/>
                          <a:ea typeface="Open Sans" panose="020B0606030504020204" pitchFamily="34" charset="0"/>
                          <a:cs typeface="Open Sans" panose="020B0606030504020204" pitchFamily="34" charset="0"/>
                        </a:rPr>
                        <a:t>needs of </a:t>
                      </a:r>
                      <a:r>
                        <a:rPr lang="en-GB" sz="1200" b="0" dirty="0">
                          <a:latin typeface="Open Sans" panose="020B0606030504020204" pitchFamily="34" charset="0"/>
                          <a:ea typeface="Open Sans" panose="020B0606030504020204" pitchFamily="34" charset="0"/>
                          <a:cs typeface="Open Sans" panose="020B0606030504020204" pitchFamily="34" charset="0"/>
                        </a:rPr>
                        <a:t>your class, as required. </a:t>
                      </a:r>
                    </a:p>
                    <a:p>
                      <a:pPr marL="171450" indent="-171450" algn="l">
                        <a:lnSpc>
                          <a:spcPct val="115000"/>
                        </a:lnSpc>
                        <a:buFont typeface="Arial" panose="020B0604020202020204" pitchFamily="34" charset="0"/>
                        <a:buChar char="•"/>
                      </a:pPr>
                      <a:r>
                        <a:rPr lang="en-GB" sz="1200" b="0" dirty="0">
                          <a:latin typeface="Open Sans" panose="020B0606030504020204" pitchFamily="34" charset="0"/>
                          <a:ea typeface="Open Sans" panose="020B0606030504020204" pitchFamily="34" charset="0"/>
                          <a:cs typeface="Open Sans" panose="020B0606030504020204" pitchFamily="34" charset="0"/>
                        </a:rPr>
                        <a:t>You may choose to read the story on </a:t>
                      </a:r>
                      <a:r>
                        <a:rPr lang="en-GB" sz="1200" b="0" dirty="0">
                          <a:solidFill>
                            <a:schemeClr val="tx1"/>
                          </a:solidFill>
                          <a:latin typeface="Open Sans" panose="020B0606030504020204" pitchFamily="34" charset="0"/>
                          <a:ea typeface="Open Sans" panose="020B0606030504020204" pitchFamily="34" charset="0"/>
                          <a:cs typeface="Open Sans" panose="020B0606030504020204" pitchFamily="34" charset="0"/>
                        </a:rPr>
                        <a:t>slides 8-18 </a:t>
                      </a:r>
                      <a:r>
                        <a:rPr lang="en-GB" sz="1200" b="0" dirty="0">
                          <a:latin typeface="Open Sans" panose="020B0606030504020204" pitchFamily="34" charset="0"/>
                          <a:ea typeface="Open Sans" panose="020B0606030504020204" pitchFamily="34" charset="0"/>
                          <a:cs typeface="Open Sans" panose="020B0606030504020204" pitchFamily="34" charset="0"/>
                        </a:rPr>
                        <a:t>to the class before the lesson so children become familiar with the story and language. </a:t>
                      </a:r>
                    </a:p>
                    <a:p>
                      <a:pPr marL="171450" marR="0" lvl="0" indent="-1714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1200" b="0" dirty="0">
                          <a:latin typeface="Open Sans" panose="020B0606030504020204" pitchFamily="34" charset="0"/>
                          <a:ea typeface="Open Sans" panose="020B0606030504020204" pitchFamily="34" charset="0"/>
                          <a:cs typeface="Open Sans" panose="020B0606030504020204" pitchFamily="34" charset="0"/>
                        </a:rPr>
                        <a:t>Some children with autism or additional emotional needs may find some scenarios upsetting or distressing. A teaching assistant could work in a small group to unpick these scenarios together. </a:t>
                      </a:r>
                    </a:p>
                  </a:txBody>
                  <a:tcPr>
                    <a:lnL w="12700" cap="flat" cmpd="sng" algn="ctr">
                      <a:solidFill>
                        <a:srgbClr val="BD90DC"/>
                      </a:solidFill>
                      <a:prstDash val="solid"/>
                      <a:round/>
                      <a:headEnd type="none" w="med" len="med"/>
                      <a:tailEnd type="none" w="med" len="med"/>
                    </a:lnL>
                    <a:lnR w="12700" cap="flat" cmpd="sng" algn="ctr">
                      <a:solidFill>
                        <a:srgbClr val="BD90DC"/>
                      </a:solidFill>
                      <a:prstDash val="solid"/>
                      <a:round/>
                      <a:headEnd type="none" w="med" len="med"/>
                      <a:tailEnd type="none" w="med" len="med"/>
                    </a:lnR>
                    <a:lnT w="12700" cap="flat" cmpd="sng" algn="ctr">
                      <a:solidFill>
                        <a:srgbClr val="BD90DC"/>
                      </a:solidFill>
                      <a:prstDash val="solid"/>
                      <a:round/>
                      <a:headEnd type="none" w="med" len="med"/>
                      <a:tailEnd type="none" w="med" len="med"/>
                    </a:lnT>
                    <a:lnB w="12700" cap="flat" cmpd="sng" algn="ctr">
                      <a:solidFill>
                        <a:srgbClr val="BD90DC"/>
                      </a:solidFill>
                      <a:prstDash val="solid"/>
                      <a:round/>
                      <a:headEnd type="none" w="med" len="med"/>
                      <a:tailEnd type="none" w="med" len="med"/>
                    </a:lnB>
                    <a:noFill/>
                  </a:tcPr>
                </a:tc>
                <a:extLst>
                  <a:ext uri="{0D108BD9-81ED-4DB2-BD59-A6C34878D82A}">
                    <a16:rowId xmlns:a16="http://schemas.microsoft.com/office/drawing/2014/main" val="2801202623"/>
                  </a:ext>
                </a:extLst>
              </a:tr>
            </a:tbl>
          </a:graphicData>
        </a:graphic>
      </p:graphicFrame>
      <p:sp>
        <p:nvSpPr>
          <p:cNvPr id="6" name="TextBox 5">
            <a:extLst>
              <a:ext uri="{FF2B5EF4-FFF2-40B4-BE49-F238E27FC236}">
                <a16:creationId xmlns:a16="http://schemas.microsoft.com/office/drawing/2014/main" id="{F38EC2AB-5C9F-66C6-0109-2FA9104A85B7}"/>
              </a:ext>
            </a:extLst>
          </p:cNvPr>
          <p:cNvSpPr txBox="1"/>
          <p:nvPr/>
        </p:nvSpPr>
        <p:spPr>
          <a:xfrm>
            <a:off x="221397" y="160376"/>
            <a:ext cx="117437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Open Sans" panose="020B0606030504020204"/>
                <a:ea typeface="+mn-ea"/>
                <a:cs typeface="+mn-cs"/>
              </a:rPr>
              <a:t>Teacher’s slide</a:t>
            </a:r>
          </a:p>
        </p:txBody>
      </p:sp>
      <p:graphicFrame>
        <p:nvGraphicFramePr>
          <p:cNvPr id="3" name="Table 2">
            <a:extLst>
              <a:ext uri="{FF2B5EF4-FFF2-40B4-BE49-F238E27FC236}">
                <a16:creationId xmlns:a16="http://schemas.microsoft.com/office/drawing/2014/main" id="{8AECCA57-CEBF-2751-ABB1-176C466C25D2}"/>
              </a:ext>
            </a:extLst>
          </p:cNvPr>
          <p:cNvGraphicFramePr>
            <a:graphicFrameLocks noGrp="1"/>
          </p:cNvGraphicFramePr>
          <p:nvPr>
            <p:extLst>
              <p:ext uri="{D42A27DB-BD31-4B8C-83A1-F6EECF244321}">
                <p14:modId xmlns:p14="http://schemas.microsoft.com/office/powerpoint/2010/main" val="362461291"/>
              </p:ext>
            </p:extLst>
          </p:nvPr>
        </p:nvGraphicFramePr>
        <p:xfrm>
          <a:off x="221397" y="767181"/>
          <a:ext cx="6485966" cy="4464060"/>
        </p:xfrm>
        <a:graphic>
          <a:graphicData uri="http://schemas.openxmlformats.org/drawingml/2006/table">
            <a:tbl>
              <a:tblPr/>
              <a:tblGrid>
                <a:gridCol w="1578374">
                  <a:extLst>
                    <a:ext uri="{9D8B030D-6E8A-4147-A177-3AD203B41FA5}">
                      <a16:colId xmlns:a16="http://schemas.microsoft.com/office/drawing/2014/main" val="4012795431"/>
                    </a:ext>
                  </a:extLst>
                </a:gridCol>
                <a:gridCol w="4907592">
                  <a:extLst>
                    <a:ext uri="{9D8B030D-6E8A-4147-A177-3AD203B41FA5}">
                      <a16:colId xmlns:a16="http://schemas.microsoft.com/office/drawing/2014/main" val="396374708"/>
                    </a:ext>
                  </a:extLst>
                </a:gridCol>
              </a:tblGrid>
              <a:tr h="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noProof="0" dirty="0">
                          <a:solidFill>
                            <a:schemeClr val="bg1"/>
                          </a:solidFill>
                          <a:latin typeface="Open Sans" panose="020B0606030504020204" pitchFamily="34" charset="0"/>
                          <a:ea typeface="Open Sans" panose="020B0606030504020204" pitchFamily="34" charset="0"/>
                          <a:cs typeface="Open Sans" panose="020B0606030504020204" pitchFamily="34" charset="0"/>
                        </a:rPr>
                        <a:t>Key lesson information</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tc hMerge="1">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lang="en-GB" sz="105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rgbClr val="4BC7C8"/>
                      </a:solidFill>
                      <a:prstDash val="solid"/>
                      <a:round/>
                      <a:headEnd type="none" w="med" len="med"/>
                      <a:tailEnd type="none" w="med" len="med"/>
                    </a:lnL>
                    <a:lnR w="12700" cap="flat" cmpd="sng" algn="ctr">
                      <a:solidFill>
                        <a:srgbClr val="4BC7C8"/>
                      </a:solidFill>
                      <a:prstDash val="solid"/>
                      <a:round/>
                      <a:headEnd type="none" w="med" len="med"/>
                      <a:tailEnd type="none" w="med" len="med"/>
                    </a:lnR>
                    <a:lnT w="12700" cap="flat" cmpd="sng" algn="ctr">
                      <a:solidFill>
                        <a:srgbClr val="4BC7C8"/>
                      </a:solidFill>
                      <a:prstDash val="solid"/>
                      <a:round/>
                      <a:headEnd type="none" w="med" len="med"/>
                      <a:tailEnd type="none" w="med" len="med"/>
                    </a:lnT>
                    <a:lnB w="12700" cap="flat" cmpd="sng" algn="ctr">
                      <a:solidFill>
                        <a:srgbClr val="4BC7C8"/>
                      </a:solidFill>
                      <a:prstDash val="solid"/>
                      <a:round/>
                      <a:headEnd type="none" w="med" len="med"/>
                      <a:tailEnd type="none" w="med" len="med"/>
                    </a:lnB>
                    <a:noFill/>
                  </a:tcPr>
                </a:tc>
                <a:extLst>
                  <a:ext uri="{0D108BD9-81ED-4DB2-BD59-A6C34878D82A}">
                    <a16:rowId xmlns:a16="http://schemas.microsoft.com/office/drawing/2014/main" val="3797540296"/>
                  </a:ext>
                </a:extLst>
              </a:tr>
              <a:tr h="560389">
                <a:tc>
                  <a:txBody>
                    <a:bodyPr/>
                    <a:lstStyle/>
                    <a:p>
                      <a:pPr algn="l">
                        <a:lnSpc>
                          <a:spcPct val="115000"/>
                        </a:lnSpc>
                      </a:pPr>
                      <a:r>
                        <a:rPr kumimoji="0" lang="en-GB"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Recommended time</a:t>
                      </a:r>
                      <a:endParaRPr lang="fr-FR" sz="1200" dirty="0">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60 minutes</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3934114665"/>
                  </a:ext>
                </a:extLst>
              </a:tr>
              <a:tr h="1046281">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Objectives</a:t>
                      </a:r>
                      <a:endParaRPr lang="fr-FR" sz="1200" dirty="0">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GB" sz="1200" b="0" i="0" u="none" strike="noStrike" kern="1200" cap="none" spc="0" normalizeH="0" baseline="0" noProof="0" dirty="0">
                          <a:ln>
                            <a:noFill/>
                          </a:ln>
                          <a:solidFill>
                            <a:prstClr val="black"/>
                          </a:solidFill>
                          <a:effectLst/>
                          <a:uLnTx/>
                          <a:uFillTx/>
                          <a:latin typeface="Open Sans" panose="020B0606030504020204"/>
                          <a:ea typeface="+mn-ea"/>
                          <a:cs typeface="+mn-cs"/>
                        </a:rPr>
                        <a:t>By the end of the session, children should be able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Open Sans" panose="020B0606030504020204"/>
                          <a:ea typeface="+mn-ea"/>
                          <a:cs typeface="+mn-cs"/>
                        </a:rPr>
                        <a:t>List some unkind behaviours, online and offline.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Open Sans" panose="020B0606030504020204"/>
                          <a:ea typeface="+mn-ea"/>
                          <a:cs typeface="+mn-cs"/>
                        </a:rPr>
                        <a:t>Explain how unkind behaviour can make others feel.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Open Sans" panose="020B0606030504020204"/>
                          <a:ea typeface="+mn-ea"/>
                          <a:cs typeface="+mn-cs"/>
                        </a:rPr>
                        <a:t>Explain how they can get help when people are unkind.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Open Sans" panose="020B0606030504020204"/>
                        <a:ea typeface="+mn-ea"/>
                        <a:cs typeface="+mn-cs"/>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1180415888"/>
                  </a:ext>
                </a:extLst>
              </a:tr>
              <a:tr h="1978983">
                <a:tc>
                  <a:txBody>
                    <a:bodyPr/>
                    <a:lstStyle/>
                    <a:p>
                      <a:pPr algn="l">
                        <a:lnSpc>
                          <a:spcPct val="115000"/>
                        </a:lnSpc>
                      </a:pPr>
                      <a:r>
                        <a:rPr kumimoji="0" lang="en-GB"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Main student tasks</a:t>
                      </a:r>
                      <a:endParaRPr lang="fr-FR" sz="1200" dirty="0">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prstClr val="black"/>
                          </a:solidFill>
                          <a:effectLst/>
                          <a:uLnTx/>
                          <a:uFillTx/>
                          <a:latin typeface="Open Sans" panose="020B0606030504020204"/>
                          <a:ea typeface="+mn-ea"/>
                          <a:cs typeface="+mn-cs"/>
                        </a:rPr>
                        <a:t>Discuss ways that Joaquin can help other children.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prstClr val="black"/>
                          </a:solidFill>
                          <a:effectLst/>
                          <a:uLnTx/>
                          <a:uFillTx/>
                          <a:latin typeface="Open Sans" panose="020B0606030504020204"/>
                          <a:ea typeface="+mn-ea"/>
                          <a:cs typeface="+mn-cs"/>
                        </a:rPr>
                        <a:t>Listen to the story about Joaquin and answer the questions.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prstClr val="black"/>
                          </a:solidFill>
                          <a:effectLst/>
                          <a:uLnTx/>
                          <a:uFillTx/>
                          <a:latin typeface="Open Sans" panose="020B0606030504020204"/>
                          <a:ea typeface="+mn-ea"/>
                          <a:cs typeface="+mn-cs"/>
                        </a:rPr>
                        <a:t>Listen to the scenarios about unkind behaviour online and discuss what unkind behaviours are happening, how they’re making the person feel, and how they can get help.</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chemeClr val="tx1"/>
                          </a:solidFill>
                          <a:effectLst/>
                          <a:uLnTx/>
                          <a:uFillTx/>
                          <a:latin typeface="Open Sans" panose="020B0606030504020204"/>
                          <a:ea typeface="+mn-ea"/>
                          <a:cs typeface="+mn-cs"/>
                        </a:rPr>
                        <a:t>Identify a kind and unkind behaviour and say how they can get support for unkind behaviour.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prstClr val="black"/>
                          </a:solidFill>
                          <a:effectLst/>
                          <a:uLnTx/>
                          <a:uFillTx/>
                          <a:latin typeface="Open Sans" panose="020B0606030504020204"/>
                          <a:ea typeface="+mn-ea"/>
                          <a:cs typeface="+mn-cs"/>
                        </a:rPr>
                        <a:t>Optional: Discuss why kindness at work is important and some jobs which need to show kindness.</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3276505170"/>
                  </a:ext>
                </a:extLst>
              </a:tr>
              <a:tr h="543127">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200" b="1" dirty="0">
                          <a:latin typeface="Open Sans" panose="020B0606030504020204" pitchFamily="34" charset="0"/>
                          <a:ea typeface="Open Sans" panose="020B0606030504020204" pitchFamily="34" charset="0"/>
                          <a:cs typeface="Open Sans" panose="020B0606030504020204" pitchFamily="34" charset="0"/>
                        </a:rPr>
                        <a:t>Keywords</a:t>
                      </a:r>
                      <a:endParaRPr lang="fr-FR" sz="1200" dirty="0">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200" dirty="0">
                          <a:latin typeface="Open Sans" panose="020B0606030504020204" pitchFamily="34" charset="0"/>
                          <a:ea typeface="Open Sans" panose="020B0606030504020204" pitchFamily="34" charset="0"/>
                          <a:cs typeface="Open Sans" panose="020B0606030504020204" pitchFamily="34" charset="0"/>
                        </a:rPr>
                        <a:t>Kind, unkind, internet, offline, behaviour, feeling, help, doctor, teaching assistant, builder. </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3421531160"/>
                  </a:ext>
                </a:extLst>
              </a:tr>
            </a:tbl>
          </a:graphicData>
        </a:graphic>
      </p:graphicFrame>
      <p:graphicFrame>
        <p:nvGraphicFramePr>
          <p:cNvPr id="8" name="Table 7">
            <a:hlinkClick r:id="rId3"/>
            <a:extLst>
              <a:ext uri="{FF2B5EF4-FFF2-40B4-BE49-F238E27FC236}">
                <a16:creationId xmlns:a16="http://schemas.microsoft.com/office/drawing/2014/main" id="{A67897FD-0CA8-BC69-2A25-53F00736B0B6}"/>
              </a:ext>
            </a:extLst>
          </p:cNvPr>
          <p:cNvGraphicFramePr>
            <a:graphicFrameLocks noGrp="1"/>
          </p:cNvGraphicFramePr>
          <p:nvPr>
            <p:extLst>
              <p:ext uri="{D42A27DB-BD31-4B8C-83A1-F6EECF244321}">
                <p14:modId xmlns:p14="http://schemas.microsoft.com/office/powerpoint/2010/main" val="981395203"/>
              </p:ext>
            </p:extLst>
          </p:nvPr>
        </p:nvGraphicFramePr>
        <p:xfrm>
          <a:off x="221397" y="5441558"/>
          <a:ext cx="6485965" cy="933167"/>
        </p:xfrm>
        <a:graphic>
          <a:graphicData uri="http://schemas.openxmlformats.org/drawingml/2006/table">
            <a:tbl>
              <a:tblPr/>
              <a:tblGrid>
                <a:gridCol w="1584587">
                  <a:extLst>
                    <a:ext uri="{9D8B030D-6E8A-4147-A177-3AD203B41FA5}">
                      <a16:colId xmlns:a16="http://schemas.microsoft.com/office/drawing/2014/main" val="4012795431"/>
                    </a:ext>
                  </a:extLst>
                </a:gridCol>
                <a:gridCol w="4901378">
                  <a:extLst>
                    <a:ext uri="{9D8B030D-6E8A-4147-A177-3AD203B41FA5}">
                      <a16:colId xmlns:a16="http://schemas.microsoft.com/office/drawing/2014/main" val="396374708"/>
                    </a:ext>
                  </a:extLst>
                </a:gridCol>
              </a:tblGrid>
              <a:tr h="295586">
                <a:tc gridSpan="2">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Teacher preparation</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hMerge="1">
                  <a:txBody>
                    <a:bodyPr/>
                    <a:lstStyle/>
                    <a:p>
                      <a:endParaRPr lang="en-GB" dirty="0"/>
                    </a:p>
                  </a:txBody>
                  <a:tcPr>
                    <a:lnL w="12700" cap="flat" cmpd="sng" algn="ctr">
                      <a:solidFill>
                        <a:srgbClr val="4BC7C8"/>
                      </a:solidFill>
                      <a:prstDash val="solid"/>
                      <a:round/>
                      <a:headEnd type="none" w="med" len="med"/>
                      <a:tailEnd type="none" w="med" len="med"/>
                    </a:lnL>
                    <a:lnR w="12700" cap="flat" cmpd="sng" algn="ctr">
                      <a:solidFill>
                        <a:srgbClr val="4BC7C8"/>
                      </a:solidFill>
                      <a:prstDash val="solid"/>
                      <a:round/>
                      <a:headEnd type="none" w="med" len="med"/>
                      <a:tailEnd type="none" w="med" len="med"/>
                    </a:lnR>
                    <a:lnT w="12700" cap="flat" cmpd="sng" algn="ctr">
                      <a:solidFill>
                        <a:srgbClr val="4BC7C8"/>
                      </a:solidFill>
                      <a:prstDash val="solid"/>
                      <a:round/>
                      <a:headEnd type="none" w="med" len="med"/>
                      <a:tailEnd type="none" w="med" len="med"/>
                    </a:lnT>
                    <a:lnB w="12700" cap="flat" cmpd="sng" algn="ctr">
                      <a:solidFill>
                        <a:srgbClr val="4BC7C8"/>
                      </a:solidFill>
                      <a:prstDash val="solid"/>
                      <a:round/>
                      <a:headEnd type="none" w="med" len="med"/>
                      <a:tailEnd type="none" w="med" len="med"/>
                    </a:lnB>
                    <a:noFill/>
                  </a:tcPr>
                </a:tc>
                <a:extLst>
                  <a:ext uri="{0D108BD9-81ED-4DB2-BD59-A6C34878D82A}">
                    <a16:rowId xmlns:a16="http://schemas.microsoft.com/office/drawing/2014/main" val="3146878358"/>
                  </a:ext>
                </a:extLst>
              </a:tr>
              <a:tr h="300247">
                <a:tc>
                  <a:txBody>
                    <a:bodyPr/>
                    <a:lstStyle/>
                    <a:p>
                      <a:pPr algn="l">
                        <a:lnSpc>
                          <a:spcPct val="115000"/>
                        </a:lnSpc>
                      </a:pPr>
                      <a:r>
                        <a:rPr lang="en-GB" sz="1200" b="1" dirty="0">
                          <a:effectLst/>
                          <a:latin typeface="Open Sans" panose="020B0606030504020204" pitchFamily="34" charset="0"/>
                          <a:ea typeface="Open Sans" panose="020B0606030504020204" pitchFamily="34" charset="0"/>
                          <a:cs typeface="Open Sans" panose="020B0606030504020204" pitchFamily="34" charset="0"/>
                        </a:rPr>
                        <a:t>Resources</a:t>
                      </a:r>
                      <a:endParaRPr lang="fr-FR" sz="1200" dirty="0">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en-GB" sz="1200" dirty="0">
                          <a:latin typeface="Open Sans" panose="020B0606030504020204" pitchFamily="34" charset="0"/>
                          <a:ea typeface="Open Sans" panose="020B0606030504020204" pitchFamily="34" charset="0"/>
                          <a:cs typeface="Open Sans" panose="020B0606030504020204" pitchFamily="34" charset="0"/>
                        </a:rPr>
                        <a:t>Pencils, pens, paper, exercise books, toy (to pass around)</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553702213"/>
                  </a:ext>
                </a:extLst>
              </a:tr>
              <a:tr h="297640">
                <a:tc>
                  <a:txBody>
                    <a:bodyPr/>
                    <a:lstStyle/>
                    <a:p>
                      <a:pPr algn="l">
                        <a:lnSpc>
                          <a:spcPct val="115000"/>
                        </a:lnSpc>
                      </a:pPr>
                      <a:r>
                        <a:rPr lang="fr-FR" sz="1200" b="1" dirty="0">
                          <a:effectLst/>
                          <a:latin typeface="Open Sans" panose="020B0606030504020204" pitchFamily="34" charset="0"/>
                          <a:ea typeface="Open Sans" panose="020B0606030504020204" pitchFamily="34" charset="0"/>
                          <a:cs typeface="Open Sans" panose="020B0606030504020204" pitchFamily="34" charset="0"/>
                        </a:rPr>
                        <a:t>Print</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en-GB" sz="1200" dirty="0">
                          <a:latin typeface="Open Sans" panose="020B0606030504020204" pitchFamily="34" charset="0"/>
                          <a:ea typeface="Open Sans" panose="020B0606030504020204" pitchFamily="34" charset="0"/>
                          <a:cs typeface="Open Sans" panose="020B0606030504020204" pitchFamily="34" charset="0"/>
                        </a:rPr>
                        <a:t>Worksheet (optional)</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493620651"/>
                  </a:ext>
                </a:extLst>
              </a:tr>
            </a:tbl>
          </a:graphicData>
        </a:graphic>
      </p:graphicFrame>
      <p:pic>
        <p:nvPicPr>
          <p:cNvPr id="17" name="Graphic 16" descr="Future with solid fill">
            <a:extLst>
              <a:ext uri="{FF2B5EF4-FFF2-40B4-BE49-F238E27FC236}">
                <a16:creationId xmlns:a16="http://schemas.microsoft.com/office/drawing/2014/main" id="{801492DE-A07D-39F5-61BC-53D140F405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09141" y="5440272"/>
            <a:ext cx="350523" cy="350523"/>
          </a:xfrm>
          <a:prstGeom prst="rect">
            <a:avLst/>
          </a:prstGeom>
        </p:spPr>
      </p:pic>
      <p:pic>
        <p:nvPicPr>
          <p:cNvPr id="19" name="Graphic 18" descr="Lightbulb with solid fill">
            <a:extLst>
              <a:ext uri="{FF2B5EF4-FFF2-40B4-BE49-F238E27FC236}">
                <a16:creationId xmlns:a16="http://schemas.microsoft.com/office/drawing/2014/main" id="{E6B93F2D-C0ED-7A67-CD18-CC5E30BE49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09142" y="754826"/>
            <a:ext cx="350523" cy="350523"/>
          </a:xfrm>
          <a:prstGeom prst="rect">
            <a:avLst/>
          </a:prstGeom>
        </p:spPr>
      </p:pic>
      <p:graphicFrame>
        <p:nvGraphicFramePr>
          <p:cNvPr id="5" name="Table 4">
            <a:extLst>
              <a:ext uri="{FF2B5EF4-FFF2-40B4-BE49-F238E27FC236}">
                <a16:creationId xmlns:a16="http://schemas.microsoft.com/office/drawing/2014/main" id="{247913A4-4A2E-AA65-AE20-1FFEDBE4C651}"/>
              </a:ext>
            </a:extLst>
          </p:cNvPr>
          <p:cNvGraphicFramePr>
            <a:graphicFrameLocks noGrp="1"/>
          </p:cNvGraphicFramePr>
          <p:nvPr>
            <p:extLst>
              <p:ext uri="{D42A27DB-BD31-4B8C-83A1-F6EECF244321}">
                <p14:modId xmlns:p14="http://schemas.microsoft.com/office/powerpoint/2010/main" val="2343036595"/>
              </p:ext>
            </p:extLst>
          </p:nvPr>
        </p:nvGraphicFramePr>
        <p:xfrm>
          <a:off x="6787760" y="787555"/>
          <a:ext cx="5177402" cy="3093720"/>
        </p:xfrm>
        <a:graphic>
          <a:graphicData uri="http://schemas.openxmlformats.org/drawingml/2006/table">
            <a:tbl>
              <a:tblPr/>
              <a:tblGrid>
                <a:gridCol w="1646802">
                  <a:extLst>
                    <a:ext uri="{9D8B030D-6E8A-4147-A177-3AD203B41FA5}">
                      <a16:colId xmlns:a16="http://schemas.microsoft.com/office/drawing/2014/main" val="4148843491"/>
                    </a:ext>
                  </a:extLst>
                </a:gridCol>
                <a:gridCol w="3530600">
                  <a:extLst>
                    <a:ext uri="{9D8B030D-6E8A-4147-A177-3AD203B41FA5}">
                      <a16:colId xmlns:a16="http://schemas.microsoft.com/office/drawing/2014/main" val="4190319038"/>
                    </a:ext>
                  </a:extLst>
                </a:gridCol>
              </a:tblGrid>
              <a:tr h="190345">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Benchmarks and standards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hMerge="1">
                  <a:txBody>
                    <a:bodyPr/>
                    <a:lstStyle/>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endParaRPr lang="en-GB" sz="105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rgbClr val="4BC7C8"/>
                      </a:solidFill>
                      <a:prstDash val="solid"/>
                      <a:round/>
                      <a:headEnd type="none" w="med" len="med"/>
                      <a:tailEnd type="none" w="med" len="med"/>
                    </a:lnL>
                    <a:lnR w="12700" cap="flat" cmpd="sng" algn="ctr">
                      <a:solidFill>
                        <a:srgbClr val="4BC7C8"/>
                      </a:solidFill>
                      <a:prstDash val="solid"/>
                      <a:round/>
                      <a:headEnd type="none" w="med" len="med"/>
                      <a:tailEnd type="none" w="med" len="med"/>
                    </a:lnR>
                    <a:lnT w="12700" cap="flat" cmpd="sng" algn="ctr">
                      <a:solidFill>
                        <a:srgbClr val="4BC7C8"/>
                      </a:solidFill>
                      <a:prstDash val="solid"/>
                      <a:round/>
                      <a:headEnd type="none" w="med" len="med"/>
                      <a:tailEnd type="none" w="med" len="med"/>
                    </a:lnT>
                    <a:lnB w="12700" cap="flat" cmpd="sng" algn="ctr">
                      <a:solidFill>
                        <a:srgbClr val="4BC7C8"/>
                      </a:solidFill>
                      <a:prstDash val="solid"/>
                      <a:round/>
                      <a:headEnd type="none" w="med" len="med"/>
                      <a:tailEnd type="none" w="med" len="med"/>
                    </a:lnB>
                    <a:solidFill>
                      <a:schemeClr val="bg2"/>
                    </a:solidFill>
                  </a:tcPr>
                </a:tc>
                <a:extLst>
                  <a:ext uri="{0D108BD9-81ED-4DB2-BD59-A6C34878D82A}">
                    <a16:rowId xmlns:a16="http://schemas.microsoft.com/office/drawing/2014/main" val="1892020484"/>
                  </a:ext>
                </a:extLst>
              </a:tr>
              <a:tr h="269501">
                <a:tc>
                  <a:txBody>
                    <a:bodyPr/>
                    <a:lstStyle/>
                    <a:p>
                      <a:pPr algn="l">
                        <a:lnSpc>
                          <a:spcPct val="115000"/>
                        </a:lnSpc>
                      </a:pPr>
                      <a:r>
                        <a:rPr lang="fr-FR" sz="1200" b="1" dirty="0">
                          <a:effectLst/>
                          <a:latin typeface="Open Sans" panose="020B0606030504020204" pitchFamily="34" charset="0"/>
                          <a:ea typeface="Open Sans" panose="020B0606030504020204" pitchFamily="34" charset="0"/>
                          <a:cs typeface="Open Sans" panose="020B0606030504020204" pitchFamily="34" charset="0"/>
                        </a:rPr>
                        <a:t>PSHE Association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tab pos="136525" algn="l"/>
                        </a:tabLst>
                        <a:defRPr/>
                      </a:pPr>
                      <a:r>
                        <a:rPr lang="en-GB" sz="1200" dirty="0">
                          <a:latin typeface="Open sans" panose="020B0606030504020204" pitchFamily="34" charset="0"/>
                          <a:ea typeface="Open sans" panose="020B0606030504020204" pitchFamily="34" charset="0"/>
                          <a:cs typeface="Open sans" panose="020B0606030504020204" pitchFamily="34" charset="0"/>
                        </a:rPr>
                        <a:t>Managing hurtful behaviour and bullying </a:t>
                      </a:r>
                      <a:endParaRPr lang="en-GB" sz="1200" b="0" i="0" kern="1200" noProof="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804260994"/>
                  </a:ext>
                </a:extLst>
              </a:tr>
              <a:tr h="269501">
                <a:tc>
                  <a:txBody>
                    <a:bodyPr/>
                    <a:lstStyle/>
                    <a:p>
                      <a:pPr algn="l">
                        <a:lnSpc>
                          <a:spcPct val="115000"/>
                        </a:lnSpc>
                      </a:pPr>
                      <a:r>
                        <a:rPr lang="fr-FR" sz="1200" b="1" dirty="0" err="1">
                          <a:effectLst/>
                          <a:latin typeface="Open Sans" panose="020B0606030504020204" pitchFamily="34" charset="0"/>
                          <a:ea typeface="Open Sans" panose="020B0606030504020204" pitchFamily="34" charset="0"/>
                          <a:cs typeface="Open Sans" panose="020B0606030504020204" pitchFamily="34" charset="0"/>
                        </a:rPr>
                        <a:t>DfE</a:t>
                      </a:r>
                      <a:r>
                        <a:rPr lang="fr-FR" sz="1200" b="1" dirty="0">
                          <a:effectLst/>
                          <a:latin typeface="Open Sans" panose="020B0606030504020204" pitchFamily="34" charset="0"/>
                          <a:ea typeface="Open Sans" panose="020B0606030504020204" pitchFamily="34" charset="0"/>
                          <a:cs typeface="Open Sans" panose="020B0606030504020204" pitchFamily="34" charset="0"/>
                        </a:rPr>
                        <a:t> RSHE</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171450" marR="0" lvl="0" indent="-171450" algn="l" defTabSz="914400" rtl="0" eaLnBrk="1" fontAlgn="auto" latinLnBrk="0" hangingPunct="1">
                        <a:lnSpc>
                          <a:spcPct val="115000"/>
                        </a:lnSpc>
                        <a:spcBef>
                          <a:spcPts val="0"/>
                        </a:spcBef>
                        <a:spcAft>
                          <a:spcPts val="0"/>
                        </a:spcAft>
                        <a:buClrTx/>
                        <a:buSzTx/>
                        <a:buFont typeface="Arial" panose="020B0604020202020204" pitchFamily="34" charset="0"/>
                        <a:buChar char="•"/>
                        <a:tabLst>
                          <a:tab pos="136525" algn="l"/>
                        </a:tabLst>
                        <a:defRPr/>
                      </a:pPr>
                      <a:r>
                        <a:rPr lang="en-US" sz="1200" b="0" i="0" kern="1200" noProof="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That bullying (including cyberbullying) has a negative and often lasting impact on mental wellbeing.</a:t>
                      </a:r>
                    </a:p>
                    <a:p>
                      <a:pPr marL="171450" marR="0" lvl="0" indent="-171450" algn="l" defTabSz="914400" rtl="0" eaLnBrk="1" fontAlgn="auto" latinLnBrk="0" hangingPunct="1">
                        <a:lnSpc>
                          <a:spcPct val="115000"/>
                        </a:lnSpc>
                        <a:spcBef>
                          <a:spcPts val="0"/>
                        </a:spcBef>
                        <a:spcAft>
                          <a:spcPts val="0"/>
                        </a:spcAft>
                        <a:buClrTx/>
                        <a:buSzTx/>
                        <a:buFont typeface="Arial" panose="020B0604020202020204" pitchFamily="34" charset="0"/>
                        <a:buChar char="•"/>
                        <a:tabLst>
                          <a:tab pos="136525" algn="l"/>
                        </a:tabLst>
                        <a:defRPr/>
                      </a:pPr>
                      <a:r>
                        <a:rPr lang="en-US" sz="1200" b="0" i="0" kern="1200" noProof="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Where and how to report concerns and get support with issues online.</a:t>
                      </a:r>
                    </a:p>
                    <a:p>
                      <a:pPr marL="171450" marR="0" lvl="0" indent="-171450" algn="l" defTabSz="914400" rtl="0" eaLnBrk="1" fontAlgn="auto" latinLnBrk="0" hangingPunct="1">
                        <a:lnSpc>
                          <a:spcPct val="115000"/>
                        </a:lnSpc>
                        <a:spcBef>
                          <a:spcPts val="0"/>
                        </a:spcBef>
                        <a:spcAft>
                          <a:spcPts val="0"/>
                        </a:spcAft>
                        <a:buClrTx/>
                        <a:buSzTx/>
                        <a:buFont typeface="Arial" panose="020B0604020202020204" pitchFamily="34" charset="0"/>
                        <a:buChar char="•"/>
                        <a:tabLst>
                          <a:tab pos="136525" algn="l"/>
                        </a:tabLst>
                        <a:defRPr/>
                      </a:pPr>
                      <a:r>
                        <a:rPr lang="en-US" sz="1200" b="0" i="0" kern="1200" noProof="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That the internet can also be a negative place where online abuse, trolling, bullying and harassment can take place, which can have a negative impact on mental health</a:t>
                      </a:r>
                      <a:endParaRPr lang="en-GB" sz="1200" b="0" i="0" kern="1200" noProof="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601877235"/>
                  </a:ext>
                </a:extLst>
              </a:tr>
              <a:tr h="309804">
                <a:tc>
                  <a:txBody>
                    <a:bodyPr/>
                    <a:lstStyle/>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fr-FR" sz="12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Skills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en-GB" sz="12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Caring, communication, learning, listening, reading, reflectiveness, speaking.</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710477542"/>
                  </a:ext>
                </a:extLst>
              </a:tr>
            </a:tbl>
          </a:graphicData>
        </a:graphic>
      </p:graphicFrame>
      <p:pic>
        <p:nvPicPr>
          <p:cNvPr id="14" name="Graphic 13" descr="Clipboard Checked with solid fill">
            <a:extLst>
              <a:ext uri="{FF2B5EF4-FFF2-40B4-BE49-F238E27FC236}">
                <a16:creationId xmlns:a16="http://schemas.microsoft.com/office/drawing/2014/main" id="{5E704097-FF0A-8104-E59F-96AABEA75B0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48658" y="767181"/>
            <a:ext cx="390286" cy="368168"/>
          </a:xfrm>
          <a:prstGeom prst="rect">
            <a:avLst/>
          </a:prstGeom>
        </p:spPr>
      </p:pic>
      <p:pic>
        <p:nvPicPr>
          <p:cNvPr id="4" name="Graphic 3" descr="Man with solid fill">
            <a:extLst>
              <a:ext uri="{FF2B5EF4-FFF2-40B4-BE49-F238E27FC236}">
                <a16:creationId xmlns:a16="http://schemas.microsoft.com/office/drawing/2014/main" id="{5195896F-1A3B-45B1-6A56-EA765DFF6D0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625862" y="4091097"/>
            <a:ext cx="313082" cy="313082"/>
          </a:xfrm>
          <a:prstGeom prst="rect">
            <a:avLst/>
          </a:prstGeom>
        </p:spPr>
      </p:pic>
    </p:spTree>
    <p:extLst>
      <p:ext uri="{BB962C8B-B14F-4D97-AF65-F5344CB8AC3E}">
        <p14:creationId xmlns:p14="http://schemas.microsoft.com/office/powerpoint/2010/main" val="1944880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F48D8-E475-E973-65C2-A75503AC7C0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7C9B4BA-2EDF-DFF6-DEF9-0073514BAB46}"/>
              </a:ext>
            </a:extLst>
          </p:cNvPr>
          <p:cNvSpPr txBox="1"/>
          <p:nvPr/>
        </p:nvSpPr>
        <p:spPr>
          <a:xfrm>
            <a:off x="179294" y="430306"/>
            <a:ext cx="117437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Open Sans" panose="020B0606030504020204"/>
                <a:ea typeface="+mn-ea"/>
                <a:cs typeface="+mn-cs"/>
              </a:rPr>
              <a:t>Unkind behaviour in a story</a:t>
            </a:r>
          </a:p>
        </p:txBody>
      </p:sp>
      <p:sp>
        <p:nvSpPr>
          <p:cNvPr id="9" name="TextBox 8">
            <a:extLst>
              <a:ext uri="{FF2B5EF4-FFF2-40B4-BE49-F238E27FC236}">
                <a16:creationId xmlns:a16="http://schemas.microsoft.com/office/drawing/2014/main" id="{C5B09A23-35ED-0299-8CC2-8BFAB562D7EB}"/>
              </a:ext>
            </a:extLst>
          </p:cNvPr>
          <p:cNvSpPr txBox="1"/>
          <p:nvPr/>
        </p:nvSpPr>
        <p:spPr>
          <a:xfrm>
            <a:off x="179295" y="1124651"/>
            <a:ext cx="11911106" cy="4608698"/>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playtime, Joaquín saw Rosa playing by herself. </a:t>
            </a:r>
          </a:p>
          <a:p>
            <a:pPr marL="0" marR="0" lvl="0" indent="0" defTabSz="914400" rtl="0" eaLnBrk="1" fontAlgn="auto" latinLnBrk="0" hangingPunct="1">
              <a:lnSpc>
                <a:spcPct val="150000"/>
              </a:lnSpc>
              <a:spcBef>
                <a:spcPts val="0"/>
              </a:spcBef>
              <a:spcAft>
                <a:spcPts val="0"/>
              </a:spcAft>
              <a:buClrTx/>
              <a:buSzTx/>
              <a:buFontTx/>
              <a:buNone/>
              <a:tabLst/>
              <a:defRPr/>
            </a:pPr>
            <a:endParaRPr lang="en-US"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He went over and said, “Do you want to play?”</a:t>
            </a:r>
          </a:p>
          <a:p>
            <a:pPr marL="0" marR="0" lvl="0" indent="0" defTabSz="914400" rtl="0" eaLnBrk="1" fontAlgn="auto" latinLnBrk="0" hangingPunct="1">
              <a:lnSpc>
                <a:spcPct val="15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“Go away! I don’t want to play with you!” Rosa snapped.</a:t>
            </a:r>
          </a:p>
          <a:p>
            <a:pPr marL="0" marR="0" lvl="0" indent="0" defTabSz="914400" rtl="0" eaLnBrk="1" fontAlgn="auto" latinLnBrk="0" hangingPunct="1">
              <a:lnSpc>
                <a:spcPct val="15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Now Joaquín felt even sadder. </a:t>
            </a:r>
          </a:p>
          <a:p>
            <a:pPr marL="0" marR="0" lvl="0" indent="0" defTabSz="914400" rtl="0" eaLnBrk="1" fontAlgn="auto" latinLnBrk="0" hangingPunct="1">
              <a:lnSpc>
                <a:spcPct val="150000"/>
              </a:lnSpc>
              <a:spcBef>
                <a:spcPts val="0"/>
              </a:spcBef>
              <a:spcAft>
                <a:spcPts val="0"/>
              </a:spcAft>
              <a:buClrTx/>
              <a:buSzTx/>
              <a:buFontTx/>
              <a:buNone/>
              <a:tabLst/>
              <a:defRPr/>
            </a:pPr>
            <a:endParaRPr lang="en-US"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5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Maybe Rosa was just having a bad day, </a:t>
            </a:r>
            <a:r>
              <a:rPr kumimoji="0" lang="en-US" sz="2200" b="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he thought. </a:t>
            </a:r>
            <a:r>
              <a:rPr kumimoji="0" lang="en-US" sz="2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I’ll try again tomorrow.</a:t>
            </a:r>
          </a:p>
        </p:txBody>
      </p:sp>
      <p:pic>
        <p:nvPicPr>
          <p:cNvPr id="4" name="Picture 3" descr="A cartoon of a child and a child&#10;&#10;AI-generated content may be incorrect.">
            <a:extLst>
              <a:ext uri="{FF2B5EF4-FFF2-40B4-BE49-F238E27FC236}">
                <a16:creationId xmlns:a16="http://schemas.microsoft.com/office/drawing/2014/main" id="{CBFEC6D7-C2C9-3461-1C97-8F8B122E5AEF}"/>
              </a:ext>
            </a:extLst>
          </p:cNvPr>
          <p:cNvPicPr>
            <a:picLocks noChangeAspect="1"/>
          </p:cNvPicPr>
          <p:nvPr/>
        </p:nvPicPr>
        <p:blipFill>
          <a:blip r:embed="rId3"/>
          <a:stretch>
            <a:fillRect/>
          </a:stretch>
        </p:blipFill>
        <p:spPr>
          <a:xfrm>
            <a:off x="8001000" y="195942"/>
            <a:ext cx="3428999" cy="5143499"/>
          </a:xfrm>
          <a:prstGeom prst="rect">
            <a:avLst/>
          </a:prstGeom>
        </p:spPr>
      </p:pic>
    </p:spTree>
    <p:extLst>
      <p:ext uri="{BB962C8B-B14F-4D97-AF65-F5344CB8AC3E}">
        <p14:creationId xmlns:p14="http://schemas.microsoft.com/office/powerpoint/2010/main" val="1932324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1B61E-AB0C-4C50-FF91-ACA121E7896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39CBE27-B0EB-60A0-3BE5-A9A0ED38B160}"/>
              </a:ext>
            </a:extLst>
          </p:cNvPr>
          <p:cNvSpPr txBox="1"/>
          <p:nvPr/>
        </p:nvSpPr>
        <p:spPr>
          <a:xfrm>
            <a:off x="179294" y="430306"/>
            <a:ext cx="117437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Open Sans" panose="020B0606030504020204"/>
                <a:ea typeface="+mn-ea"/>
                <a:cs typeface="+mn-cs"/>
              </a:rPr>
              <a:t>Unkind behaviour in a story</a:t>
            </a:r>
          </a:p>
        </p:txBody>
      </p:sp>
      <p:sp>
        <p:nvSpPr>
          <p:cNvPr id="9" name="TextBox 8">
            <a:extLst>
              <a:ext uri="{FF2B5EF4-FFF2-40B4-BE49-F238E27FC236}">
                <a16:creationId xmlns:a16="http://schemas.microsoft.com/office/drawing/2014/main" id="{BFE17EB1-BEE5-4EF0-EA1F-F0B70B41084F}"/>
              </a:ext>
            </a:extLst>
          </p:cNvPr>
          <p:cNvSpPr txBox="1"/>
          <p:nvPr/>
        </p:nvSpPr>
        <p:spPr>
          <a:xfrm>
            <a:off x="179294" y="1004193"/>
            <a:ext cx="11911106" cy="4735655"/>
          </a:xfrm>
          <a:prstGeom prst="rect">
            <a:avLst/>
          </a:prstGeom>
          <a:noFill/>
        </p:spPr>
        <p:txBody>
          <a:bodyPr wrap="square">
            <a:spAutoFit/>
          </a:bodyPr>
          <a:lstStyle/>
          <a:p>
            <a:pPr>
              <a:lnSpc>
                <a:spcPct val="200000"/>
              </a:lnSpc>
              <a:buNone/>
            </a:pPr>
            <a:r>
              <a:rPr lang="en-GB" sz="2200" b="1" dirty="0">
                <a:effectLst/>
                <a:latin typeface="Open Sans" panose="020B0606030504020204" pitchFamily="34" charset="0"/>
                <a:ea typeface="Open Sans" panose="020B0606030504020204" pitchFamily="34" charset="0"/>
                <a:cs typeface="Open Sans" panose="020B0606030504020204" pitchFamily="34" charset="0"/>
              </a:rPr>
              <a:t>The next day...</a:t>
            </a:r>
            <a:endParaRPr lang="en-GB" sz="2200" dirty="0">
              <a:effectLst/>
              <a:latin typeface="Open Sans" panose="020B0606030504020204" pitchFamily="34" charset="0"/>
              <a:ea typeface="Open Sans" panose="020B0606030504020204" pitchFamily="34" charset="0"/>
              <a:cs typeface="Open Sans" panose="020B0606030504020204" pitchFamily="34" charset="0"/>
            </a:endParaRPr>
          </a:p>
          <a:p>
            <a:pPr>
              <a:lnSpc>
                <a:spcPct val="200000"/>
              </a:lnSpc>
              <a:buNone/>
            </a:pPr>
            <a:r>
              <a:rPr lang="en-GB" sz="2200" dirty="0">
                <a:effectLst/>
                <a:latin typeface="Open Sans" panose="020B0606030504020204" pitchFamily="34" charset="0"/>
                <a:ea typeface="Open Sans" panose="020B0606030504020204" pitchFamily="34" charset="0"/>
                <a:cs typeface="Open Sans" panose="020B0606030504020204" pitchFamily="34" charset="0"/>
              </a:rPr>
              <a:t>Joaquín sat down next to Rosa again. “Hi,” he said kindly.</a:t>
            </a:r>
          </a:p>
          <a:p>
            <a:pPr>
              <a:lnSpc>
                <a:spcPct val="200000"/>
              </a:lnSpc>
              <a:buNone/>
            </a:pPr>
            <a:r>
              <a:rPr lang="en-GB" sz="2200" dirty="0">
                <a:effectLst/>
                <a:latin typeface="Open Sans" panose="020B0606030504020204" pitchFamily="34" charset="0"/>
                <a:ea typeface="Open Sans" panose="020B0606030504020204" pitchFamily="34" charset="0"/>
                <a:cs typeface="Open Sans" panose="020B0606030504020204" pitchFamily="34" charset="0"/>
              </a:rPr>
              <a:t>But Rosa didn’t say anything. She just ignored him. Joaquín felt sad again.</a:t>
            </a:r>
          </a:p>
          <a:p>
            <a:pPr>
              <a:lnSpc>
                <a:spcPct val="200000"/>
              </a:lnSpc>
              <a:buNone/>
            </a:pPr>
            <a:r>
              <a:rPr lang="en-GB" sz="2200" dirty="0">
                <a:effectLst/>
                <a:latin typeface="Open Sans" panose="020B0606030504020204" pitchFamily="34" charset="0"/>
                <a:ea typeface="Open Sans" panose="020B0606030504020204" pitchFamily="34" charset="0"/>
                <a:cs typeface="Open Sans" panose="020B0606030504020204" pitchFamily="34" charset="0"/>
              </a:rPr>
              <a:t>Then, during maths, something hurt his leg. “Ouch!” he thought. “What was that?”</a:t>
            </a:r>
          </a:p>
          <a:p>
            <a:pPr>
              <a:lnSpc>
                <a:spcPct val="200000"/>
              </a:lnSpc>
              <a:buNone/>
            </a:pPr>
            <a:r>
              <a:rPr lang="en-GB" sz="2200" dirty="0">
                <a:effectLst/>
                <a:latin typeface="Open Sans" panose="020B0606030504020204" pitchFamily="34" charset="0"/>
                <a:ea typeface="Open Sans" panose="020B0606030504020204" pitchFamily="34" charset="0"/>
                <a:cs typeface="Open Sans" panose="020B0606030504020204" pitchFamily="34" charset="0"/>
              </a:rPr>
              <a:t>It happened again. It really hurt! He looked down and saw Rosa was kicking him.</a:t>
            </a:r>
          </a:p>
          <a:p>
            <a:pPr>
              <a:lnSpc>
                <a:spcPct val="200000"/>
              </a:lnSpc>
              <a:buNone/>
            </a:pPr>
            <a:r>
              <a:rPr lang="en-GB" sz="2200" dirty="0">
                <a:effectLst/>
                <a:latin typeface="Open Sans" panose="020B0606030504020204" pitchFamily="34" charset="0"/>
                <a:ea typeface="Open Sans" panose="020B0606030504020204" pitchFamily="34" charset="0"/>
                <a:cs typeface="Open Sans" panose="020B0606030504020204" pitchFamily="34" charset="0"/>
              </a:rPr>
              <a:t>“Stop that!” he said. Rosa stopped but stuck her tongue out at him.</a:t>
            </a:r>
          </a:p>
          <a:p>
            <a:pPr>
              <a:lnSpc>
                <a:spcPct val="200000"/>
              </a:lnSpc>
            </a:pPr>
            <a:r>
              <a:rPr lang="en-GB" sz="2200" dirty="0">
                <a:effectLst/>
                <a:latin typeface="Open Sans" panose="020B0606030504020204" pitchFamily="34" charset="0"/>
                <a:ea typeface="Open Sans" panose="020B0606030504020204" pitchFamily="34" charset="0"/>
                <a:cs typeface="Open Sans" panose="020B0606030504020204" pitchFamily="34" charset="0"/>
              </a:rPr>
              <a:t>Joaquín felt very, very sad. He didn’t understand why Rosa was being so mean.</a:t>
            </a:r>
          </a:p>
        </p:txBody>
      </p:sp>
      <p:pic>
        <p:nvPicPr>
          <p:cNvPr id="4" name="Picture 3" descr="A cartoon of a person's legs&#10;&#10;AI-generated content may be incorrect.">
            <a:extLst>
              <a:ext uri="{FF2B5EF4-FFF2-40B4-BE49-F238E27FC236}">
                <a16:creationId xmlns:a16="http://schemas.microsoft.com/office/drawing/2014/main" id="{09DB305F-3CEA-30D4-010F-91C46046C7E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flipH="1">
            <a:off x="8436430" y="239484"/>
            <a:ext cx="3755570" cy="4901449"/>
          </a:xfrm>
          <a:prstGeom prst="rect">
            <a:avLst/>
          </a:prstGeom>
        </p:spPr>
      </p:pic>
      <p:cxnSp>
        <p:nvCxnSpPr>
          <p:cNvPr id="6" name="Straight Connector 5">
            <a:extLst>
              <a:ext uri="{FF2B5EF4-FFF2-40B4-BE49-F238E27FC236}">
                <a16:creationId xmlns:a16="http://schemas.microsoft.com/office/drawing/2014/main" id="{70D11E6D-47FB-886F-A69F-781720173EAF}"/>
              </a:ext>
            </a:extLst>
          </p:cNvPr>
          <p:cNvCxnSpPr>
            <a:cxnSpLocks/>
          </p:cNvCxnSpPr>
          <p:nvPr/>
        </p:nvCxnSpPr>
        <p:spPr>
          <a:xfrm>
            <a:off x="9993086" y="1779790"/>
            <a:ext cx="87086" cy="353811"/>
          </a:xfrm>
          <a:prstGeom prst="line">
            <a:avLst/>
          </a:prstGeom>
          <a:ln w="28575">
            <a:solidFill>
              <a:srgbClr val="744F1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8440271-CE18-5BF8-ED0F-FCFE6644E1A2}"/>
              </a:ext>
            </a:extLst>
          </p:cNvPr>
          <p:cNvCxnSpPr>
            <a:cxnSpLocks/>
          </p:cNvCxnSpPr>
          <p:nvPr/>
        </p:nvCxnSpPr>
        <p:spPr>
          <a:xfrm>
            <a:off x="9720943" y="1937657"/>
            <a:ext cx="206829" cy="239487"/>
          </a:xfrm>
          <a:prstGeom prst="line">
            <a:avLst/>
          </a:prstGeom>
          <a:ln w="28575">
            <a:solidFill>
              <a:srgbClr val="744F1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282169C-DE86-B9C7-BA85-FC307975EC8E}"/>
              </a:ext>
            </a:extLst>
          </p:cNvPr>
          <p:cNvCxnSpPr>
            <a:cxnSpLocks/>
          </p:cNvCxnSpPr>
          <p:nvPr/>
        </p:nvCxnSpPr>
        <p:spPr>
          <a:xfrm>
            <a:off x="9579429" y="2220686"/>
            <a:ext cx="261257" cy="76200"/>
          </a:xfrm>
          <a:prstGeom prst="line">
            <a:avLst/>
          </a:prstGeom>
          <a:ln w="28575">
            <a:solidFill>
              <a:srgbClr val="744F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4850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14510-EC5A-8CA9-3A24-61935B0BCC0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F34BA5E-2450-DF6F-A6D7-0EF4D2337C7C}"/>
              </a:ext>
            </a:extLst>
          </p:cNvPr>
          <p:cNvSpPr txBox="1"/>
          <p:nvPr/>
        </p:nvSpPr>
        <p:spPr>
          <a:xfrm>
            <a:off x="179294" y="430306"/>
            <a:ext cx="117437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Open Sans" panose="020B0606030504020204"/>
                <a:ea typeface="+mn-ea"/>
                <a:cs typeface="+mn-cs"/>
              </a:rPr>
              <a:t>Unkind behaviour in a story</a:t>
            </a:r>
          </a:p>
        </p:txBody>
      </p:sp>
      <p:sp>
        <p:nvSpPr>
          <p:cNvPr id="9" name="TextBox 8">
            <a:extLst>
              <a:ext uri="{FF2B5EF4-FFF2-40B4-BE49-F238E27FC236}">
                <a16:creationId xmlns:a16="http://schemas.microsoft.com/office/drawing/2014/main" id="{1266C916-7D0B-CF75-0586-229BA6090210}"/>
              </a:ext>
            </a:extLst>
          </p:cNvPr>
          <p:cNvSpPr txBox="1"/>
          <p:nvPr/>
        </p:nvSpPr>
        <p:spPr>
          <a:xfrm>
            <a:off x="179293" y="1116682"/>
            <a:ext cx="9769925" cy="4707699"/>
          </a:xfrm>
          <a:prstGeom prst="rect">
            <a:avLst/>
          </a:prstGeom>
          <a:noFill/>
        </p:spPr>
        <p:txBody>
          <a:bodyPr wrap="square">
            <a:spAutoFit/>
          </a:bodyPr>
          <a:lstStyle/>
          <a:p>
            <a:pPr>
              <a:lnSpc>
                <a:spcPct val="150000"/>
              </a:lnSpc>
              <a:spcAft>
                <a:spcPts val="2000"/>
              </a:spcAft>
              <a:buNone/>
            </a:pPr>
            <a:r>
              <a:rPr lang="en-GB" sz="2200" dirty="0">
                <a:effectLst/>
                <a:latin typeface="Open Sans" panose="020B0606030504020204" pitchFamily="34" charset="0"/>
                <a:ea typeface="Open Sans" panose="020B0606030504020204" pitchFamily="34" charset="0"/>
                <a:cs typeface="Open Sans" panose="020B0606030504020204" pitchFamily="34" charset="0"/>
              </a:rPr>
              <a:t>After school, it was time for swimming, but Joaquín didn’t want to go. He was too upset. He went upstairs and cried. He felt very alone.</a:t>
            </a:r>
          </a:p>
          <a:p>
            <a:pPr>
              <a:lnSpc>
                <a:spcPct val="150000"/>
              </a:lnSpc>
              <a:spcAft>
                <a:spcPts val="2000"/>
              </a:spcAft>
              <a:buNone/>
            </a:pPr>
            <a:r>
              <a:rPr lang="en-GB" sz="2200" b="1" dirty="0">
                <a:effectLst/>
                <a:latin typeface="Open Sans" panose="020B0606030504020204" pitchFamily="34" charset="0"/>
                <a:ea typeface="Open Sans" panose="020B0606030504020204" pitchFamily="34" charset="0"/>
                <a:cs typeface="Open Sans" panose="020B0606030504020204" pitchFamily="34" charset="0"/>
              </a:rPr>
              <a:t>The next morning...</a:t>
            </a:r>
            <a:endParaRPr lang="en-GB" sz="2200" dirty="0">
              <a:effectLst/>
              <a:latin typeface="Open Sans" panose="020B0606030504020204" pitchFamily="34" charset="0"/>
              <a:ea typeface="Open Sans" panose="020B0606030504020204" pitchFamily="34" charset="0"/>
              <a:cs typeface="Open Sans" panose="020B0606030504020204" pitchFamily="34" charset="0"/>
            </a:endParaRPr>
          </a:p>
          <a:p>
            <a:pPr>
              <a:lnSpc>
                <a:spcPct val="150000"/>
              </a:lnSpc>
              <a:spcAft>
                <a:spcPts val="2000"/>
              </a:spcAft>
              <a:buNone/>
            </a:pPr>
            <a:r>
              <a:rPr lang="en-GB" sz="2200" dirty="0">
                <a:effectLst/>
                <a:latin typeface="Open Sans" panose="020B0606030504020204" pitchFamily="34" charset="0"/>
                <a:ea typeface="Open Sans" panose="020B0606030504020204" pitchFamily="34" charset="0"/>
                <a:cs typeface="Open Sans" panose="020B0606030504020204" pitchFamily="34" charset="0"/>
              </a:rPr>
              <a:t>Joaquín didn’t want to go to school. He was scared Rosa would be mean again. He didn’t know what to do.</a:t>
            </a:r>
          </a:p>
          <a:p>
            <a:pPr>
              <a:lnSpc>
                <a:spcPct val="150000"/>
              </a:lnSpc>
              <a:spcAft>
                <a:spcPts val="2000"/>
              </a:spcAft>
              <a:buNone/>
            </a:pPr>
            <a:r>
              <a:rPr lang="en-GB" sz="2200" b="1" dirty="0">
                <a:effectLst/>
                <a:latin typeface="Open Sans" panose="020B0606030504020204" pitchFamily="34" charset="0"/>
                <a:ea typeface="Open Sans" panose="020B0606030504020204" pitchFamily="34" charset="0"/>
                <a:cs typeface="Open Sans" panose="020B0606030504020204" pitchFamily="34" charset="0"/>
              </a:rPr>
              <a:t>What should Joaquín do?</a:t>
            </a:r>
            <a:endParaRPr lang="en-GB" sz="2200" dirty="0">
              <a:effectLst/>
              <a:latin typeface="Open Sans" panose="020B0606030504020204" pitchFamily="34" charset="0"/>
              <a:ea typeface="Open Sans" panose="020B0606030504020204" pitchFamily="34" charset="0"/>
              <a:cs typeface="Open Sans" panose="020B0606030504020204" pitchFamily="34" charset="0"/>
            </a:endParaRPr>
          </a:p>
          <a:p>
            <a:pPr>
              <a:lnSpc>
                <a:spcPct val="115000"/>
              </a:lnSpc>
              <a:spcBef>
                <a:spcPts val="1200"/>
              </a:spcBef>
              <a:spcAft>
                <a:spcPts val="1200"/>
              </a:spcAft>
            </a:pPr>
            <a:endParaRPr lang="en-GB" sz="2400" dirty="0">
              <a:effectLst/>
              <a:latin typeface="Arial" panose="020B0604020202020204" pitchFamily="34" charset="0"/>
              <a:ea typeface="Arial" panose="020B0604020202020204" pitchFamily="34" charset="0"/>
            </a:endParaRPr>
          </a:p>
        </p:txBody>
      </p:sp>
      <p:sp>
        <p:nvSpPr>
          <p:cNvPr id="3" name="Rectangle: Rounded Corners 2">
            <a:extLst>
              <a:ext uri="{FF2B5EF4-FFF2-40B4-BE49-F238E27FC236}">
                <a16:creationId xmlns:a16="http://schemas.microsoft.com/office/drawing/2014/main" id="{F5860E99-45E9-D0F1-DD9C-8148662656ED}"/>
              </a:ext>
            </a:extLst>
          </p:cNvPr>
          <p:cNvSpPr/>
          <p:nvPr/>
        </p:nvSpPr>
        <p:spPr>
          <a:xfrm>
            <a:off x="288903" y="5161413"/>
            <a:ext cx="3669631" cy="584776"/>
          </a:xfrm>
          <a:prstGeom prst="roundRect">
            <a:avLst/>
          </a:prstGeom>
          <a:solidFill>
            <a:schemeClr val="accent5">
              <a:lumMod val="20000"/>
              <a:lumOff val="80000"/>
            </a:schemeClr>
          </a:solid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t"/>
          <a:lstStyle/>
          <a:p>
            <a:pPr lvl="0" algn="ctr">
              <a:lnSpc>
                <a:spcPct val="150000"/>
              </a:lnSpc>
              <a:defRPr/>
            </a:pPr>
            <a:r>
              <a:rPr lang="en-GB" sz="2200" b="1" dirty="0">
                <a:latin typeface="Open Sans" panose="020B0606030504020204" pitchFamily="34" charset="0"/>
                <a:ea typeface="Open Sans" panose="020B0606030504020204" pitchFamily="34" charset="0"/>
                <a:cs typeface="Open Sans" panose="020B0606030504020204" pitchFamily="34" charset="0"/>
                <a:hlinkClick r:id="rId3" action="ppaction://hlinksldjump"/>
              </a:rPr>
              <a:t>A. </a:t>
            </a:r>
            <a:r>
              <a:rPr lang="en-GB" sz="2200" dirty="0">
                <a:latin typeface="Open Sans" panose="020B0606030504020204" pitchFamily="34" charset="0"/>
                <a:ea typeface="Open Sans" panose="020B0606030504020204" pitchFamily="34" charset="0"/>
                <a:cs typeface="Open Sans" panose="020B0606030504020204" pitchFamily="34" charset="0"/>
                <a:hlinkClick r:id="rId3" action="ppaction://hlinksldjump"/>
              </a:rPr>
              <a:t>Tell his teacher</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E1B0BC2E-B979-BF73-C6AA-F8D242863537}"/>
              </a:ext>
            </a:extLst>
          </p:cNvPr>
          <p:cNvSpPr/>
          <p:nvPr/>
        </p:nvSpPr>
        <p:spPr>
          <a:xfrm>
            <a:off x="4261184" y="5161413"/>
            <a:ext cx="3669631" cy="584776"/>
          </a:xfrm>
          <a:prstGeom prst="roundRect">
            <a:avLst/>
          </a:prstGeom>
          <a:solidFill>
            <a:srgbClr val="ECDFF5"/>
          </a:solidFill>
          <a:ln w="57150" cap="flat" cmpd="sng" algn="ctr">
            <a:solidFill>
              <a:srgbClr val="BD90DC"/>
            </a:solidFill>
            <a:prstDash val="solid"/>
            <a:miter lim="800000"/>
          </a:ln>
          <a:effectLst/>
        </p:spPr>
        <p:txBody>
          <a:bodyPr tIns="0" rtlCol="0" anchor="ctr"/>
          <a:lstStyle/>
          <a:p>
            <a:pPr algn="ctr">
              <a:lnSpc>
                <a:spcPct val="150000"/>
              </a:lnSpc>
            </a:pPr>
            <a:r>
              <a:rPr lang="en-GB" sz="2200" b="1" kern="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4" action="ppaction://hlinksldjump"/>
              </a:rPr>
              <a:t>B. </a:t>
            </a:r>
            <a:r>
              <a:rPr lang="en-GB" sz="2200" kern="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4" action="ppaction://hlinksldjump"/>
              </a:rPr>
              <a:t>Tell his dad</a:t>
            </a:r>
            <a:endParaRPr lang="en-GB" sz="2200" kern="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272E60F9-7A94-F3E7-6523-E34C974B2D59}"/>
              </a:ext>
            </a:extLst>
          </p:cNvPr>
          <p:cNvSpPr txBox="1"/>
          <p:nvPr/>
        </p:nvSpPr>
        <p:spPr>
          <a:xfrm>
            <a:off x="190180" y="6003297"/>
            <a:ext cx="7897906" cy="673005"/>
          </a:xfrm>
          <a:prstGeom prst="rect">
            <a:avLst/>
          </a:prstGeom>
          <a:noFill/>
        </p:spPr>
        <p:txBody>
          <a:bodyPr wrap="square">
            <a:spAutoFit/>
          </a:bodyPr>
          <a:lstStyle/>
          <a:p>
            <a:pPr>
              <a:lnSpc>
                <a:spcPct val="200000"/>
              </a:lnSpc>
            </a:pPr>
            <a:r>
              <a:rPr lang="en-GB" sz="2200" i="1" dirty="0">
                <a:effectLst/>
                <a:latin typeface="Open Sans" panose="020B0606030504020204" pitchFamily="34" charset="0"/>
                <a:ea typeface="Open Sans" panose="020B0606030504020204" pitchFamily="34" charset="0"/>
                <a:cs typeface="Open Sans" panose="020B0606030504020204" pitchFamily="34" charset="0"/>
              </a:rPr>
              <a:t>Click an option above to find out what happens next!</a:t>
            </a:r>
          </a:p>
        </p:txBody>
      </p:sp>
      <p:sp>
        <p:nvSpPr>
          <p:cNvPr id="8" name="Rectangle: Rounded Corners 7">
            <a:extLst>
              <a:ext uri="{FF2B5EF4-FFF2-40B4-BE49-F238E27FC236}">
                <a16:creationId xmlns:a16="http://schemas.microsoft.com/office/drawing/2014/main" id="{F9537206-03D5-C291-3158-9B7A05CFA946}"/>
              </a:ext>
            </a:extLst>
          </p:cNvPr>
          <p:cNvSpPr/>
          <p:nvPr/>
        </p:nvSpPr>
        <p:spPr>
          <a:xfrm>
            <a:off x="8233466" y="5161413"/>
            <a:ext cx="3669631" cy="584776"/>
          </a:xfrm>
          <a:prstGeom prst="roundRect">
            <a:avLst/>
          </a:prstGeom>
          <a:solidFill>
            <a:srgbClr val="FFD5E4"/>
          </a:solidFill>
          <a:ln w="57150">
            <a:solidFill>
              <a:srgbClr val="FF699F"/>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t"/>
          <a:lstStyle/>
          <a:p>
            <a:pPr lvl="0" algn="ctr">
              <a:lnSpc>
                <a:spcPct val="150000"/>
              </a:lnSpc>
              <a:defRPr/>
            </a:pPr>
            <a:r>
              <a:rPr lang="en-GB" sz="2200" b="1" dirty="0">
                <a:latin typeface="Open Sans" panose="020B0606030504020204" pitchFamily="34" charset="0"/>
                <a:ea typeface="Open Sans" panose="020B0606030504020204" pitchFamily="34" charset="0"/>
                <a:cs typeface="Open Sans" panose="020B0606030504020204" pitchFamily="34" charset="0"/>
                <a:hlinkClick r:id="rId5" action="ppaction://hlinksldjump"/>
              </a:rPr>
              <a:t>C. </a:t>
            </a:r>
            <a:r>
              <a:rPr lang="en-GB" sz="2200" dirty="0">
                <a:latin typeface="Open Sans" panose="020B0606030504020204" pitchFamily="34" charset="0"/>
                <a:ea typeface="Open Sans" panose="020B0606030504020204" pitchFamily="34" charset="0"/>
                <a:cs typeface="Open Sans" panose="020B0606030504020204" pitchFamily="34" charset="0"/>
                <a:hlinkClick r:id="rId5" action="ppaction://hlinksldjump"/>
              </a:rPr>
              <a:t>Do nothing</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 cartoon of a child lying on a pillow&#10;&#10;AI-generated content may be incorrect.">
            <a:extLst>
              <a:ext uri="{FF2B5EF4-FFF2-40B4-BE49-F238E27FC236}">
                <a16:creationId xmlns:a16="http://schemas.microsoft.com/office/drawing/2014/main" id="{FEE40A8D-4806-BA38-7CC5-286958B3066D}"/>
              </a:ext>
            </a:extLst>
          </p:cNvPr>
          <p:cNvPicPr>
            <a:picLocks noChangeAspect="1"/>
          </p:cNvPicPr>
          <p:nvPr/>
        </p:nvPicPr>
        <p:blipFill>
          <a:blip r:embed="rId6"/>
          <a:stretch>
            <a:fillRect/>
          </a:stretch>
        </p:blipFill>
        <p:spPr>
          <a:xfrm flipH="1">
            <a:off x="8966579" y="221901"/>
            <a:ext cx="3398292" cy="3398292"/>
          </a:xfrm>
          <a:prstGeom prst="rect">
            <a:avLst/>
          </a:prstGeom>
        </p:spPr>
      </p:pic>
    </p:spTree>
    <p:extLst>
      <p:ext uri="{BB962C8B-B14F-4D97-AF65-F5344CB8AC3E}">
        <p14:creationId xmlns:p14="http://schemas.microsoft.com/office/powerpoint/2010/main" val="3955079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6FB1F-2261-091C-4F3E-A480085D36F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19CE5CB-C676-DB26-2E39-3BC71A4F8943}"/>
              </a:ext>
            </a:extLst>
          </p:cNvPr>
          <p:cNvSpPr txBox="1"/>
          <p:nvPr/>
        </p:nvSpPr>
        <p:spPr>
          <a:xfrm>
            <a:off x="179294" y="430306"/>
            <a:ext cx="117437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Open Sans" panose="020B0606030504020204"/>
                <a:ea typeface="+mn-ea"/>
                <a:cs typeface="+mn-cs"/>
              </a:rPr>
              <a:t>Unkind behaviour in a story</a:t>
            </a:r>
          </a:p>
        </p:txBody>
      </p:sp>
      <p:sp>
        <p:nvSpPr>
          <p:cNvPr id="9" name="TextBox 8">
            <a:extLst>
              <a:ext uri="{FF2B5EF4-FFF2-40B4-BE49-F238E27FC236}">
                <a16:creationId xmlns:a16="http://schemas.microsoft.com/office/drawing/2014/main" id="{D6220AAD-32F0-4EBB-0D6A-7B207DB4D70D}"/>
              </a:ext>
            </a:extLst>
          </p:cNvPr>
          <p:cNvSpPr txBox="1"/>
          <p:nvPr/>
        </p:nvSpPr>
        <p:spPr>
          <a:xfrm>
            <a:off x="179294" y="1130160"/>
            <a:ext cx="8787285" cy="5472011"/>
          </a:xfrm>
          <a:prstGeom prst="rect">
            <a:avLst/>
          </a:prstGeom>
          <a:noFill/>
        </p:spPr>
        <p:txBody>
          <a:bodyPr wrap="square">
            <a:spAutoFit/>
          </a:bodyPr>
          <a:lstStyle/>
          <a:p>
            <a:pPr>
              <a:lnSpc>
                <a:spcPct val="150000"/>
              </a:lnSpc>
              <a:spcAft>
                <a:spcPts val="2000"/>
              </a:spcAft>
              <a:buNone/>
            </a:pPr>
            <a:r>
              <a:rPr lang="en-GB" sz="2200" b="1" dirty="0">
                <a:solidFill>
                  <a:srgbClr val="5B9BD5"/>
                </a:solidFill>
                <a:effectLst/>
                <a:latin typeface="Open Sans" panose="020B0606030504020204" pitchFamily="34" charset="0"/>
                <a:ea typeface="Open Sans" panose="020B0606030504020204" pitchFamily="34" charset="0"/>
                <a:cs typeface="Open Sans" panose="020B0606030504020204" pitchFamily="34" charset="0"/>
              </a:rPr>
              <a:t>You chose: A. Tell his teacher</a:t>
            </a:r>
            <a:endParaRPr lang="en-GB" sz="2200" dirty="0">
              <a:solidFill>
                <a:srgbClr val="5B9BD5"/>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50000"/>
              </a:lnSpc>
              <a:spcAft>
                <a:spcPts val="2000"/>
              </a:spcAft>
              <a:buNone/>
            </a:pPr>
            <a:r>
              <a:rPr lang="en-GB" sz="2200" dirty="0">
                <a:effectLst/>
                <a:latin typeface="Open Sans" panose="020B0606030504020204" pitchFamily="34" charset="0"/>
                <a:ea typeface="Open Sans" panose="020B0606030504020204" pitchFamily="34" charset="0"/>
                <a:cs typeface="Open Sans" panose="020B0606030504020204" pitchFamily="34" charset="0"/>
              </a:rPr>
              <a:t>Joaquín was brave. He went to tell his teacher what happened.</a:t>
            </a:r>
          </a:p>
          <a:p>
            <a:pPr>
              <a:lnSpc>
                <a:spcPct val="150000"/>
              </a:lnSpc>
              <a:spcAft>
                <a:spcPts val="2000"/>
              </a:spcAft>
              <a:buNone/>
            </a:pPr>
            <a:r>
              <a:rPr lang="en-GB" sz="2200" dirty="0">
                <a:effectLst/>
                <a:latin typeface="Open Sans" panose="020B0606030504020204" pitchFamily="34" charset="0"/>
                <a:ea typeface="Open Sans" panose="020B0606030504020204" pitchFamily="34" charset="0"/>
                <a:cs typeface="Open Sans" panose="020B0606030504020204" pitchFamily="34" charset="0"/>
              </a:rPr>
              <a:t>“I’m so proud of you for telling me. Rosa shouldn’t be treating you like this,” the teacher said. “Would you like to move seats?”</a:t>
            </a:r>
          </a:p>
          <a:p>
            <a:pPr>
              <a:lnSpc>
                <a:spcPct val="150000"/>
              </a:lnSpc>
              <a:spcAft>
                <a:spcPts val="2000"/>
              </a:spcAft>
              <a:buNone/>
            </a:pPr>
            <a:r>
              <a:rPr lang="en-GB" sz="2200" dirty="0">
                <a:effectLst/>
                <a:latin typeface="Open Sans" panose="020B0606030504020204" pitchFamily="34" charset="0"/>
                <a:ea typeface="Open Sans" panose="020B0606030504020204" pitchFamily="34" charset="0"/>
                <a:cs typeface="Open Sans" panose="020B0606030504020204" pitchFamily="34" charset="0"/>
              </a:rPr>
              <a:t>Joaquín said yes.</a:t>
            </a:r>
          </a:p>
          <a:p>
            <a:pPr>
              <a:lnSpc>
                <a:spcPct val="150000"/>
              </a:lnSpc>
              <a:spcAft>
                <a:spcPts val="2000"/>
              </a:spcAft>
              <a:buNone/>
            </a:pPr>
            <a:r>
              <a:rPr lang="en-GB" sz="2200" dirty="0">
                <a:effectLst/>
                <a:latin typeface="Open Sans" panose="020B0606030504020204" pitchFamily="34" charset="0"/>
                <a:ea typeface="Open Sans" panose="020B0606030504020204" pitchFamily="34" charset="0"/>
                <a:cs typeface="Open Sans" panose="020B0606030504020204" pitchFamily="34" charset="0"/>
              </a:rPr>
              <a:t>“I’ll talk to Rosa and tell her to stop, and speak to her parents too,” said the teacher. “Please tell me again if anything else happens.”</a:t>
            </a:r>
          </a:p>
          <a:p>
            <a:pPr>
              <a:lnSpc>
                <a:spcPct val="115000"/>
              </a:lnSpc>
              <a:spcBef>
                <a:spcPts val="1200"/>
              </a:spcBef>
              <a:spcAft>
                <a:spcPts val="1200"/>
              </a:spcAft>
            </a:pPr>
            <a:endParaRPr lang="en-GB" sz="2400" dirty="0">
              <a:effectLst/>
              <a:latin typeface="Arial" panose="020B0604020202020204" pitchFamily="34" charset="0"/>
              <a:ea typeface="Arial" panose="020B0604020202020204" pitchFamily="34" charset="0"/>
            </a:endParaRPr>
          </a:p>
        </p:txBody>
      </p:sp>
      <p:pic>
        <p:nvPicPr>
          <p:cNvPr id="6" name="Picture 5" descr="A cartoon of a person and a child&#10;&#10;AI-generated content may be incorrect.">
            <a:extLst>
              <a:ext uri="{FF2B5EF4-FFF2-40B4-BE49-F238E27FC236}">
                <a16:creationId xmlns:a16="http://schemas.microsoft.com/office/drawing/2014/main" id="{390B5CEC-13F7-55ED-11F8-D9DFFA159031}"/>
              </a:ext>
            </a:extLst>
          </p:cNvPr>
          <p:cNvPicPr>
            <a:picLocks noChangeAspect="1"/>
          </p:cNvPicPr>
          <p:nvPr/>
        </p:nvPicPr>
        <p:blipFill>
          <a:blip r:embed="rId3"/>
          <a:srcRect b="4883"/>
          <a:stretch>
            <a:fillRect/>
          </a:stretch>
        </p:blipFill>
        <p:spPr>
          <a:xfrm>
            <a:off x="8966579" y="2470245"/>
            <a:ext cx="3773606" cy="3589361"/>
          </a:xfrm>
          <a:prstGeom prst="rect">
            <a:avLst/>
          </a:prstGeom>
        </p:spPr>
      </p:pic>
    </p:spTree>
    <p:extLst>
      <p:ext uri="{BB962C8B-B14F-4D97-AF65-F5344CB8AC3E}">
        <p14:creationId xmlns:p14="http://schemas.microsoft.com/office/powerpoint/2010/main" val="67764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DA20F-DB3A-01E1-CD40-1CA9A249DC6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3D39D41-03FD-319D-40FB-19FC4430351C}"/>
              </a:ext>
            </a:extLst>
          </p:cNvPr>
          <p:cNvSpPr txBox="1"/>
          <p:nvPr/>
        </p:nvSpPr>
        <p:spPr>
          <a:xfrm>
            <a:off x="179294" y="430306"/>
            <a:ext cx="117437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Open Sans" panose="020B0606030504020204"/>
                <a:ea typeface="+mn-ea"/>
                <a:cs typeface="+mn-cs"/>
              </a:rPr>
              <a:t>Unkind behaviour in a story</a:t>
            </a:r>
          </a:p>
        </p:txBody>
      </p:sp>
      <p:sp>
        <p:nvSpPr>
          <p:cNvPr id="9" name="TextBox 8">
            <a:extLst>
              <a:ext uri="{FF2B5EF4-FFF2-40B4-BE49-F238E27FC236}">
                <a16:creationId xmlns:a16="http://schemas.microsoft.com/office/drawing/2014/main" id="{D6DD87CA-C0D6-457E-933A-D367C0CAC242}"/>
              </a:ext>
            </a:extLst>
          </p:cNvPr>
          <p:cNvSpPr txBox="1"/>
          <p:nvPr/>
        </p:nvSpPr>
        <p:spPr>
          <a:xfrm>
            <a:off x="179294" y="1376329"/>
            <a:ext cx="11911106" cy="5984972"/>
          </a:xfrm>
          <a:prstGeom prst="rect">
            <a:avLst/>
          </a:prstGeom>
          <a:noFill/>
        </p:spPr>
        <p:txBody>
          <a:bodyPr wrap="square">
            <a:spAutoFit/>
          </a:bodyPr>
          <a:lstStyle/>
          <a:p>
            <a:pPr>
              <a:lnSpc>
                <a:spcPct val="150000"/>
              </a:lnSpc>
              <a:spcAft>
                <a:spcPts val="2000"/>
              </a:spcAft>
              <a:buNone/>
            </a:pPr>
            <a:r>
              <a:rPr lang="en-GB" sz="2200" dirty="0">
                <a:effectLst/>
                <a:latin typeface="Open Sans" panose="020B0606030504020204" pitchFamily="34" charset="0"/>
                <a:ea typeface="Open Sans" panose="020B0606030504020204" pitchFamily="34" charset="0"/>
                <a:cs typeface="Open Sans" panose="020B0606030504020204" pitchFamily="34" charset="0"/>
              </a:rPr>
              <a:t>Joaquín moved seats and sat next to a kind girl called Francis. They became good friends.</a:t>
            </a:r>
          </a:p>
          <a:p>
            <a:pPr>
              <a:lnSpc>
                <a:spcPct val="150000"/>
              </a:lnSpc>
              <a:spcAft>
                <a:spcPts val="2000"/>
              </a:spcAft>
              <a:buNone/>
            </a:pPr>
            <a:r>
              <a:rPr lang="en-GB" sz="2200" dirty="0">
                <a:effectLst/>
                <a:latin typeface="Open Sans" panose="020B0606030504020204" pitchFamily="34" charset="0"/>
                <a:ea typeface="Open Sans" panose="020B0606030504020204" pitchFamily="34" charset="0"/>
                <a:cs typeface="Open Sans" panose="020B0606030504020204" pitchFamily="34" charset="0"/>
              </a:rPr>
              <a:t>Rosa didn’t become his friend, but she did stop being unkind.</a:t>
            </a:r>
          </a:p>
          <a:p>
            <a:pPr>
              <a:lnSpc>
                <a:spcPct val="150000"/>
              </a:lnSpc>
              <a:spcAft>
                <a:spcPts val="2000"/>
              </a:spcAft>
            </a:pPr>
            <a:r>
              <a:rPr lang="en-GB" sz="2200" dirty="0">
                <a:effectLst/>
                <a:latin typeface="Open Sans" panose="020B0606030504020204" pitchFamily="34" charset="0"/>
                <a:ea typeface="Open Sans" panose="020B0606030504020204" pitchFamily="34" charset="0"/>
                <a:cs typeface="Open Sans" panose="020B0606030504020204" pitchFamily="34" charset="0"/>
              </a:rPr>
              <a:t>Joaquín felt much better. He was glad he was brave and told his teacher.  </a:t>
            </a:r>
          </a:p>
          <a:p>
            <a:pPr>
              <a:lnSpc>
                <a:spcPct val="150000"/>
              </a:lnSpc>
              <a:spcAft>
                <a:spcPts val="2000"/>
              </a:spcAft>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a:lnSpc>
                <a:spcPct val="150000"/>
              </a:lnSpc>
              <a:spcAft>
                <a:spcPts val="2000"/>
              </a:spcAft>
            </a:pPr>
            <a:r>
              <a:rPr lang="en-GB" sz="2200" b="1" dirty="0">
                <a:latin typeface="Open Sans" panose="020B0606030504020204" pitchFamily="34" charset="0"/>
                <a:ea typeface="Open Sans" panose="020B0606030504020204" pitchFamily="34" charset="0"/>
                <a:cs typeface="Open Sans" panose="020B0606030504020204" pitchFamily="34" charset="0"/>
              </a:rPr>
              <a:t>Click below to explore the other endings to the story:</a:t>
            </a:r>
            <a:endPar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a:lnSpc>
                <a:spcPct val="150000"/>
              </a:lnSpc>
              <a:spcAft>
                <a:spcPts val="2000"/>
              </a:spcAft>
            </a:pPr>
            <a:endParaRPr lang="en-GB" sz="2200"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spcAft>
                <a:spcPts val="2000"/>
              </a:spcAft>
            </a:pPr>
            <a:endPar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a:lnSpc>
                <a:spcPct val="115000"/>
              </a:lnSpc>
              <a:spcBef>
                <a:spcPts val="1200"/>
              </a:spcBef>
              <a:spcAft>
                <a:spcPts val="1200"/>
              </a:spcAft>
            </a:pPr>
            <a:endParaRPr lang="en-GB" sz="2400" dirty="0">
              <a:effectLst/>
              <a:latin typeface="Arial" panose="020B0604020202020204" pitchFamily="34" charset="0"/>
              <a:ea typeface="Arial" panose="020B0604020202020204" pitchFamily="34" charset="0"/>
            </a:endParaRPr>
          </a:p>
        </p:txBody>
      </p:sp>
      <p:sp>
        <p:nvSpPr>
          <p:cNvPr id="5" name="Rectangle: Rounded Corners 4">
            <a:extLst>
              <a:ext uri="{FF2B5EF4-FFF2-40B4-BE49-F238E27FC236}">
                <a16:creationId xmlns:a16="http://schemas.microsoft.com/office/drawing/2014/main" id="{2CF38929-2E65-F260-CEA2-58AECDF90DDE}"/>
              </a:ext>
            </a:extLst>
          </p:cNvPr>
          <p:cNvSpPr/>
          <p:nvPr/>
        </p:nvSpPr>
        <p:spPr>
          <a:xfrm>
            <a:off x="4261184" y="5161413"/>
            <a:ext cx="3669631" cy="584776"/>
          </a:xfrm>
          <a:prstGeom prst="roundRect">
            <a:avLst/>
          </a:prstGeom>
          <a:solidFill>
            <a:srgbClr val="ECDFF5"/>
          </a:solidFill>
          <a:ln w="57150">
            <a:solidFill>
              <a:srgbClr val="BD90DC"/>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t"/>
          <a:lstStyle/>
          <a:p>
            <a:pPr lvl="0" algn="ctr">
              <a:lnSpc>
                <a:spcPct val="150000"/>
              </a:lnSpc>
              <a:defRPr/>
            </a:pPr>
            <a:r>
              <a:rPr lang="en-GB" sz="2200" b="1"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3" action="ppaction://hlinksldjump"/>
              </a:rPr>
              <a:t>B. </a:t>
            </a:r>
            <a:r>
              <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3" action="ppaction://hlinksldjump"/>
              </a:rPr>
              <a:t>Tell his dad</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E34D860F-3454-E61C-2B5B-4663349A05E3}"/>
              </a:ext>
            </a:extLst>
          </p:cNvPr>
          <p:cNvSpPr/>
          <p:nvPr/>
        </p:nvSpPr>
        <p:spPr>
          <a:xfrm>
            <a:off x="8233466" y="5161413"/>
            <a:ext cx="3669631" cy="584776"/>
          </a:xfrm>
          <a:prstGeom prst="roundRect">
            <a:avLst/>
          </a:prstGeom>
          <a:solidFill>
            <a:srgbClr val="FFD5E4"/>
          </a:solidFill>
          <a:ln w="57150">
            <a:solidFill>
              <a:srgbClr val="FF699F"/>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t"/>
          <a:lstStyle/>
          <a:p>
            <a:pPr algn="ctr">
              <a:lnSpc>
                <a:spcPct val="150000"/>
              </a:lnSpc>
              <a:spcAft>
                <a:spcPts val="2000"/>
              </a:spcAft>
            </a:pPr>
            <a:r>
              <a:rPr lang="en-GB" sz="2200" b="1"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4" action="ppaction://hlinksldjump"/>
              </a:rPr>
              <a:t>C. </a:t>
            </a:r>
            <a:r>
              <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4" action="ppaction://hlinksldjump"/>
              </a:rPr>
              <a:t>Do nothing</a:t>
            </a:r>
            <a:endParaRPr lang="en-GB" sz="22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B88C4BDB-1CB6-E4D0-76F8-D07D133E008D}"/>
              </a:ext>
            </a:extLst>
          </p:cNvPr>
          <p:cNvSpPr txBox="1"/>
          <p:nvPr/>
        </p:nvSpPr>
        <p:spPr>
          <a:xfrm>
            <a:off x="190179" y="6003297"/>
            <a:ext cx="7824931" cy="673005"/>
          </a:xfrm>
          <a:prstGeom prst="rect">
            <a:avLst/>
          </a:prstGeom>
          <a:noFill/>
        </p:spPr>
        <p:txBody>
          <a:bodyPr wrap="square">
            <a:spAutoFit/>
          </a:bodyPr>
          <a:lstStyle/>
          <a:p>
            <a:pPr>
              <a:lnSpc>
                <a:spcPct val="200000"/>
              </a:lnSpc>
            </a:pPr>
            <a:r>
              <a:rPr lang="en-GB" sz="2200" i="1" dirty="0">
                <a:effectLst/>
                <a:latin typeface="Open Sans" panose="020B0606030504020204" pitchFamily="34" charset="0"/>
                <a:ea typeface="Open Sans" panose="020B0606030504020204" pitchFamily="34" charset="0"/>
                <a:cs typeface="Open Sans" panose="020B0606030504020204" pitchFamily="34" charset="0"/>
              </a:rPr>
              <a:t>If you’ve explored all options, click </a:t>
            </a:r>
            <a:r>
              <a:rPr lang="en-GB" sz="2200" i="1" dirty="0">
                <a:effectLst/>
                <a:latin typeface="Open Sans" panose="020B0606030504020204" pitchFamily="34" charset="0"/>
                <a:ea typeface="Open Sans" panose="020B0606030504020204" pitchFamily="34" charset="0"/>
                <a:cs typeface="Open Sans" panose="020B0606030504020204" pitchFamily="34" charset="0"/>
                <a:hlinkClick r:id="rId5" action="ppaction://hlinksldjump"/>
              </a:rPr>
              <a:t>here</a:t>
            </a:r>
            <a:r>
              <a:rPr lang="en-GB" sz="2200" i="1" dirty="0">
                <a:effectLst/>
                <a:latin typeface="Open Sans" panose="020B0606030504020204" pitchFamily="34" charset="0"/>
                <a:ea typeface="Open Sans" panose="020B0606030504020204" pitchFamily="34" charset="0"/>
                <a:cs typeface="Open Sans" panose="020B0606030504020204" pitchFamily="34" charset="0"/>
              </a:rPr>
              <a:t> to end the story.</a:t>
            </a:r>
          </a:p>
        </p:txBody>
      </p:sp>
      <p:sp>
        <p:nvSpPr>
          <p:cNvPr id="10" name="Rectangle: Rounded Corners 9">
            <a:extLst>
              <a:ext uri="{FF2B5EF4-FFF2-40B4-BE49-F238E27FC236}">
                <a16:creationId xmlns:a16="http://schemas.microsoft.com/office/drawing/2014/main" id="{9116801A-7E7E-9576-D3D5-819ACCFF53BA}"/>
              </a:ext>
            </a:extLst>
          </p:cNvPr>
          <p:cNvSpPr/>
          <p:nvPr/>
        </p:nvSpPr>
        <p:spPr>
          <a:xfrm>
            <a:off x="288903" y="5161413"/>
            <a:ext cx="3669631" cy="584776"/>
          </a:xfrm>
          <a:prstGeom prst="roundRect">
            <a:avLst/>
          </a:prstGeom>
          <a:solidFill>
            <a:schemeClr val="bg2"/>
          </a:solid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t"/>
          <a:lstStyle/>
          <a:p>
            <a:pPr lvl="0" algn="ctr">
              <a:lnSpc>
                <a:spcPct val="150000"/>
              </a:lnSpc>
              <a:defRPr/>
            </a:pPr>
            <a:r>
              <a:rPr lang="en-GB" sz="2200" b="1"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 </a:t>
            </a:r>
            <a:r>
              <a:rPr lang="en-GB" sz="22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Tell his teacher</a:t>
            </a:r>
            <a:endParaRPr kumimoji="0" lang="en-GB" sz="22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B6CD402-D750-1146-6009-DF2B02D6BDC4}"/>
              </a:ext>
            </a:extLst>
          </p:cNvPr>
          <p:cNvSpPr txBox="1"/>
          <p:nvPr/>
        </p:nvSpPr>
        <p:spPr>
          <a:xfrm>
            <a:off x="8556977" y="259105"/>
            <a:ext cx="3567289" cy="463588"/>
          </a:xfrm>
          <a:prstGeom prst="rect">
            <a:avLst/>
          </a:prstGeom>
          <a:noFill/>
        </p:spPr>
        <p:txBody>
          <a:bodyPr wrap="square">
            <a:spAutoFit/>
          </a:bodyPr>
          <a:lstStyle/>
          <a:p>
            <a:pPr algn="r">
              <a:lnSpc>
                <a:spcPct val="150000"/>
              </a:lnSpc>
              <a:spcAft>
                <a:spcPts val="2000"/>
              </a:spcAft>
              <a:buNone/>
            </a:pPr>
            <a:r>
              <a:rPr lang="en-GB" sz="1800" b="1" dirty="0">
                <a:solidFill>
                  <a:srgbClr val="5B9BD5"/>
                </a:solidFill>
                <a:effectLst/>
                <a:latin typeface="Open Sans" panose="020B0606030504020204" pitchFamily="34" charset="0"/>
                <a:ea typeface="Open Sans" panose="020B0606030504020204" pitchFamily="34" charset="0"/>
                <a:cs typeface="Open Sans" panose="020B0606030504020204" pitchFamily="34" charset="0"/>
              </a:rPr>
              <a:t>You chose: A. Tell his teacher</a:t>
            </a:r>
            <a:endParaRPr lang="en-GB" sz="1800" dirty="0">
              <a:solidFill>
                <a:srgbClr val="5B9BD5"/>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descr="A cartoon of a child and child&#10;&#10;AI-generated content may be incorrect.">
            <a:extLst>
              <a:ext uri="{FF2B5EF4-FFF2-40B4-BE49-F238E27FC236}">
                <a16:creationId xmlns:a16="http://schemas.microsoft.com/office/drawing/2014/main" id="{F3DDE70E-30B7-A20D-EFD6-EC5B95BC3D7E}"/>
              </a:ext>
            </a:extLst>
          </p:cNvPr>
          <p:cNvPicPr>
            <a:picLocks noChangeAspect="1"/>
          </p:cNvPicPr>
          <p:nvPr/>
        </p:nvPicPr>
        <p:blipFill>
          <a:blip r:embed="rId6"/>
          <a:stretch>
            <a:fillRect/>
          </a:stretch>
        </p:blipFill>
        <p:spPr>
          <a:xfrm>
            <a:off x="8895497" y="2212947"/>
            <a:ext cx="4151763" cy="2767842"/>
          </a:xfrm>
          <a:prstGeom prst="rect">
            <a:avLst/>
          </a:prstGeom>
        </p:spPr>
      </p:pic>
    </p:spTree>
    <p:extLst>
      <p:ext uri="{BB962C8B-B14F-4D97-AF65-F5344CB8AC3E}">
        <p14:creationId xmlns:p14="http://schemas.microsoft.com/office/powerpoint/2010/main" val="2130641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75BF4-E582-AFCA-A3C0-22D7509729E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D1AFFE1-4CE6-9ACE-37A5-286F0394A7D1}"/>
              </a:ext>
            </a:extLst>
          </p:cNvPr>
          <p:cNvSpPr txBox="1"/>
          <p:nvPr/>
        </p:nvSpPr>
        <p:spPr>
          <a:xfrm>
            <a:off x="179294" y="430306"/>
            <a:ext cx="117437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Open Sans" panose="020B0606030504020204"/>
                <a:ea typeface="+mn-ea"/>
                <a:cs typeface="+mn-cs"/>
              </a:rPr>
              <a:t>Unkind behaviour in a story</a:t>
            </a:r>
          </a:p>
        </p:txBody>
      </p:sp>
      <p:sp>
        <p:nvSpPr>
          <p:cNvPr id="9" name="TextBox 8">
            <a:extLst>
              <a:ext uri="{FF2B5EF4-FFF2-40B4-BE49-F238E27FC236}">
                <a16:creationId xmlns:a16="http://schemas.microsoft.com/office/drawing/2014/main" id="{95214272-FD60-C97B-B3F7-BA3D7EB539D5}"/>
              </a:ext>
            </a:extLst>
          </p:cNvPr>
          <p:cNvSpPr txBox="1"/>
          <p:nvPr/>
        </p:nvSpPr>
        <p:spPr>
          <a:xfrm>
            <a:off x="179294" y="1135401"/>
            <a:ext cx="11911106" cy="5220660"/>
          </a:xfrm>
          <a:prstGeom prst="rect">
            <a:avLst/>
          </a:prstGeom>
          <a:noFill/>
        </p:spPr>
        <p:txBody>
          <a:bodyPr wrap="square">
            <a:spAutoFit/>
          </a:bodyPr>
          <a:lstStyle/>
          <a:p>
            <a:pPr>
              <a:lnSpc>
                <a:spcPct val="150000"/>
              </a:lnSpc>
              <a:spcAft>
                <a:spcPts val="2000"/>
              </a:spcAft>
              <a:buNone/>
            </a:pPr>
            <a:r>
              <a:rPr lang="en-US" sz="2200" b="1" dirty="0">
                <a:solidFill>
                  <a:srgbClr val="BD90DC"/>
                </a:solidFill>
                <a:effectLst/>
                <a:latin typeface="Open Sans" panose="020B0606030504020204" pitchFamily="34" charset="0"/>
                <a:ea typeface="Open Sans" panose="020B0606030504020204" pitchFamily="34" charset="0"/>
              </a:rPr>
              <a:t>You chose: B. Tell his dad</a:t>
            </a:r>
          </a:p>
          <a:p>
            <a:pPr>
              <a:lnSpc>
                <a:spcPct val="150000"/>
              </a:lnSpc>
              <a:spcAft>
                <a:spcPts val="2000"/>
              </a:spcAft>
              <a:buNone/>
            </a:pPr>
            <a:r>
              <a:rPr lang="en-US" sz="2200" dirty="0">
                <a:effectLst/>
                <a:latin typeface="Open Sans" panose="020B0606030504020204" pitchFamily="34" charset="0"/>
                <a:ea typeface="Open Sans" panose="020B0606030504020204" pitchFamily="34" charset="0"/>
              </a:rPr>
              <a:t>Joaquín told his dad everything that had happened. His dad gave him a big hug.</a:t>
            </a:r>
          </a:p>
          <a:p>
            <a:pPr>
              <a:lnSpc>
                <a:spcPct val="150000"/>
              </a:lnSpc>
              <a:spcAft>
                <a:spcPts val="2000"/>
              </a:spcAft>
              <a:buNone/>
            </a:pPr>
            <a:r>
              <a:rPr lang="en-US" sz="2200" dirty="0">
                <a:effectLst/>
                <a:latin typeface="Open Sans" panose="020B0606030504020204" pitchFamily="34" charset="0"/>
                <a:ea typeface="Open Sans" panose="020B0606030504020204" pitchFamily="34" charset="0"/>
              </a:rPr>
              <a:t>“It’s OK to feel sad when someone is unkind,” he said. “But we need to make it stop.”</a:t>
            </a:r>
          </a:p>
          <a:p>
            <a:pPr>
              <a:lnSpc>
                <a:spcPct val="150000"/>
              </a:lnSpc>
              <a:spcAft>
                <a:spcPts val="2000"/>
              </a:spcAft>
              <a:buNone/>
            </a:pPr>
            <a:r>
              <a:rPr lang="en-US" sz="2200" dirty="0">
                <a:effectLst/>
                <a:latin typeface="Open Sans" panose="020B0606030504020204" pitchFamily="34" charset="0"/>
                <a:ea typeface="Open Sans" panose="020B0606030504020204" pitchFamily="34" charset="0"/>
              </a:rPr>
              <a:t>He said he would talk to the teacher at school.</a:t>
            </a:r>
          </a:p>
          <a:p>
            <a:pPr>
              <a:lnSpc>
                <a:spcPct val="150000"/>
              </a:lnSpc>
              <a:spcAft>
                <a:spcPts val="2000"/>
              </a:spcAft>
              <a:buNone/>
            </a:pPr>
            <a:r>
              <a:rPr lang="en-US" sz="2200" dirty="0">
                <a:effectLst/>
                <a:latin typeface="Open Sans" panose="020B0606030504020204" pitchFamily="34" charset="0"/>
                <a:ea typeface="Open Sans" panose="020B0606030504020204" pitchFamily="34" charset="0"/>
              </a:rPr>
              <a:t>At school, the teacher called Joaquín over.</a:t>
            </a:r>
          </a:p>
          <a:p>
            <a:pPr>
              <a:lnSpc>
                <a:spcPct val="150000"/>
              </a:lnSpc>
              <a:spcAft>
                <a:spcPts val="2000"/>
              </a:spcAft>
              <a:buNone/>
            </a:pPr>
            <a:r>
              <a:rPr lang="en-US" sz="2200" dirty="0">
                <a:effectLst/>
                <a:latin typeface="Open Sans" panose="020B0606030504020204" pitchFamily="34" charset="0"/>
                <a:ea typeface="Open Sans" panose="020B0606030504020204" pitchFamily="34" charset="0"/>
              </a:rPr>
              <a:t>“I’m really sorry this happened,” he said. “Would you like to move seats?”</a:t>
            </a:r>
          </a:p>
          <a:p>
            <a:pPr>
              <a:lnSpc>
                <a:spcPct val="115000"/>
              </a:lnSpc>
              <a:spcBef>
                <a:spcPts val="1200"/>
              </a:spcBef>
              <a:spcAft>
                <a:spcPts val="1200"/>
              </a:spcAft>
            </a:pPr>
            <a:endParaRPr lang="en-GB" sz="2400" dirty="0">
              <a:effectLst/>
              <a:latin typeface="Arial" panose="020B0604020202020204" pitchFamily="34" charset="0"/>
              <a:ea typeface="Arial" panose="020B0604020202020204" pitchFamily="34" charset="0"/>
            </a:endParaRPr>
          </a:p>
        </p:txBody>
      </p:sp>
      <p:pic>
        <p:nvPicPr>
          <p:cNvPr id="6" name="Picture 5" descr="A cartoon of a person and a child hugging&#10;&#10;AI-generated content may be incorrect.">
            <a:extLst>
              <a:ext uri="{FF2B5EF4-FFF2-40B4-BE49-F238E27FC236}">
                <a16:creationId xmlns:a16="http://schemas.microsoft.com/office/drawing/2014/main" id="{B02892BB-081E-C267-636D-2E69884E41F1}"/>
              </a:ext>
            </a:extLst>
          </p:cNvPr>
          <p:cNvPicPr>
            <a:picLocks noChangeAspect="1"/>
          </p:cNvPicPr>
          <p:nvPr/>
        </p:nvPicPr>
        <p:blipFill>
          <a:blip r:embed="rId3"/>
          <a:stretch>
            <a:fillRect/>
          </a:stretch>
        </p:blipFill>
        <p:spPr>
          <a:xfrm>
            <a:off x="9408994" y="3193576"/>
            <a:ext cx="2872853" cy="2872853"/>
          </a:xfrm>
          <a:prstGeom prst="rect">
            <a:avLst/>
          </a:prstGeom>
        </p:spPr>
      </p:pic>
    </p:spTree>
    <p:extLst>
      <p:ext uri="{BB962C8B-B14F-4D97-AF65-F5344CB8AC3E}">
        <p14:creationId xmlns:p14="http://schemas.microsoft.com/office/powerpoint/2010/main" val="9542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79E58-9616-F328-D56F-826ED694CA5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E3D7170-EB6B-4E81-188A-416C487205DB}"/>
              </a:ext>
            </a:extLst>
          </p:cNvPr>
          <p:cNvSpPr txBox="1"/>
          <p:nvPr/>
        </p:nvSpPr>
        <p:spPr>
          <a:xfrm>
            <a:off x="179294" y="430306"/>
            <a:ext cx="117437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Open Sans" panose="020B0606030504020204"/>
                <a:ea typeface="+mn-ea"/>
                <a:cs typeface="+mn-cs"/>
              </a:rPr>
              <a:t>Unkind behaviour in a story</a:t>
            </a:r>
          </a:p>
        </p:txBody>
      </p:sp>
      <p:sp>
        <p:nvSpPr>
          <p:cNvPr id="9" name="TextBox 8">
            <a:extLst>
              <a:ext uri="{FF2B5EF4-FFF2-40B4-BE49-F238E27FC236}">
                <a16:creationId xmlns:a16="http://schemas.microsoft.com/office/drawing/2014/main" id="{C914F2B5-B623-63BF-DF5C-C8A41371B64E}"/>
              </a:ext>
            </a:extLst>
          </p:cNvPr>
          <p:cNvSpPr txBox="1"/>
          <p:nvPr/>
        </p:nvSpPr>
        <p:spPr>
          <a:xfrm>
            <a:off x="179294" y="1015081"/>
            <a:ext cx="11911106" cy="4413772"/>
          </a:xfrm>
          <a:prstGeom prst="rect">
            <a:avLst/>
          </a:prstGeom>
          <a:noFill/>
        </p:spPr>
        <p:txBody>
          <a:bodyPr wrap="square">
            <a:spAutoFit/>
          </a:bodyPr>
          <a:lstStyle/>
          <a:p>
            <a:pPr>
              <a:lnSpc>
                <a:spcPct val="150000"/>
              </a:lnSpc>
              <a:spcAft>
                <a:spcPts val="1400"/>
              </a:spcAft>
              <a:buNone/>
            </a:pPr>
            <a:r>
              <a:rPr lang="en-US" sz="2200" dirty="0">
                <a:latin typeface="Open Sans" panose="020B0606030504020204" pitchFamily="34" charset="0"/>
                <a:ea typeface="Open Sans" panose="020B0606030504020204" pitchFamily="34" charset="0"/>
              </a:rPr>
              <a:t>Joaquín nodded.</a:t>
            </a:r>
          </a:p>
          <a:p>
            <a:pPr>
              <a:lnSpc>
                <a:spcPct val="150000"/>
              </a:lnSpc>
              <a:spcAft>
                <a:spcPts val="1400"/>
              </a:spcAft>
              <a:buNone/>
            </a:pPr>
            <a:r>
              <a:rPr lang="en-US" sz="2200" dirty="0">
                <a:latin typeface="Open Sans" panose="020B0606030504020204" pitchFamily="34" charset="0"/>
                <a:ea typeface="Open Sans" panose="020B0606030504020204" pitchFamily="34" charset="0"/>
              </a:rPr>
              <a:t>The teacher also said he would speak to Rosa and her parents to help her learn to be kind.</a:t>
            </a:r>
          </a:p>
          <a:p>
            <a:pPr>
              <a:lnSpc>
                <a:spcPct val="150000"/>
              </a:lnSpc>
              <a:spcAft>
                <a:spcPts val="1400"/>
              </a:spcAft>
              <a:buNone/>
            </a:pPr>
            <a:r>
              <a:rPr lang="en-US" sz="2200" dirty="0">
                <a:latin typeface="Open Sans" panose="020B0606030504020204" pitchFamily="34" charset="0"/>
                <a:ea typeface="Open Sans" panose="020B0606030504020204" pitchFamily="34" charset="0"/>
              </a:rPr>
              <a:t>Joaquín moved seats and sat next to a kind girl called Francis. They became good friends.</a:t>
            </a:r>
          </a:p>
          <a:p>
            <a:pPr>
              <a:lnSpc>
                <a:spcPct val="150000"/>
              </a:lnSpc>
              <a:spcAft>
                <a:spcPts val="1400"/>
              </a:spcAft>
              <a:buNone/>
            </a:pPr>
            <a:r>
              <a:rPr lang="en-US" sz="2200" dirty="0">
                <a:latin typeface="Open Sans" panose="020B0606030504020204" pitchFamily="34" charset="0"/>
                <a:ea typeface="Open Sans" panose="020B0606030504020204" pitchFamily="34" charset="0"/>
              </a:rPr>
              <a:t>Rosa never became a good friend, but she stopped being unkind. Joaquín felt much happier again. He was glad he was brave enough to tell his dad.</a:t>
            </a:r>
          </a:p>
          <a:p>
            <a:pPr>
              <a:lnSpc>
                <a:spcPct val="150000"/>
              </a:lnSpc>
              <a:spcAft>
                <a:spcPts val="2000"/>
              </a:spcAft>
            </a:pPr>
            <a:r>
              <a:rPr lang="en-GB" sz="2200" b="1" dirty="0">
                <a:latin typeface="Open Sans" panose="020B0606030504020204" pitchFamily="34" charset="0"/>
                <a:ea typeface="Open Sans" panose="020B0606030504020204" pitchFamily="34" charset="0"/>
                <a:cs typeface="Open Sans" panose="020B0606030504020204" pitchFamily="34" charset="0"/>
              </a:rPr>
              <a:t>Click below to explore the other endings to the story:</a:t>
            </a:r>
            <a:endParaRPr lang="en-GB" sz="2200"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1A075333-739A-6778-1729-8246C4B8A83D}"/>
              </a:ext>
            </a:extLst>
          </p:cNvPr>
          <p:cNvSpPr txBox="1"/>
          <p:nvPr/>
        </p:nvSpPr>
        <p:spPr>
          <a:xfrm>
            <a:off x="190179" y="6003297"/>
            <a:ext cx="7824931" cy="673005"/>
          </a:xfrm>
          <a:prstGeom prst="rect">
            <a:avLst/>
          </a:prstGeom>
          <a:noFill/>
        </p:spPr>
        <p:txBody>
          <a:bodyPr wrap="square">
            <a:spAutoFit/>
          </a:bodyPr>
          <a:lstStyle/>
          <a:p>
            <a:pPr>
              <a:lnSpc>
                <a:spcPct val="200000"/>
              </a:lnSpc>
            </a:pPr>
            <a:r>
              <a:rPr lang="en-GB" sz="2200" i="1" dirty="0">
                <a:effectLst/>
                <a:latin typeface="Open Sans" panose="020B0606030504020204" pitchFamily="34" charset="0"/>
                <a:ea typeface="Open Sans" panose="020B0606030504020204" pitchFamily="34" charset="0"/>
                <a:cs typeface="Open Sans" panose="020B0606030504020204" pitchFamily="34" charset="0"/>
              </a:rPr>
              <a:t>If you’ve explored all options, click </a:t>
            </a:r>
            <a:r>
              <a:rPr lang="en-GB" sz="2200" i="1" dirty="0">
                <a:effectLst/>
                <a:latin typeface="Open Sans" panose="020B0606030504020204" pitchFamily="34" charset="0"/>
                <a:ea typeface="Open Sans" panose="020B0606030504020204" pitchFamily="34" charset="0"/>
                <a:cs typeface="Open Sans" panose="020B0606030504020204" pitchFamily="34" charset="0"/>
                <a:hlinkClick r:id="rId3" action="ppaction://hlinksldjump"/>
              </a:rPr>
              <a:t>here</a:t>
            </a:r>
            <a:r>
              <a:rPr lang="en-GB" sz="2200" i="1" dirty="0">
                <a:effectLst/>
                <a:latin typeface="Open Sans" panose="020B0606030504020204" pitchFamily="34" charset="0"/>
                <a:ea typeface="Open Sans" panose="020B0606030504020204" pitchFamily="34" charset="0"/>
                <a:cs typeface="Open Sans" panose="020B0606030504020204" pitchFamily="34" charset="0"/>
              </a:rPr>
              <a:t> to end the story.</a:t>
            </a:r>
          </a:p>
        </p:txBody>
      </p:sp>
      <p:sp>
        <p:nvSpPr>
          <p:cNvPr id="13" name="Rectangle: Rounded Corners 12">
            <a:extLst>
              <a:ext uri="{FF2B5EF4-FFF2-40B4-BE49-F238E27FC236}">
                <a16:creationId xmlns:a16="http://schemas.microsoft.com/office/drawing/2014/main" id="{F7F152BD-BDC0-6222-9858-BF32EA991AD2}"/>
              </a:ext>
            </a:extLst>
          </p:cNvPr>
          <p:cNvSpPr/>
          <p:nvPr/>
        </p:nvSpPr>
        <p:spPr>
          <a:xfrm>
            <a:off x="288903" y="5330748"/>
            <a:ext cx="3669631" cy="584776"/>
          </a:xfrm>
          <a:prstGeom prst="roundRect">
            <a:avLst/>
          </a:prstGeom>
          <a:solidFill>
            <a:schemeClr val="accent5">
              <a:lumMod val="20000"/>
              <a:lumOff val="80000"/>
            </a:schemeClr>
          </a:solid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t"/>
          <a:lstStyle/>
          <a:p>
            <a:pPr lvl="0" algn="ctr">
              <a:lnSpc>
                <a:spcPct val="150000"/>
              </a:lnSpc>
              <a:defRPr/>
            </a:pPr>
            <a:r>
              <a:rPr lang="en-GB" sz="2200" b="1" dirty="0">
                <a:latin typeface="Open Sans" panose="020B0606030504020204" pitchFamily="34" charset="0"/>
                <a:ea typeface="Open Sans" panose="020B0606030504020204" pitchFamily="34" charset="0"/>
                <a:cs typeface="Open Sans" panose="020B0606030504020204" pitchFamily="34" charset="0"/>
                <a:hlinkClick r:id="rId4" action="ppaction://hlinksldjump"/>
              </a:rPr>
              <a:t>A. </a:t>
            </a:r>
            <a:r>
              <a:rPr lang="en-GB" sz="2200" dirty="0">
                <a:latin typeface="Open Sans" panose="020B0606030504020204" pitchFamily="34" charset="0"/>
                <a:ea typeface="Open Sans" panose="020B0606030504020204" pitchFamily="34" charset="0"/>
                <a:cs typeface="Open Sans" panose="020B0606030504020204" pitchFamily="34" charset="0"/>
                <a:hlinkClick r:id="rId4" action="ppaction://hlinksldjump"/>
              </a:rPr>
              <a:t>Tell his teacher</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8E119244-3D1A-C94F-EB8C-666A62D9F11D}"/>
              </a:ext>
            </a:extLst>
          </p:cNvPr>
          <p:cNvSpPr/>
          <p:nvPr/>
        </p:nvSpPr>
        <p:spPr>
          <a:xfrm>
            <a:off x="4261184" y="5330748"/>
            <a:ext cx="3669631" cy="584776"/>
          </a:xfrm>
          <a:prstGeom prst="roundRect">
            <a:avLst/>
          </a:prstGeom>
          <a:solidFill>
            <a:schemeClr val="bg2"/>
          </a:solidFill>
          <a:ln w="57150" cap="flat" cmpd="sng" algn="ctr">
            <a:solidFill>
              <a:schemeClr val="bg1">
                <a:lumMod val="65000"/>
              </a:schemeClr>
            </a:solidFill>
            <a:prstDash val="solid"/>
            <a:miter lim="800000"/>
          </a:ln>
          <a:effectLst/>
        </p:spPr>
        <p:txBody>
          <a:bodyPr tIns="0" rtlCol="0" anchor="ctr"/>
          <a:lstStyle/>
          <a:p>
            <a:pPr algn="ctr">
              <a:lnSpc>
                <a:spcPct val="150000"/>
              </a:lnSpc>
            </a:pPr>
            <a:r>
              <a:rPr lang="en-GB" sz="2200" b="1" kern="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B. </a:t>
            </a:r>
            <a:r>
              <a:rPr lang="en-GB" sz="2200" kern="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Tell his dad</a:t>
            </a:r>
          </a:p>
        </p:txBody>
      </p:sp>
      <p:sp>
        <p:nvSpPr>
          <p:cNvPr id="15" name="Rectangle: Rounded Corners 14">
            <a:extLst>
              <a:ext uri="{FF2B5EF4-FFF2-40B4-BE49-F238E27FC236}">
                <a16:creationId xmlns:a16="http://schemas.microsoft.com/office/drawing/2014/main" id="{40D29BB6-2A92-653F-D905-5A3AAC08DADB}"/>
              </a:ext>
            </a:extLst>
          </p:cNvPr>
          <p:cNvSpPr/>
          <p:nvPr/>
        </p:nvSpPr>
        <p:spPr>
          <a:xfrm>
            <a:off x="8233466" y="5330748"/>
            <a:ext cx="3669631" cy="584776"/>
          </a:xfrm>
          <a:prstGeom prst="roundRect">
            <a:avLst/>
          </a:prstGeom>
          <a:solidFill>
            <a:srgbClr val="FFD5E4"/>
          </a:solidFill>
          <a:ln w="57150">
            <a:solidFill>
              <a:srgbClr val="FF699F"/>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t"/>
          <a:lstStyle/>
          <a:p>
            <a:pPr lvl="0" algn="ctr">
              <a:lnSpc>
                <a:spcPct val="150000"/>
              </a:lnSpc>
              <a:defRPr/>
            </a:pPr>
            <a:r>
              <a:rPr lang="en-GB" sz="2200" b="1" dirty="0">
                <a:latin typeface="Open Sans" panose="020B0606030504020204" pitchFamily="34" charset="0"/>
                <a:ea typeface="Open Sans" panose="020B0606030504020204" pitchFamily="34" charset="0"/>
                <a:cs typeface="Open Sans" panose="020B0606030504020204" pitchFamily="34" charset="0"/>
                <a:hlinkClick r:id="rId5" action="ppaction://hlinksldjump"/>
              </a:rPr>
              <a:t>C. </a:t>
            </a:r>
            <a:r>
              <a:rPr lang="en-GB" sz="2200" dirty="0">
                <a:latin typeface="Open Sans" panose="020B0606030504020204" pitchFamily="34" charset="0"/>
                <a:ea typeface="Open Sans" panose="020B0606030504020204" pitchFamily="34" charset="0"/>
                <a:cs typeface="Open Sans" panose="020B0606030504020204" pitchFamily="34" charset="0"/>
                <a:hlinkClick r:id="rId5" action="ppaction://hlinksldjump"/>
              </a:rPr>
              <a:t>Do nothing</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83E49B9-FEC6-7B8B-75FD-20D61033A83A}"/>
              </a:ext>
            </a:extLst>
          </p:cNvPr>
          <p:cNvSpPr txBox="1"/>
          <p:nvPr/>
        </p:nvSpPr>
        <p:spPr>
          <a:xfrm>
            <a:off x="8556977" y="259105"/>
            <a:ext cx="3567289" cy="463588"/>
          </a:xfrm>
          <a:prstGeom prst="rect">
            <a:avLst/>
          </a:prstGeom>
          <a:noFill/>
        </p:spPr>
        <p:txBody>
          <a:bodyPr wrap="square">
            <a:spAutoFit/>
          </a:bodyPr>
          <a:lstStyle/>
          <a:p>
            <a:pPr algn="r">
              <a:lnSpc>
                <a:spcPct val="150000"/>
              </a:lnSpc>
              <a:spcAft>
                <a:spcPts val="2000"/>
              </a:spcAft>
              <a:buNone/>
            </a:pPr>
            <a:r>
              <a:rPr lang="en-GB" sz="1800" b="1" dirty="0">
                <a:solidFill>
                  <a:srgbClr val="BD90DC"/>
                </a:solidFill>
                <a:effectLst/>
                <a:latin typeface="Open Sans" panose="020B0606030504020204" pitchFamily="34" charset="0"/>
                <a:ea typeface="Open Sans" panose="020B0606030504020204" pitchFamily="34" charset="0"/>
                <a:cs typeface="Open Sans" panose="020B0606030504020204" pitchFamily="34" charset="0"/>
              </a:rPr>
              <a:t>You chose: B. Tell his dad</a:t>
            </a:r>
            <a:endParaRPr lang="en-GB" sz="1800" dirty="0">
              <a:solidFill>
                <a:srgbClr val="BD90DC"/>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A cartoon of a child and child&#10;&#10;AI-generated content may be incorrect.">
            <a:extLst>
              <a:ext uri="{FF2B5EF4-FFF2-40B4-BE49-F238E27FC236}">
                <a16:creationId xmlns:a16="http://schemas.microsoft.com/office/drawing/2014/main" id="{5EE3A25E-8E98-8921-89CE-93B7B9A5F955}"/>
              </a:ext>
            </a:extLst>
          </p:cNvPr>
          <p:cNvPicPr>
            <a:picLocks noChangeAspect="1"/>
          </p:cNvPicPr>
          <p:nvPr/>
        </p:nvPicPr>
        <p:blipFill>
          <a:blip r:embed="rId6"/>
          <a:srcRect b="57782"/>
          <a:stretch>
            <a:fillRect/>
          </a:stretch>
        </p:blipFill>
        <p:spPr>
          <a:xfrm>
            <a:off x="8478965" y="674160"/>
            <a:ext cx="4151763" cy="1168513"/>
          </a:xfrm>
          <a:prstGeom prst="rect">
            <a:avLst/>
          </a:prstGeom>
        </p:spPr>
      </p:pic>
    </p:spTree>
    <p:extLst>
      <p:ext uri="{BB962C8B-B14F-4D97-AF65-F5344CB8AC3E}">
        <p14:creationId xmlns:p14="http://schemas.microsoft.com/office/powerpoint/2010/main" val="1747753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B2ED0-17CE-188F-64C2-C3790040321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FC47E37-650E-3724-C574-4C67D8ED71C3}"/>
              </a:ext>
            </a:extLst>
          </p:cNvPr>
          <p:cNvSpPr txBox="1"/>
          <p:nvPr/>
        </p:nvSpPr>
        <p:spPr>
          <a:xfrm>
            <a:off x="179294" y="430306"/>
            <a:ext cx="117437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Open Sans" panose="020B0606030504020204"/>
                <a:ea typeface="+mn-ea"/>
                <a:cs typeface="+mn-cs"/>
              </a:rPr>
              <a:t>Unkind behaviour in a story</a:t>
            </a:r>
          </a:p>
        </p:txBody>
      </p:sp>
      <p:sp>
        <p:nvSpPr>
          <p:cNvPr id="9" name="TextBox 8">
            <a:extLst>
              <a:ext uri="{FF2B5EF4-FFF2-40B4-BE49-F238E27FC236}">
                <a16:creationId xmlns:a16="http://schemas.microsoft.com/office/drawing/2014/main" id="{57D82F48-E1AC-F0BA-D7D6-A71955E8E03D}"/>
              </a:ext>
            </a:extLst>
          </p:cNvPr>
          <p:cNvSpPr txBox="1"/>
          <p:nvPr/>
        </p:nvSpPr>
        <p:spPr>
          <a:xfrm>
            <a:off x="179294" y="1135401"/>
            <a:ext cx="11911106" cy="5374548"/>
          </a:xfrm>
          <a:prstGeom prst="rect">
            <a:avLst/>
          </a:prstGeom>
          <a:noFill/>
        </p:spPr>
        <p:txBody>
          <a:bodyPr wrap="square">
            <a:spAutoFit/>
          </a:bodyPr>
          <a:lstStyle/>
          <a:p>
            <a:pPr>
              <a:lnSpc>
                <a:spcPct val="150000"/>
              </a:lnSpc>
              <a:spcBef>
                <a:spcPts val="1200"/>
              </a:spcBef>
              <a:spcAft>
                <a:spcPts val="1200"/>
              </a:spcAft>
              <a:buNone/>
            </a:pPr>
            <a:r>
              <a:rPr lang="en-GB" sz="2200" b="1" dirty="0">
                <a:solidFill>
                  <a:srgbClr val="FF699F"/>
                </a:solidFill>
                <a:effectLst/>
                <a:latin typeface="Open Sans" panose="020B0606030504020204" pitchFamily="34" charset="0"/>
                <a:ea typeface="Open Sans" panose="020B0606030504020204" pitchFamily="34" charset="0"/>
              </a:rPr>
              <a:t>You chose: C. Do nothing</a:t>
            </a:r>
            <a:endParaRPr lang="en-GB" sz="2200" dirty="0">
              <a:solidFill>
                <a:srgbClr val="FF699F"/>
              </a:solidFill>
              <a:effectLst/>
              <a:latin typeface="Arial" panose="020B0604020202020204" pitchFamily="34" charset="0"/>
              <a:ea typeface="Arial" panose="020B0604020202020204" pitchFamily="34" charset="0"/>
            </a:endParaRPr>
          </a:p>
          <a:p>
            <a:pPr>
              <a:lnSpc>
                <a:spcPct val="150000"/>
              </a:lnSpc>
              <a:spcBef>
                <a:spcPts val="1200"/>
              </a:spcBef>
              <a:spcAft>
                <a:spcPts val="1200"/>
              </a:spcAft>
              <a:buNone/>
            </a:pPr>
            <a:r>
              <a:rPr lang="en-GB" sz="2200" dirty="0">
                <a:effectLst/>
                <a:latin typeface="Open Sans" panose="020B0606030504020204" pitchFamily="34" charset="0"/>
                <a:ea typeface="Open Sans" panose="020B0606030504020204" pitchFamily="34" charset="0"/>
              </a:rPr>
              <a:t>Joaquín didn’t tell anyone. He went to school feeling worried.</a:t>
            </a:r>
            <a:endParaRPr lang="en-GB" sz="2200" dirty="0">
              <a:effectLst/>
              <a:latin typeface="Arial" panose="020B0604020202020204" pitchFamily="34" charset="0"/>
              <a:ea typeface="Arial" panose="020B0604020202020204" pitchFamily="34" charset="0"/>
            </a:endParaRPr>
          </a:p>
          <a:p>
            <a:pPr>
              <a:lnSpc>
                <a:spcPct val="150000"/>
              </a:lnSpc>
              <a:spcBef>
                <a:spcPts val="1200"/>
              </a:spcBef>
              <a:spcAft>
                <a:spcPts val="1200"/>
              </a:spcAft>
              <a:buNone/>
            </a:pPr>
            <a:r>
              <a:rPr lang="en-GB" sz="2200" dirty="0">
                <a:effectLst/>
                <a:latin typeface="Open Sans" panose="020B0606030504020204" pitchFamily="34" charset="0"/>
                <a:ea typeface="Open Sans" panose="020B0606030504020204" pitchFamily="34" charset="0"/>
              </a:rPr>
              <a:t>Rosa was mean again.</a:t>
            </a:r>
            <a:endParaRPr lang="en-GB" sz="2200" dirty="0">
              <a:effectLst/>
              <a:latin typeface="Arial" panose="020B0604020202020204" pitchFamily="34" charset="0"/>
              <a:ea typeface="Arial" panose="020B0604020202020204" pitchFamily="34" charset="0"/>
            </a:endParaRPr>
          </a:p>
          <a:p>
            <a:pPr>
              <a:lnSpc>
                <a:spcPct val="150000"/>
              </a:lnSpc>
              <a:spcBef>
                <a:spcPts val="1200"/>
              </a:spcBef>
              <a:spcAft>
                <a:spcPts val="1200"/>
              </a:spcAft>
              <a:buNone/>
            </a:pPr>
            <a:r>
              <a:rPr lang="en-GB" sz="2200" dirty="0">
                <a:effectLst/>
                <a:latin typeface="Open Sans" panose="020B0606030504020204" pitchFamily="34" charset="0"/>
                <a:ea typeface="Open Sans" panose="020B0606030504020204" pitchFamily="34" charset="0"/>
              </a:rPr>
              <a:t>She pushed him in the playground.</a:t>
            </a:r>
          </a:p>
          <a:p>
            <a:pPr>
              <a:lnSpc>
                <a:spcPct val="150000"/>
              </a:lnSpc>
              <a:spcBef>
                <a:spcPts val="1200"/>
              </a:spcBef>
              <a:spcAft>
                <a:spcPts val="1200"/>
              </a:spcAft>
              <a:buNone/>
            </a:pPr>
            <a:r>
              <a:rPr lang="en-GB" sz="2200" dirty="0">
                <a:effectLst/>
                <a:latin typeface="Open Sans" panose="020B0606030504020204" pitchFamily="34" charset="0"/>
                <a:ea typeface="Open Sans" panose="020B0606030504020204" pitchFamily="34" charset="0"/>
              </a:rPr>
              <a:t>                                                     She scribbled on his work.</a:t>
            </a:r>
          </a:p>
          <a:p>
            <a:pPr>
              <a:lnSpc>
                <a:spcPct val="150000"/>
              </a:lnSpc>
              <a:spcBef>
                <a:spcPts val="1200"/>
              </a:spcBef>
              <a:spcAft>
                <a:spcPts val="1200"/>
              </a:spcAft>
              <a:buNone/>
            </a:pPr>
            <a:r>
              <a:rPr lang="en-GB" sz="2200" dirty="0">
                <a:effectLst/>
                <a:latin typeface="Open Sans" panose="020B0606030504020204" pitchFamily="34" charset="0"/>
                <a:ea typeface="Open Sans" panose="020B0606030504020204" pitchFamily="34" charset="0"/>
              </a:rPr>
              <a:t>                                                                                                She even called him names.</a:t>
            </a:r>
            <a:endParaRPr lang="en-GB" sz="2200" dirty="0">
              <a:effectLst/>
              <a:latin typeface="Arial" panose="020B0604020202020204" pitchFamily="34" charset="0"/>
              <a:ea typeface="Arial" panose="020B0604020202020204" pitchFamily="34" charset="0"/>
            </a:endParaRPr>
          </a:p>
          <a:p>
            <a:pPr>
              <a:lnSpc>
                <a:spcPct val="115000"/>
              </a:lnSpc>
              <a:spcBef>
                <a:spcPts val="1200"/>
              </a:spcBef>
              <a:spcAft>
                <a:spcPts val="1200"/>
              </a:spcAft>
            </a:pPr>
            <a:endParaRPr lang="en-GB" sz="2400" dirty="0">
              <a:effectLst/>
              <a:latin typeface="Arial" panose="020B0604020202020204" pitchFamily="34" charset="0"/>
              <a:ea typeface="Arial" panose="020B0604020202020204" pitchFamily="34" charset="0"/>
            </a:endParaRPr>
          </a:p>
        </p:txBody>
      </p:sp>
      <p:pic>
        <p:nvPicPr>
          <p:cNvPr id="4" name="Picture 3" descr="A cartoon of a child and child&#10;&#10;AI-generated content may be incorrect.">
            <a:extLst>
              <a:ext uri="{FF2B5EF4-FFF2-40B4-BE49-F238E27FC236}">
                <a16:creationId xmlns:a16="http://schemas.microsoft.com/office/drawing/2014/main" id="{FE24B3AA-3147-1155-EB2D-BCB42D8391D6}"/>
              </a:ext>
            </a:extLst>
          </p:cNvPr>
          <p:cNvPicPr>
            <a:picLocks noChangeAspect="1"/>
          </p:cNvPicPr>
          <p:nvPr/>
        </p:nvPicPr>
        <p:blipFill>
          <a:blip r:embed="rId3"/>
          <a:stretch>
            <a:fillRect/>
          </a:stretch>
        </p:blipFill>
        <p:spPr>
          <a:xfrm>
            <a:off x="7675194" y="2176819"/>
            <a:ext cx="4247865" cy="2831910"/>
          </a:xfrm>
          <a:prstGeom prst="rect">
            <a:avLst/>
          </a:prstGeom>
        </p:spPr>
      </p:pic>
    </p:spTree>
    <p:extLst>
      <p:ext uri="{BB962C8B-B14F-4D97-AF65-F5344CB8AC3E}">
        <p14:creationId xmlns:p14="http://schemas.microsoft.com/office/powerpoint/2010/main" val="2250867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CB572-919E-836D-30AF-4554FA8611E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95048BA-5B85-25F1-9D7F-363334640EBB}"/>
              </a:ext>
            </a:extLst>
          </p:cNvPr>
          <p:cNvSpPr txBox="1"/>
          <p:nvPr/>
        </p:nvSpPr>
        <p:spPr>
          <a:xfrm>
            <a:off x="179294" y="430306"/>
            <a:ext cx="117437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Open Sans" panose="020B0606030504020204"/>
                <a:ea typeface="+mn-ea"/>
                <a:cs typeface="+mn-cs"/>
              </a:rPr>
              <a:t>Unkind behaviour in a story</a:t>
            </a:r>
          </a:p>
        </p:txBody>
      </p:sp>
      <p:sp>
        <p:nvSpPr>
          <p:cNvPr id="9" name="TextBox 8">
            <a:extLst>
              <a:ext uri="{FF2B5EF4-FFF2-40B4-BE49-F238E27FC236}">
                <a16:creationId xmlns:a16="http://schemas.microsoft.com/office/drawing/2014/main" id="{0052F2AB-FAF3-73DC-9333-DC03203CE4ED}"/>
              </a:ext>
            </a:extLst>
          </p:cNvPr>
          <p:cNvSpPr txBox="1"/>
          <p:nvPr/>
        </p:nvSpPr>
        <p:spPr>
          <a:xfrm>
            <a:off x="179294" y="1015081"/>
            <a:ext cx="11911106" cy="4964179"/>
          </a:xfrm>
          <a:prstGeom prst="rect">
            <a:avLst/>
          </a:prstGeom>
          <a:noFill/>
        </p:spPr>
        <p:txBody>
          <a:bodyPr wrap="square">
            <a:spAutoFit/>
          </a:bodyPr>
          <a:lstStyle/>
          <a:p>
            <a:pPr marL="0" marR="0" lvl="0" indent="0" algn="l" defTabSz="914400" rtl="0" eaLnBrk="1" fontAlgn="auto" latinLnBrk="0" hangingPunct="1">
              <a:lnSpc>
                <a:spcPct val="150000"/>
              </a:lnSpc>
              <a:spcAft>
                <a:spcPts val="200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mn-cs"/>
              </a:rPr>
              <a:t>Joaquín felt so sad. He didn’t want to go to school anymore. He just wanted to stay in his room and cry.</a:t>
            </a:r>
          </a:p>
          <a:p>
            <a:pPr marL="0" marR="0" lvl="0" indent="0" algn="l" defTabSz="914400" rtl="0" eaLnBrk="1" fontAlgn="auto" latinLnBrk="0" hangingPunct="1">
              <a:lnSpc>
                <a:spcPct val="150000"/>
              </a:lnSpc>
              <a:spcAft>
                <a:spcPts val="2000"/>
              </a:spcAft>
              <a:buClrTx/>
              <a:buSzTx/>
              <a:buFontTx/>
              <a:buNone/>
              <a:tabLst/>
              <a:defRPr/>
            </a:pPr>
            <a:endParaRPr lang="en-GB" sz="2200" dirty="0">
              <a:solidFill>
                <a:prstClr val="black"/>
              </a:solidFill>
              <a:latin typeface="Open Sans" panose="020B0606030504020204" pitchFamily="34" charset="0"/>
              <a:ea typeface="Open Sans" panose="020B0606030504020204" pitchFamily="34" charset="0"/>
            </a:endParaRPr>
          </a:p>
          <a:p>
            <a:pPr marL="0" marR="0" lvl="0" indent="0" algn="l" defTabSz="914400" rtl="0" eaLnBrk="1" fontAlgn="auto" latinLnBrk="0" hangingPunct="1">
              <a:lnSpc>
                <a:spcPct val="150000"/>
              </a:lnSpc>
              <a:spcAft>
                <a:spcPts val="200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mn-cs"/>
            </a:endParaRPr>
          </a:p>
          <a:p>
            <a:pPr marL="0" marR="0" lvl="0" indent="0" algn="l" defTabSz="914400" rtl="0" eaLnBrk="1" fontAlgn="auto" latinLnBrk="0" hangingPunct="1">
              <a:lnSpc>
                <a:spcPct val="150000"/>
              </a:lnSpc>
              <a:spcAft>
                <a:spcPts val="200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mn-cs"/>
            </a:endParaRPr>
          </a:p>
          <a:p>
            <a:pPr>
              <a:lnSpc>
                <a:spcPct val="150000"/>
              </a:lnSpc>
              <a:spcAft>
                <a:spcPts val="2000"/>
              </a:spcAft>
            </a:pPr>
            <a:r>
              <a:rPr lang="en-GB" sz="2200" b="1" dirty="0">
                <a:latin typeface="Open Sans" panose="020B0606030504020204" pitchFamily="34" charset="0"/>
                <a:ea typeface="Open Sans" panose="020B0606030504020204" pitchFamily="34" charset="0"/>
                <a:cs typeface="Open Sans" panose="020B0606030504020204" pitchFamily="34" charset="0"/>
              </a:rPr>
              <a:t>Click below to explore the other endings to the story:</a:t>
            </a:r>
            <a:endParaRPr lang="en-GB" sz="2200"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a:lnSpc>
                <a:spcPct val="115000"/>
              </a:lnSpc>
              <a:spcBef>
                <a:spcPts val="1200"/>
              </a:spcBef>
              <a:spcAft>
                <a:spcPts val="1200"/>
              </a:spcAft>
            </a:pPr>
            <a:endParaRPr lang="en-GB" sz="2400" dirty="0">
              <a:effectLst/>
              <a:latin typeface="Arial" panose="020B0604020202020204" pitchFamily="34" charset="0"/>
              <a:ea typeface="Arial" panose="020B0604020202020204" pitchFamily="34" charset="0"/>
            </a:endParaRPr>
          </a:p>
        </p:txBody>
      </p:sp>
      <p:sp>
        <p:nvSpPr>
          <p:cNvPr id="6" name="TextBox 5">
            <a:extLst>
              <a:ext uri="{FF2B5EF4-FFF2-40B4-BE49-F238E27FC236}">
                <a16:creationId xmlns:a16="http://schemas.microsoft.com/office/drawing/2014/main" id="{2D2614C2-873D-42FD-A8F0-5A8F04AC14A9}"/>
              </a:ext>
            </a:extLst>
          </p:cNvPr>
          <p:cNvSpPr txBox="1"/>
          <p:nvPr/>
        </p:nvSpPr>
        <p:spPr>
          <a:xfrm>
            <a:off x="190179" y="6003297"/>
            <a:ext cx="7824931" cy="673005"/>
          </a:xfrm>
          <a:prstGeom prst="rect">
            <a:avLst/>
          </a:prstGeom>
          <a:noFill/>
        </p:spPr>
        <p:txBody>
          <a:bodyPr wrap="square">
            <a:spAutoFit/>
          </a:bodyPr>
          <a:lstStyle/>
          <a:p>
            <a:pPr>
              <a:lnSpc>
                <a:spcPct val="200000"/>
              </a:lnSpc>
            </a:pPr>
            <a:r>
              <a:rPr lang="en-GB" sz="2200" i="1" dirty="0">
                <a:effectLst/>
                <a:latin typeface="Open Sans" panose="020B0606030504020204" pitchFamily="34" charset="0"/>
                <a:ea typeface="Open Sans" panose="020B0606030504020204" pitchFamily="34" charset="0"/>
                <a:cs typeface="Open Sans" panose="020B0606030504020204" pitchFamily="34" charset="0"/>
              </a:rPr>
              <a:t>If you’ve explored all options, click </a:t>
            </a:r>
            <a:r>
              <a:rPr lang="en-GB" sz="2200" i="1" dirty="0">
                <a:effectLst/>
                <a:latin typeface="Open Sans" panose="020B0606030504020204" pitchFamily="34" charset="0"/>
                <a:ea typeface="Open Sans" panose="020B0606030504020204" pitchFamily="34" charset="0"/>
                <a:cs typeface="Open Sans" panose="020B0606030504020204" pitchFamily="34" charset="0"/>
                <a:hlinkClick r:id="rId3" action="ppaction://hlinksldjump"/>
              </a:rPr>
              <a:t>here</a:t>
            </a:r>
            <a:r>
              <a:rPr lang="en-GB" sz="2200" i="1" dirty="0">
                <a:effectLst/>
                <a:latin typeface="Open Sans" panose="020B0606030504020204" pitchFamily="34" charset="0"/>
                <a:ea typeface="Open Sans" panose="020B0606030504020204" pitchFamily="34" charset="0"/>
                <a:cs typeface="Open Sans" panose="020B0606030504020204" pitchFamily="34" charset="0"/>
              </a:rPr>
              <a:t> to end the story.</a:t>
            </a:r>
          </a:p>
        </p:txBody>
      </p:sp>
      <p:sp>
        <p:nvSpPr>
          <p:cNvPr id="7" name="Rectangle: Rounded Corners 6">
            <a:extLst>
              <a:ext uri="{FF2B5EF4-FFF2-40B4-BE49-F238E27FC236}">
                <a16:creationId xmlns:a16="http://schemas.microsoft.com/office/drawing/2014/main" id="{EA0AF3F8-A708-3BB0-489F-43DBD8EF0E9D}"/>
              </a:ext>
            </a:extLst>
          </p:cNvPr>
          <p:cNvSpPr/>
          <p:nvPr/>
        </p:nvSpPr>
        <p:spPr>
          <a:xfrm>
            <a:off x="288903" y="5161413"/>
            <a:ext cx="3669631" cy="584776"/>
          </a:xfrm>
          <a:prstGeom prst="roundRect">
            <a:avLst/>
          </a:prstGeom>
          <a:solidFill>
            <a:schemeClr val="accent5">
              <a:lumMod val="20000"/>
              <a:lumOff val="80000"/>
            </a:schemeClr>
          </a:solid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t"/>
          <a:lstStyle/>
          <a:p>
            <a:pPr lvl="0" algn="ctr">
              <a:lnSpc>
                <a:spcPct val="150000"/>
              </a:lnSpc>
              <a:defRPr/>
            </a:pPr>
            <a:r>
              <a:rPr lang="en-GB" sz="2200" b="1" dirty="0">
                <a:latin typeface="Open Sans" panose="020B0606030504020204" pitchFamily="34" charset="0"/>
                <a:ea typeface="Open Sans" panose="020B0606030504020204" pitchFamily="34" charset="0"/>
                <a:cs typeface="Open Sans" panose="020B0606030504020204" pitchFamily="34" charset="0"/>
                <a:hlinkClick r:id="rId4" action="ppaction://hlinksldjump"/>
              </a:rPr>
              <a:t>A. </a:t>
            </a:r>
            <a:r>
              <a:rPr lang="en-GB" sz="2200" dirty="0">
                <a:latin typeface="Open Sans" panose="020B0606030504020204" pitchFamily="34" charset="0"/>
                <a:ea typeface="Open Sans" panose="020B0606030504020204" pitchFamily="34" charset="0"/>
                <a:cs typeface="Open Sans" panose="020B0606030504020204" pitchFamily="34" charset="0"/>
                <a:hlinkClick r:id="rId4" action="ppaction://hlinksldjump"/>
              </a:rPr>
              <a:t>Tell his teacher</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3408FDBD-AE83-EADC-F9E0-37FE9DA8446A}"/>
              </a:ext>
            </a:extLst>
          </p:cNvPr>
          <p:cNvSpPr/>
          <p:nvPr/>
        </p:nvSpPr>
        <p:spPr>
          <a:xfrm>
            <a:off x="4261184" y="5161413"/>
            <a:ext cx="3669631" cy="584776"/>
          </a:xfrm>
          <a:prstGeom prst="roundRect">
            <a:avLst/>
          </a:prstGeom>
          <a:solidFill>
            <a:srgbClr val="ECDFF5"/>
          </a:solidFill>
          <a:ln w="57150" cap="flat" cmpd="sng" algn="ctr">
            <a:solidFill>
              <a:srgbClr val="BD90DC"/>
            </a:solidFill>
            <a:prstDash val="solid"/>
            <a:miter lim="800000"/>
          </a:ln>
          <a:effectLst/>
        </p:spPr>
        <p:txBody>
          <a:bodyPr tIns="0" rtlCol="0" anchor="ctr"/>
          <a:lstStyle/>
          <a:p>
            <a:pPr algn="ctr">
              <a:lnSpc>
                <a:spcPct val="150000"/>
              </a:lnSpc>
            </a:pPr>
            <a:r>
              <a:rPr lang="en-GB" sz="2200" b="1" kern="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5" action="ppaction://hlinksldjump"/>
              </a:rPr>
              <a:t>B. </a:t>
            </a:r>
            <a:r>
              <a:rPr lang="en-GB" sz="2200" kern="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5" action="ppaction://hlinksldjump"/>
              </a:rPr>
              <a:t>Tell his dad</a:t>
            </a:r>
            <a:endParaRPr lang="en-GB" sz="2200" kern="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Rounded Corners 9">
            <a:extLst>
              <a:ext uri="{FF2B5EF4-FFF2-40B4-BE49-F238E27FC236}">
                <a16:creationId xmlns:a16="http://schemas.microsoft.com/office/drawing/2014/main" id="{A3D429E1-37FB-83E8-AA42-8A9AFF5F2CA0}"/>
              </a:ext>
            </a:extLst>
          </p:cNvPr>
          <p:cNvSpPr/>
          <p:nvPr/>
        </p:nvSpPr>
        <p:spPr>
          <a:xfrm>
            <a:off x="8233466" y="5161413"/>
            <a:ext cx="3669631" cy="584776"/>
          </a:xfrm>
          <a:prstGeom prst="roundRect">
            <a:avLst/>
          </a:prstGeom>
          <a:solidFill>
            <a:schemeClr val="bg2"/>
          </a:solid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t"/>
          <a:lstStyle/>
          <a:p>
            <a:pPr lvl="0" algn="ctr">
              <a:lnSpc>
                <a:spcPct val="150000"/>
              </a:lnSpc>
              <a:defRPr/>
            </a:pPr>
            <a:r>
              <a:rPr lang="en-GB" sz="2200" b="1"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C. </a:t>
            </a:r>
            <a:r>
              <a:rPr lang="en-GB" sz="22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Do nothing</a:t>
            </a:r>
            <a:endParaRPr kumimoji="0" lang="en-GB" sz="22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84191C9-E820-CEFD-D30A-3203B7C55D68}"/>
              </a:ext>
            </a:extLst>
          </p:cNvPr>
          <p:cNvSpPr txBox="1"/>
          <p:nvPr/>
        </p:nvSpPr>
        <p:spPr>
          <a:xfrm>
            <a:off x="8556977" y="259105"/>
            <a:ext cx="3567289" cy="463588"/>
          </a:xfrm>
          <a:prstGeom prst="rect">
            <a:avLst/>
          </a:prstGeom>
          <a:noFill/>
        </p:spPr>
        <p:txBody>
          <a:bodyPr wrap="square">
            <a:spAutoFit/>
          </a:bodyPr>
          <a:lstStyle/>
          <a:p>
            <a:pPr algn="r">
              <a:lnSpc>
                <a:spcPct val="150000"/>
              </a:lnSpc>
              <a:spcAft>
                <a:spcPts val="2000"/>
              </a:spcAft>
              <a:buNone/>
            </a:pPr>
            <a:r>
              <a:rPr lang="en-GB" sz="1800" b="1" dirty="0">
                <a:solidFill>
                  <a:srgbClr val="FF699F"/>
                </a:solidFill>
                <a:effectLst/>
                <a:latin typeface="Open Sans" panose="020B0606030504020204" pitchFamily="34" charset="0"/>
                <a:ea typeface="Open Sans" panose="020B0606030504020204" pitchFamily="34" charset="0"/>
                <a:cs typeface="Open Sans" panose="020B0606030504020204" pitchFamily="34" charset="0"/>
              </a:rPr>
              <a:t>You chose: C: Do nothing</a:t>
            </a:r>
            <a:endParaRPr lang="en-GB" sz="1800" dirty="0">
              <a:solidFill>
                <a:srgbClr val="FF699F"/>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A cartoon of a child lying on a pillow&#10;&#10;AI-generated content may be incorrect.">
            <a:extLst>
              <a:ext uri="{FF2B5EF4-FFF2-40B4-BE49-F238E27FC236}">
                <a16:creationId xmlns:a16="http://schemas.microsoft.com/office/drawing/2014/main" id="{8D37A088-C97E-C8A8-A484-02D3D057C00E}"/>
              </a:ext>
            </a:extLst>
          </p:cNvPr>
          <p:cNvPicPr>
            <a:picLocks noChangeAspect="1"/>
          </p:cNvPicPr>
          <p:nvPr/>
        </p:nvPicPr>
        <p:blipFill>
          <a:blip r:embed="rId6"/>
          <a:stretch>
            <a:fillRect/>
          </a:stretch>
        </p:blipFill>
        <p:spPr>
          <a:xfrm>
            <a:off x="4379578" y="1307469"/>
            <a:ext cx="3343195" cy="3343195"/>
          </a:xfrm>
          <a:prstGeom prst="rect">
            <a:avLst/>
          </a:prstGeom>
        </p:spPr>
      </p:pic>
    </p:spTree>
    <p:extLst>
      <p:ext uri="{BB962C8B-B14F-4D97-AF65-F5344CB8AC3E}">
        <p14:creationId xmlns:p14="http://schemas.microsoft.com/office/powerpoint/2010/main" val="3496296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AC7B3-D13B-2FA1-C6AD-AD3AAC7A7A1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67ED189-B2F1-23C8-A485-88F940E26BEC}"/>
              </a:ext>
            </a:extLst>
          </p:cNvPr>
          <p:cNvSpPr txBox="1"/>
          <p:nvPr/>
        </p:nvSpPr>
        <p:spPr>
          <a:xfrm>
            <a:off x="179294" y="430306"/>
            <a:ext cx="117437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Open Sans" panose="020B0606030504020204"/>
                <a:ea typeface="+mn-ea"/>
                <a:cs typeface="+mn-cs"/>
              </a:rPr>
              <a:t>Unkind behaviour in a story</a:t>
            </a:r>
          </a:p>
        </p:txBody>
      </p:sp>
      <p:sp>
        <p:nvSpPr>
          <p:cNvPr id="3" name="Rectangle: Rounded Corners 2">
            <a:extLst>
              <a:ext uri="{FF2B5EF4-FFF2-40B4-BE49-F238E27FC236}">
                <a16:creationId xmlns:a16="http://schemas.microsoft.com/office/drawing/2014/main" id="{15F7937A-7ECC-B952-FD30-314DCC5DD52D}"/>
              </a:ext>
            </a:extLst>
          </p:cNvPr>
          <p:cNvSpPr/>
          <p:nvPr/>
        </p:nvSpPr>
        <p:spPr>
          <a:xfrm>
            <a:off x="259201" y="1325233"/>
            <a:ext cx="11673599" cy="765593"/>
          </a:xfrm>
          <a:prstGeom prst="roundRect">
            <a:avLst/>
          </a:prstGeom>
          <a:solidFill>
            <a:schemeClr val="accent5">
              <a:lumMod val="20000"/>
              <a:lumOff val="80000"/>
            </a:schemeClr>
          </a:solid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Discuss the questions about the story as a class. </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00AF02DC-0F71-C952-2FAE-47CB8B9F9F38}"/>
              </a:ext>
            </a:extLst>
          </p:cNvPr>
          <p:cNvSpPr/>
          <p:nvPr/>
        </p:nvSpPr>
        <p:spPr>
          <a:xfrm>
            <a:off x="259202" y="2768276"/>
            <a:ext cx="3220404" cy="2877781"/>
          </a:xfrm>
          <a:prstGeom prst="roundRect">
            <a:avLst/>
          </a:prstGeom>
          <a:solidFill>
            <a:schemeClr val="bg1"/>
          </a:solidFill>
          <a:ln w="571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tIns="0" bIns="108000" rtlCol="0" anchor="ctr"/>
          <a:lstStyle/>
          <a:p>
            <a:pPr lvl="0" algn="ctr">
              <a:lnSpc>
                <a:spcPct val="150000"/>
              </a:lnSpc>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How was Rosa unkind to </a:t>
            </a:r>
            <a:r>
              <a:rPr lang="en-GB" sz="2400" dirty="0">
                <a:solidFill>
                  <a:prstClr val="black"/>
                </a:solidFill>
                <a:latin typeface="Open Sans" panose="020B0606030504020204" pitchFamily="34" charset="0"/>
                <a:ea typeface="Open Sans" panose="020B0606030504020204" pitchFamily="34" charset="0"/>
              </a:rPr>
              <a:t>Joaquín</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6F8D1473-05D6-7F75-24A1-678787D6555B}"/>
              </a:ext>
            </a:extLst>
          </p:cNvPr>
          <p:cNvSpPr/>
          <p:nvPr/>
        </p:nvSpPr>
        <p:spPr>
          <a:xfrm>
            <a:off x="8712394" y="2768276"/>
            <a:ext cx="3220406" cy="2877781"/>
          </a:xfrm>
          <a:prstGeom prst="roundRect">
            <a:avLst/>
          </a:prstGeom>
          <a:solidFill>
            <a:schemeClr val="bg1"/>
          </a:solidFill>
          <a:ln w="571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lvl="0" algn="ctr">
              <a:lnSpc>
                <a:spcPct val="150000"/>
              </a:lnSpc>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How did </a:t>
            </a:r>
            <a:r>
              <a:rPr lang="en-GB" sz="2400" dirty="0">
                <a:solidFill>
                  <a:prstClr val="black"/>
                </a:solidFill>
                <a:latin typeface="Open Sans" panose="020B0606030504020204" pitchFamily="34" charset="0"/>
                <a:ea typeface="Open Sans" panose="020B0606030504020204" pitchFamily="34" charset="0"/>
              </a:rPr>
              <a:t>Joaquín</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get Rosa to stop being unkind? </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7DEA8E93-233B-9C3D-4676-CE8589AEB2B9}"/>
              </a:ext>
            </a:extLst>
          </p:cNvPr>
          <p:cNvSpPr/>
          <p:nvPr/>
        </p:nvSpPr>
        <p:spPr>
          <a:xfrm>
            <a:off x="4499575" y="2768276"/>
            <a:ext cx="3192850" cy="2877781"/>
          </a:xfrm>
          <a:prstGeom prst="roundRect">
            <a:avLst/>
          </a:prstGeom>
          <a:solidFill>
            <a:schemeClr val="bg1"/>
          </a:solidFill>
          <a:ln w="571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lvl="0" algn="ctr">
              <a:lnSpc>
                <a:spcPct val="150000"/>
              </a:lnSpc>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How did </a:t>
            </a:r>
            <a:r>
              <a:rPr lang="en-GB" sz="2400" dirty="0">
                <a:solidFill>
                  <a:prstClr val="black"/>
                </a:solidFill>
                <a:latin typeface="Open Sans" panose="020B0606030504020204" pitchFamily="34" charset="0"/>
                <a:ea typeface="Open Sans" panose="020B0606030504020204" pitchFamily="34" charset="0"/>
              </a:rPr>
              <a:t>Joaquín</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feel when Rosa was unkind to him?</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descr="A pair of frogs holding hands&#10;&#10;AI-generated content may be incorrect.">
            <a:extLst>
              <a:ext uri="{FF2B5EF4-FFF2-40B4-BE49-F238E27FC236}">
                <a16:creationId xmlns:a16="http://schemas.microsoft.com/office/drawing/2014/main" id="{D1372A24-417E-A3C2-3028-31630182FE3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9388751" y="354230"/>
            <a:ext cx="2237483" cy="1708614"/>
          </a:xfrm>
          <a:prstGeom prst="rect">
            <a:avLst/>
          </a:prstGeom>
        </p:spPr>
      </p:pic>
      <p:sp>
        <p:nvSpPr>
          <p:cNvPr id="14" name="Oval 13">
            <a:extLst>
              <a:ext uri="{FF2B5EF4-FFF2-40B4-BE49-F238E27FC236}">
                <a16:creationId xmlns:a16="http://schemas.microsoft.com/office/drawing/2014/main" id="{28EFEE92-14D0-A989-954F-FE35BB5F06ED}"/>
              </a:ext>
            </a:extLst>
          </p:cNvPr>
          <p:cNvSpPr/>
          <p:nvPr/>
        </p:nvSpPr>
        <p:spPr>
          <a:xfrm>
            <a:off x="1698171" y="2743202"/>
            <a:ext cx="348343" cy="47897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C2B7380C-68EB-D903-517A-BAD17426C042}"/>
              </a:ext>
            </a:extLst>
          </p:cNvPr>
          <p:cNvSpPr/>
          <p:nvPr/>
        </p:nvSpPr>
        <p:spPr>
          <a:xfrm>
            <a:off x="5877004" y="2743201"/>
            <a:ext cx="422196" cy="47897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14DE6801-8A7D-236C-83AA-1613B21CB75C}"/>
              </a:ext>
            </a:extLst>
          </p:cNvPr>
          <p:cNvSpPr/>
          <p:nvPr/>
        </p:nvSpPr>
        <p:spPr>
          <a:xfrm>
            <a:off x="10159149" y="2743200"/>
            <a:ext cx="348343" cy="47897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Badge with solid fill">
            <a:extLst>
              <a:ext uri="{FF2B5EF4-FFF2-40B4-BE49-F238E27FC236}">
                <a16:creationId xmlns:a16="http://schemas.microsoft.com/office/drawing/2014/main" id="{BCD8EBA7-6943-55C9-8E86-1424D66DBF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8800" y="2528792"/>
            <a:ext cx="914400" cy="914400"/>
          </a:xfrm>
          <a:prstGeom prst="rect">
            <a:avLst/>
          </a:prstGeom>
        </p:spPr>
      </p:pic>
      <p:pic>
        <p:nvPicPr>
          <p:cNvPr id="7" name="Graphic 6" descr="Badge 3 with solid fill">
            <a:extLst>
              <a:ext uri="{FF2B5EF4-FFF2-40B4-BE49-F238E27FC236}">
                <a16:creationId xmlns:a16="http://schemas.microsoft.com/office/drawing/2014/main" id="{78A868D0-1770-ECCB-619C-C3BFBAAE11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65397" y="2528792"/>
            <a:ext cx="914400" cy="914400"/>
          </a:xfrm>
          <a:prstGeom prst="rect">
            <a:avLst/>
          </a:prstGeom>
        </p:spPr>
      </p:pic>
      <p:pic>
        <p:nvPicPr>
          <p:cNvPr id="13" name="Graphic 12" descr="Badge 1 with solid fill">
            <a:extLst>
              <a:ext uri="{FF2B5EF4-FFF2-40B4-BE49-F238E27FC236}">
                <a16:creationId xmlns:a16="http://schemas.microsoft.com/office/drawing/2014/main" id="{569BFBCB-E685-3E4C-3FE2-EDA8FB4649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12204" y="2528792"/>
            <a:ext cx="914400" cy="914400"/>
          </a:xfrm>
          <a:prstGeom prst="rect">
            <a:avLst/>
          </a:prstGeom>
        </p:spPr>
      </p:pic>
    </p:spTree>
    <p:extLst>
      <p:ext uri="{BB962C8B-B14F-4D97-AF65-F5344CB8AC3E}">
        <p14:creationId xmlns:p14="http://schemas.microsoft.com/office/powerpoint/2010/main" val="239812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AACE40C-7E38-D58D-D99C-FA01792C38A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53AC436-69D3-AC2B-9806-CB33FBA711C0}"/>
              </a:ext>
            </a:extLst>
          </p:cNvPr>
          <p:cNvSpPr>
            <a:spLocks noGrp="1"/>
          </p:cNvSpPr>
          <p:nvPr>
            <p:ph type="title"/>
          </p:nvPr>
        </p:nvSpPr>
        <p:spPr>
          <a:xfrm>
            <a:off x="185355" y="14569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Teacher slide </a:t>
            </a:r>
            <a:r>
              <a:rPr lang="en-GB" sz="3200" b="1" dirty="0">
                <a:latin typeface="Open sans" panose="020B0606030504020204" pitchFamily="34" charset="0"/>
                <a:ea typeface="Open sans" panose="020B0606030504020204" pitchFamily="34" charset="0"/>
                <a:cs typeface="Open sans" panose="020B0606030504020204" pitchFamily="34" charset="0"/>
              </a:rPr>
              <a:t>–</a:t>
            </a:r>
            <a:r>
              <a:rPr lang="en-GB" sz="3200" b="1" dirty="0">
                <a:effectLst/>
                <a:latin typeface="Open sans" panose="020B0606030504020204" pitchFamily="34" charset="0"/>
                <a:ea typeface="Open sans" panose="020B0606030504020204" pitchFamily="34" charset="0"/>
                <a:cs typeface="Open sans" panose="020B0606030504020204" pitchFamily="34" charset="0"/>
              </a:rPr>
              <a:t> creating a safe learning environment</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Rounded Corners 5">
            <a:extLst>
              <a:ext uri="{FF2B5EF4-FFF2-40B4-BE49-F238E27FC236}">
                <a16:creationId xmlns:a16="http://schemas.microsoft.com/office/drawing/2014/main" id="{C23A88D9-0484-A8D3-E023-600C4DD1485A}"/>
              </a:ext>
            </a:extLst>
          </p:cNvPr>
          <p:cNvSpPr/>
          <p:nvPr/>
        </p:nvSpPr>
        <p:spPr>
          <a:xfrm>
            <a:off x="185355" y="868356"/>
            <a:ext cx="7264756" cy="1395873"/>
          </a:xfrm>
          <a:prstGeom prst="roundRect">
            <a:avLst>
              <a:gd name="adj" fmla="val 7203"/>
            </a:avLst>
          </a:prstGeom>
          <a:solidFill>
            <a:srgbClr val="FFD5E4"/>
          </a:solidFill>
          <a:ln w="57150">
            <a:no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Why it matters:</a:t>
            </a:r>
          </a:p>
          <a:p>
            <a:pPr marL="285750" marR="0" lvl="0" indent="-28575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Every PSHE topic may be sensitive or personal.</a:t>
            </a:r>
          </a:p>
          <a:p>
            <a:pPr marL="285750" marR="0" lvl="0" indent="-28575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Children must feel safe, respected, and supported to fully engage.</a:t>
            </a:r>
          </a:p>
        </p:txBody>
      </p:sp>
      <p:sp>
        <p:nvSpPr>
          <p:cNvPr id="8" name="Rectangle: Rounded Corners 7">
            <a:extLst>
              <a:ext uri="{FF2B5EF4-FFF2-40B4-BE49-F238E27FC236}">
                <a16:creationId xmlns:a16="http://schemas.microsoft.com/office/drawing/2014/main" id="{CB218A17-391D-0DE1-18B8-6E9628F1508D}"/>
              </a:ext>
            </a:extLst>
          </p:cNvPr>
          <p:cNvSpPr/>
          <p:nvPr/>
        </p:nvSpPr>
        <p:spPr>
          <a:xfrm>
            <a:off x="185355" y="2410071"/>
            <a:ext cx="7264756" cy="4302230"/>
          </a:xfrm>
          <a:prstGeom prst="roundRect">
            <a:avLst>
              <a:gd name="adj" fmla="val 3707"/>
            </a:avLst>
          </a:prstGeom>
          <a:solidFill>
            <a:schemeClr val="accent4">
              <a:lumMod val="20000"/>
              <a:lumOff val="8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Establish ground </a:t>
            </a:r>
            <a:r>
              <a:rPr lang="en-US" b="1" dirty="0">
                <a:solidFill>
                  <a:prstClr val="black"/>
                </a:solidFill>
                <a:latin typeface="Open Sans" panose="020B0606030504020204" pitchFamily="34" charset="0"/>
                <a:ea typeface="Open Sans" panose="020B0606030504020204" pitchFamily="34" charset="0"/>
                <a:cs typeface="Open Sans" panose="020B0606030504020204" pitchFamily="34" charset="0"/>
              </a:rPr>
              <a:t>r</a:t>
            </a:r>
            <a:r>
              <a:rPr kumimoji="0" lang="en-US"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ules with children, every lesson, like:  </a:t>
            </a:r>
            <a:r>
              <a:rPr kumimoji="0" lang="en-US"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285750" indent="-285750">
              <a:lnSpc>
                <a:spcPct val="150000"/>
              </a:lnSpc>
              <a:buFont typeface="Arial" panose="020B0604020202020204" pitchFamily="34" charset="0"/>
              <a:buChar char="•"/>
              <a:defRPr/>
            </a:pPr>
            <a:r>
              <a:rPr kumimoji="0" lang="en-US" sz="1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Be open, but don’t share our own personal/private lives directly (don’t use names we can identify people with)</a:t>
            </a:r>
            <a:r>
              <a:rPr lang="en-US" sz="17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p>
          <a:p>
            <a:pPr marL="285750" marR="0" lvl="0" indent="-28575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Respect others’ views even if they might be different to ours.</a:t>
            </a:r>
          </a:p>
          <a:p>
            <a:pPr marL="285750" lvl="0" indent="-285750">
              <a:lnSpc>
                <a:spcPct val="150000"/>
              </a:lnSpc>
              <a:buFont typeface="Arial" panose="020B0604020202020204" pitchFamily="34" charset="0"/>
              <a:buChar char="•"/>
              <a:defRPr/>
            </a:pPr>
            <a:r>
              <a:rPr lang="en-US" sz="1700" dirty="0">
                <a:solidFill>
                  <a:prstClr val="black"/>
                </a:solidFill>
                <a:latin typeface="Open Sans" panose="020B0606030504020204" pitchFamily="34" charset="0"/>
                <a:ea typeface="Open Sans" panose="020B0606030504020204" pitchFamily="34" charset="0"/>
                <a:cs typeface="Open Sans" panose="020B0606030504020204" pitchFamily="34" charset="0"/>
              </a:rPr>
              <a:t>Use appropriate, respectful language, and avoid slang.  </a:t>
            </a:r>
            <a:r>
              <a:rPr kumimoji="0" lang="en-US" sz="1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285750" marR="0" lvl="0" indent="-28575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Take part in activities, but you have the right to pass on questions.     </a:t>
            </a:r>
          </a:p>
          <a:p>
            <a:pPr marL="285750" marR="0" lvl="0" indent="-28575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700" dirty="0">
                <a:solidFill>
                  <a:prstClr val="black"/>
                </a:solidFill>
                <a:latin typeface="Open Sans" panose="020B0606030504020204" pitchFamily="34" charset="0"/>
                <a:ea typeface="Open Sans" panose="020B0606030504020204" pitchFamily="34" charset="0"/>
                <a:cs typeface="Open Sans" panose="020B0606030504020204" pitchFamily="34" charset="0"/>
              </a:rPr>
              <a:t>Ask questions, but not questions intended to embarrass others.</a:t>
            </a:r>
          </a:p>
          <a:p>
            <a:pPr marR="0" lvl="0" defTabSz="914400" rtl="0" eaLnBrk="1" fontAlgn="auto" latinLnBrk="0" hangingPunct="1">
              <a:lnSpc>
                <a:spcPct val="150000"/>
              </a:lnSpc>
              <a:spcBef>
                <a:spcPts val="0"/>
              </a:spcBef>
              <a:spcAft>
                <a:spcPts val="0"/>
              </a:spcAft>
              <a:buClrTx/>
              <a:buSzTx/>
              <a:tabLst/>
              <a:defRPr/>
            </a:pPr>
            <a:endParaRPr lang="en-US" sz="400" i="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R="0" lvl="0" defTabSz="914400" rtl="0" eaLnBrk="1" fontAlgn="auto" latinLnBrk="0" hangingPunct="1">
              <a:lnSpc>
                <a:spcPct val="150000"/>
              </a:lnSpc>
              <a:spcBef>
                <a:spcPts val="0"/>
              </a:spcBef>
              <a:spcAft>
                <a:spcPts val="0"/>
              </a:spcAft>
              <a:buClrTx/>
              <a:buSzTx/>
              <a:tabLst/>
              <a:defRPr/>
            </a:pPr>
            <a:r>
              <a:rPr lang="en-US" sz="1700" i="1" dirty="0">
                <a:solidFill>
                  <a:prstClr val="black"/>
                </a:solidFill>
                <a:latin typeface="Open Sans" panose="020B0606030504020204" pitchFamily="34" charset="0"/>
                <a:ea typeface="Open Sans" panose="020B0606030504020204" pitchFamily="34" charset="0"/>
                <a:cs typeface="Open Sans" panose="020B0606030504020204" pitchFamily="34" charset="0"/>
              </a:rPr>
              <a:t>No personal stories will be repeated outside of the lesson, unless we are at risk from harm. </a:t>
            </a:r>
            <a:endParaRPr kumimoji="0" lang="en-US" sz="17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Rounded Corners 8">
            <a:extLst>
              <a:ext uri="{FF2B5EF4-FFF2-40B4-BE49-F238E27FC236}">
                <a16:creationId xmlns:a16="http://schemas.microsoft.com/office/drawing/2014/main" id="{D194D2EB-872A-43B5-1331-90C85AE64BEA}"/>
              </a:ext>
            </a:extLst>
          </p:cNvPr>
          <p:cNvSpPr/>
          <p:nvPr/>
        </p:nvSpPr>
        <p:spPr>
          <a:xfrm>
            <a:off x="7576457" y="868356"/>
            <a:ext cx="4430188" cy="5843945"/>
          </a:xfrm>
          <a:prstGeom prst="roundRect">
            <a:avLst>
              <a:gd name="adj" fmla="val 2367"/>
            </a:avLst>
          </a:prstGeom>
          <a:solidFill>
            <a:srgbClr val="D6F5EB"/>
          </a:solidFill>
          <a:ln w="57150">
            <a:no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Build a supportive </a:t>
            </a:r>
            <a:r>
              <a:rPr lang="en-US" b="1" dirty="0">
                <a:solidFill>
                  <a:prstClr val="black"/>
                </a:solidFill>
                <a:latin typeface="Open Sans" panose="020B0606030504020204" pitchFamily="34" charset="0"/>
                <a:ea typeface="Open Sans" panose="020B0606030504020204" pitchFamily="34" charset="0"/>
                <a:cs typeface="Open Sans" panose="020B0606030504020204" pitchFamily="34" charset="0"/>
              </a:rPr>
              <a:t>environment</a:t>
            </a:r>
            <a:r>
              <a:rPr kumimoji="0" lang="en-US"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285750" marR="0" lvl="0" indent="-28575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700" dirty="0">
                <a:solidFill>
                  <a:prstClr val="black"/>
                </a:solidFill>
                <a:latin typeface="Open Sans" panose="020B0606030504020204" pitchFamily="34" charset="0"/>
                <a:ea typeface="Open Sans" panose="020B0606030504020204" pitchFamily="34" charset="0"/>
                <a:cs typeface="Open Sans" panose="020B0606030504020204" pitchFamily="34" charset="0"/>
              </a:rPr>
              <a:t>Create</a:t>
            </a:r>
            <a:r>
              <a:rPr kumimoji="0" lang="en-US" sz="1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an anonymous question box.   </a:t>
            </a:r>
          </a:p>
          <a:p>
            <a:pPr marL="285750" marR="0" lvl="0" indent="-28575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Be sensitive to diverse needs and experiences.</a:t>
            </a:r>
            <a:endParaRPr lang="en-US" sz="17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buFont typeface="Arial" panose="020B0604020202020204" pitchFamily="34" charset="0"/>
              <a:buChar char="•"/>
              <a:defRPr/>
            </a:pPr>
            <a:r>
              <a:rPr lang="en-US" sz="1700" dirty="0">
                <a:solidFill>
                  <a:prstClr val="black"/>
                </a:solidFill>
                <a:latin typeface="Open Sans" panose="020B0606030504020204" pitchFamily="34" charset="0"/>
                <a:ea typeface="Open Sans" panose="020B0606030504020204" pitchFamily="34" charset="0"/>
                <a:cs typeface="Open Sans" panose="020B0606030504020204" pitchFamily="34" charset="0"/>
              </a:rPr>
              <a:t>Be mindful that someone in the class might be affected by topics covered. </a:t>
            </a:r>
          </a:p>
          <a:p>
            <a:pPr marL="285750" indent="-285750">
              <a:lnSpc>
                <a:spcPct val="150000"/>
              </a:lnSpc>
              <a:buFont typeface="Arial" panose="020B0604020202020204" pitchFamily="34" charset="0"/>
              <a:buChar char="•"/>
              <a:defRPr/>
            </a:pPr>
            <a:r>
              <a:rPr lang="en-US" sz="1700" dirty="0">
                <a:solidFill>
                  <a:prstClr val="black"/>
                </a:solidFill>
                <a:latin typeface="Open Sans" panose="020B0606030504020204" pitchFamily="34" charset="0"/>
                <a:ea typeface="Open Sans" panose="020B0606030504020204" pitchFamily="34" charset="0"/>
                <a:cs typeface="Open Sans" panose="020B0606030504020204" pitchFamily="34" charset="0"/>
              </a:rPr>
              <a:t>Use provided stories, scenarios, or clips to </a:t>
            </a:r>
            <a:r>
              <a:rPr lang="en-US" sz="17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depersonalise</a:t>
            </a:r>
            <a:r>
              <a:rPr lang="en-US" sz="1700" dirty="0">
                <a:solidFill>
                  <a:prstClr val="black"/>
                </a:solidFill>
                <a:latin typeface="Open Sans" panose="020B0606030504020204" pitchFamily="34" charset="0"/>
                <a:ea typeface="Open Sans" panose="020B0606030504020204" pitchFamily="34" charset="0"/>
                <a:cs typeface="Open Sans" panose="020B0606030504020204" pitchFamily="34" charset="0"/>
              </a:rPr>
              <a:t> discussions.</a:t>
            </a:r>
          </a:p>
          <a:p>
            <a:pPr marL="285750" marR="0" lvl="0" indent="-28575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700" dirty="0">
                <a:solidFill>
                  <a:prstClr val="black"/>
                </a:solidFill>
                <a:latin typeface="Open Sans" panose="020B0606030504020204" pitchFamily="34" charset="0"/>
                <a:ea typeface="Open Sans" panose="020B0606030504020204" pitchFamily="34" charset="0"/>
                <a:cs typeface="Open Sans" panose="020B0606030504020204" pitchFamily="34" charset="0"/>
              </a:rPr>
              <a:t>Make it clear that </a:t>
            </a:r>
            <a:r>
              <a:rPr kumimoji="0" lang="en-US" sz="1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discrimination is never acceptable.    </a:t>
            </a:r>
          </a:p>
          <a:p>
            <a:pPr marL="285750" marR="0" lvl="0" indent="-28575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Share balanced, factual information.</a:t>
            </a:r>
          </a:p>
          <a:p>
            <a:pPr marL="285750" marR="0" lvl="0" indent="-28575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Signpost trusted support in and out of school (relevant support organisations provided at the end of this presentation).</a:t>
            </a:r>
          </a:p>
        </p:txBody>
      </p:sp>
    </p:spTree>
    <p:extLst>
      <p:ext uri="{BB962C8B-B14F-4D97-AF65-F5344CB8AC3E}">
        <p14:creationId xmlns:p14="http://schemas.microsoft.com/office/powerpoint/2010/main" val="3823003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62AB81E-DC1F-A57C-EBDD-C176290A5EBF}"/>
              </a:ext>
            </a:extLst>
          </p:cNvPr>
          <p:cNvSpPr txBox="1"/>
          <p:nvPr/>
        </p:nvSpPr>
        <p:spPr>
          <a:xfrm>
            <a:off x="179294" y="430306"/>
            <a:ext cx="11743765" cy="584775"/>
          </a:xfrm>
          <a:prstGeom prst="rect">
            <a:avLst/>
          </a:prstGeom>
          <a:noFill/>
        </p:spPr>
        <p:txBody>
          <a:bodyPr wrap="square" rtlCol="0">
            <a:spAutoFit/>
          </a:bodyPr>
          <a:lstStyle/>
          <a:p>
            <a:r>
              <a:rPr lang="en-GB" sz="3200" b="1" dirty="0">
                <a:solidFill>
                  <a:prstClr val="black"/>
                </a:solidFill>
                <a:latin typeface="Open Sans" panose="020B0606030504020204"/>
              </a:rPr>
              <a:t>Being unkind online (10 mins)</a:t>
            </a:r>
          </a:p>
        </p:txBody>
      </p:sp>
      <p:sp>
        <p:nvSpPr>
          <p:cNvPr id="2" name="Isosceles Triangle 1">
            <a:extLst>
              <a:ext uri="{FF2B5EF4-FFF2-40B4-BE49-F238E27FC236}">
                <a16:creationId xmlns:a16="http://schemas.microsoft.com/office/drawing/2014/main" id="{D81DF097-96C2-8DDE-9703-C3D15EA302AD}"/>
              </a:ext>
            </a:extLst>
          </p:cNvPr>
          <p:cNvSpPr/>
          <p:nvPr/>
        </p:nvSpPr>
        <p:spPr>
          <a:xfrm rot="7553401">
            <a:off x="8438911" y="1491901"/>
            <a:ext cx="492252" cy="1855996"/>
          </a:xfrm>
          <a:prstGeom prst="triangle">
            <a:avLst/>
          </a:prstGeom>
          <a:solidFill>
            <a:srgbClr val="FFF2CC"/>
          </a:solidFill>
          <a:ln>
            <a:solidFill>
              <a:srgbClr val="FFF2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Rounded Corners 5">
            <a:extLst>
              <a:ext uri="{FF2B5EF4-FFF2-40B4-BE49-F238E27FC236}">
                <a16:creationId xmlns:a16="http://schemas.microsoft.com/office/drawing/2014/main" id="{6BA59EB2-BC28-85EC-4654-7825690069B3}"/>
              </a:ext>
            </a:extLst>
          </p:cNvPr>
          <p:cNvSpPr/>
          <p:nvPr/>
        </p:nvSpPr>
        <p:spPr>
          <a:xfrm>
            <a:off x="388033" y="1213633"/>
            <a:ext cx="11415934" cy="925693"/>
          </a:xfrm>
          <a:prstGeom prst="roundRect">
            <a:avLst>
              <a:gd name="adj" fmla="val 34321"/>
            </a:avLst>
          </a:prstGeom>
          <a:solidFill>
            <a:schemeClr val="accent4">
              <a:lumMod val="20000"/>
              <a:lumOff val="8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Being online means using the internet. People can also be unkind to others online. </a:t>
            </a:r>
          </a:p>
        </p:txBody>
      </p:sp>
      <p:pic>
        <p:nvPicPr>
          <p:cNvPr id="4" name="Picture 3" descr="A cartoon of a frog sitting at a computer&#10;&#10;AI-generated content may be incorrect.">
            <a:extLst>
              <a:ext uri="{FF2B5EF4-FFF2-40B4-BE49-F238E27FC236}">
                <a16:creationId xmlns:a16="http://schemas.microsoft.com/office/drawing/2014/main" id="{0D12D2AC-CABA-E2AB-CC6D-0087E8C9CEF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251032" y="2413082"/>
            <a:ext cx="4890871" cy="4014612"/>
          </a:xfrm>
          <a:prstGeom prst="rect">
            <a:avLst/>
          </a:prstGeom>
        </p:spPr>
      </p:pic>
      <p:sp>
        <p:nvSpPr>
          <p:cNvPr id="18" name="Rectangle: Rounded Corners 17">
            <a:extLst>
              <a:ext uri="{FF2B5EF4-FFF2-40B4-BE49-F238E27FC236}">
                <a16:creationId xmlns:a16="http://schemas.microsoft.com/office/drawing/2014/main" id="{BEDBF294-BE9F-FF41-4ACB-E064D3DAD76F}"/>
              </a:ext>
            </a:extLst>
          </p:cNvPr>
          <p:cNvSpPr/>
          <p:nvPr/>
        </p:nvSpPr>
        <p:spPr>
          <a:xfrm>
            <a:off x="388033" y="3327440"/>
            <a:ext cx="6558506" cy="1636446"/>
          </a:xfrm>
          <a:prstGeom prst="roundRect">
            <a:avLst/>
          </a:prstGeom>
          <a:solidFill>
            <a:schemeClr val="bg1"/>
          </a:solidFill>
          <a:ln w="5715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Listen to the scenarios and answer the questions. </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13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5BD4F-600F-C3F5-13CA-2168BD2E3AA2}"/>
            </a:ext>
          </a:extLst>
        </p:cNvPr>
        <p:cNvGrpSpPr/>
        <p:nvPr/>
      </p:nvGrpSpPr>
      <p:grpSpPr>
        <a:xfrm>
          <a:off x="0" y="0"/>
          <a:ext cx="0" cy="0"/>
          <a:chOff x="0" y="0"/>
          <a:chExt cx="0" cy="0"/>
        </a:xfrm>
      </p:grpSpPr>
      <p:pic>
        <p:nvPicPr>
          <p:cNvPr id="3" name="Picture 2" descr="A person looking at a computer&#10;&#10;AI-generated content may be incorrect.">
            <a:extLst>
              <a:ext uri="{FF2B5EF4-FFF2-40B4-BE49-F238E27FC236}">
                <a16:creationId xmlns:a16="http://schemas.microsoft.com/office/drawing/2014/main" id="{D99F27D8-9D5F-9CEF-DC93-5726302BE0A5}"/>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941064" y="1378711"/>
            <a:ext cx="3559912" cy="3980034"/>
          </a:xfrm>
          <a:prstGeom prst="rect">
            <a:avLst/>
          </a:prstGeom>
        </p:spPr>
      </p:pic>
      <p:sp>
        <p:nvSpPr>
          <p:cNvPr id="5" name="Rectangle: Rounded Corners 4">
            <a:extLst>
              <a:ext uri="{FF2B5EF4-FFF2-40B4-BE49-F238E27FC236}">
                <a16:creationId xmlns:a16="http://schemas.microsoft.com/office/drawing/2014/main" id="{28F5380C-00EB-96D8-3AF3-0EE8ED7E10E3}"/>
              </a:ext>
            </a:extLst>
          </p:cNvPr>
          <p:cNvSpPr/>
          <p:nvPr/>
        </p:nvSpPr>
        <p:spPr>
          <a:xfrm>
            <a:off x="459055" y="2369227"/>
            <a:ext cx="6843985" cy="3029882"/>
          </a:xfrm>
          <a:prstGeom prst="roundRect">
            <a:avLst/>
          </a:prstGeom>
          <a:solidFill>
            <a:schemeClr val="accent4">
              <a:lumMod val="20000"/>
              <a:lumOff val="80000"/>
            </a:schemeClr>
          </a:solid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Lena was playing a drawing game on the tablet. She drew a picture of a cat and sent it to her friend, Amina. Amina sent a message back that said, “That’s an ugly picture. You’re bad at drawing.”</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EE9D4CEE-3954-4548-DFB3-2FC18ED6424F}"/>
              </a:ext>
            </a:extLst>
          </p:cNvPr>
          <p:cNvSpPr/>
          <p:nvPr/>
        </p:nvSpPr>
        <p:spPr>
          <a:xfrm>
            <a:off x="459055" y="1336320"/>
            <a:ext cx="6843985" cy="714638"/>
          </a:xfrm>
          <a:prstGeom prst="roundRect">
            <a:avLst/>
          </a:prstGeom>
          <a:solidFill>
            <a:schemeClr val="bg1"/>
          </a:solidFill>
          <a:ln w="5715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Listen to the scenario and answer the questions. </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92E2452-237E-0CCF-5454-4F0A1FB3383C}"/>
              </a:ext>
            </a:extLst>
          </p:cNvPr>
          <p:cNvSpPr txBox="1"/>
          <p:nvPr/>
        </p:nvSpPr>
        <p:spPr>
          <a:xfrm>
            <a:off x="179294" y="430306"/>
            <a:ext cx="11743765" cy="584775"/>
          </a:xfrm>
          <a:prstGeom prst="rect">
            <a:avLst/>
          </a:prstGeom>
          <a:noFill/>
        </p:spPr>
        <p:txBody>
          <a:bodyPr wrap="square" rtlCol="0">
            <a:spAutoFit/>
          </a:bodyPr>
          <a:lstStyle/>
          <a:p>
            <a:r>
              <a:rPr lang="en-GB" sz="3200" b="1" dirty="0">
                <a:solidFill>
                  <a:prstClr val="black"/>
                </a:solidFill>
                <a:latin typeface="Open Sans" panose="020B0606030504020204"/>
              </a:rPr>
              <a:t>Being unkind online</a:t>
            </a:r>
          </a:p>
        </p:txBody>
      </p:sp>
      <p:sp>
        <p:nvSpPr>
          <p:cNvPr id="10" name="Rectangle: Rounded Corners 9">
            <a:extLst>
              <a:ext uri="{FF2B5EF4-FFF2-40B4-BE49-F238E27FC236}">
                <a16:creationId xmlns:a16="http://schemas.microsoft.com/office/drawing/2014/main" id="{19AF9DA2-2C7E-03EB-ACB5-B0ED345C56D4}"/>
              </a:ext>
            </a:extLst>
          </p:cNvPr>
          <p:cNvSpPr/>
          <p:nvPr/>
        </p:nvSpPr>
        <p:spPr>
          <a:xfrm>
            <a:off x="7709095" y="1338347"/>
            <a:ext cx="4023850" cy="910335"/>
          </a:xfrm>
          <a:prstGeom prst="roundRect">
            <a:avLst/>
          </a:prstGeom>
          <a:solidFill>
            <a:schemeClr val="accent4"/>
          </a:solid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What is the unkind behaviour?</a:t>
            </a:r>
            <a:endParaRPr kumimoji="0" lang="en-GB" sz="2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FC168EDD-3CCB-5803-2148-9EC624BCEEDA}"/>
              </a:ext>
            </a:extLst>
          </p:cNvPr>
          <p:cNvSpPr/>
          <p:nvPr/>
        </p:nvSpPr>
        <p:spPr>
          <a:xfrm>
            <a:off x="7717688" y="2913560"/>
            <a:ext cx="4015257" cy="910335"/>
          </a:xfrm>
          <a:prstGeom prst="roundRect">
            <a:avLst/>
          </a:prstGeom>
          <a:solidFill>
            <a:schemeClr val="accent4"/>
          </a:solid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How might Lena be feeling?</a:t>
            </a:r>
            <a:endParaRPr kumimoji="0" lang="en-GB" sz="2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57354292-8252-0A4A-50C8-FDB89E88569B}"/>
              </a:ext>
            </a:extLst>
          </p:cNvPr>
          <p:cNvSpPr/>
          <p:nvPr/>
        </p:nvSpPr>
        <p:spPr>
          <a:xfrm>
            <a:off x="7717688" y="4488774"/>
            <a:ext cx="4015257" cy="910335"/>
          </a:xfrm>
          <a:prstGeom prst="roundRect">
            <a:avLst/>
          </a:prstGeom>
          <a:solidFill>
            <a:schemeClr val="accent4"/>
          </a:solid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How can Lena get help?</a:t>
            </a:r>
            <a:endParaRPr kumimoji="0" lang="en-GB" sz="2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603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72605-1ED1-CA84-87C3-B818139CDC2A}"/>
            </a:ext>
          </a:extLst>
        </p:cNvPr>
        <p:cNvGrpSpPr/>
        <p:nvPr/>
      </p:nvGrpSpPr>
      <p:grpSpPr>
        <a:xfrm>
          <a:off x="0" y="0"/>
          <a:ext cx="0" cy="0"/>
          <a:chOff x="0" y="0"/>
          <a:chExt cx="0" cy="0"/>
        </a:xfrm>
      </p:grpSpPr>
      <p:pic>
        <p:nvPicPr>
          <p:cNvPr id="3" name="Picture 2" descr="A child sitting on the floor&#10;&#10;AI-generated content may be incorrect.">
            <a:extLst>
              <a:ext uri="{FF2B5EF4-FFF2-40B4-BE49-F238E27FC236}">
                <a16:creationId xmlns:a16="http://schemas.microsoft.com/office/drawing/2014/main" id="{C11B8BBD-EAA9-B7D1-E5FC-77D22E8D2103}"/>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979306" y="1327701"/>
            <a:ext cx="3483429" cy="4066339"/>
          </a:xfrm>
          <a:prstGeom prst="rect">
            <a:avLst/>
          </a:prstGeom>
        </p:spPr>
      </p:pic>
      <p:sp>
        <p:nvSpPr>
          <p:cNvPr id="5" name="Rectangle: Rounded Corners 4">
            <a:extLst>
              <a:ext uri="{FF2B5EF4-FFF2-40B4-BE49-F238E27FC236}">
                <a16:creationId xmlns:a16="http://schemas.microsoft.com/office/drawing/2014/main" id="{80F4DD34-C7AE-CBBA-5E6B-059327C57380}"/>
              </a:ext>
            </a:extLst>
          </p:cNvPr>
          <p:cNvSpPr/>
          <p:nvPr/>
        </p:nvSpPr>
        <p:spPr>
          <a:xfrm>
            <a:off x="459054" y="2369226"/>
            <a:ext cx="6843985" cy="3029882"/>
          </a:xfrm>
          <a:prstGeom prst="roundRect">
            <a:avLst/>
          </a:prstGeom>
          <a:solidFill>
            <a:schemeClr val="accent4">
              <a:lumMod val="20000"/>
              <a:lumOff val="80000"/>
            </a:schemeClr>
          </a:solid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tIns="0" bIns="108000" rtlCol="0" anchor="ctr"/>
          <a:lstStyle/>
          <a:p>
            <a:pPr lvl="0" algn="ctr">
              <a:lnSpc>
                <a:spcPct val="150000"/>
              </a:lnSpc>
              <a:defRPr/>
            </a:pPr>
            <a:r>
              <a:rPr lang="en-US"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Omar wanted to play a game online with two of his friends. When he asked to join in, one friend said, “No, we don’t want you in our game,” and they kept playing without him.</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F2F88920-5CA5-53AD-CBF3-B4256C01FA05}"/>
              </a:ext>
            </a:extLst>
          </p:cNvPr>
          <p:cNvSpPr/>
          <p:nvPr/>
        </p:nvSpPr>
        <p:spPr>
          <a:xfrm>
            <a:off x="459054" y="1336320"/>
            <a:ext cx="6843985" cy="714638"/>
          </a:xfrm>
          <a:prstGeom prst="roundRect">
            <a:avLst/>
          </a:prstGeom>
          <a:solidFill>
            <a:schemeClr val="bg1"/>
          </a:solidFill>
          <a:ln w="5715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Listen to the scenario and answer the questions. </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1B96557-9D4F-CB4C-9CC7-8741F6DA7519}"/>
              </a:ext>
            </a:extLst>
          </p:cNvPr>
          <p:cNvSpPr txBox="1"/>
          <p:nvPr/>
        </p:nvSpPr>
        <p:spPr>
          <a:xfrm>
            <a:off x="179294" y="430306"/>
            <a:ext cx="11743765" cy="584775"/>
          </a:xfrm>
          <a:prstGeom prst="rect">
            <a:avLst/>
          </a:prstGeom>
          <a:noFill/>
        </p:spPr>
        <p:txBody>
          <a:bodyPr wrap="square" rtlCol="0">
            <a:spAutoFit/>
          </a:bodyPr>
          <a:lstStyle/>
          <a:p>
            <a:r>
              <a:rPr lang="en-GB" sz="3200" b="1" dirty="0">
                <a:solidFill>
                  <a:prstClr val="black"/>
                </a:solidFill>
                <a:latin typeface="Open Sans" panose="020B0606030504020204"/>
              </a:rPr>
              <a:t>Being unkind online</a:t>
            </a:r>
          </a:p>
        </p:txBody>
      </p:sp>
      <p:sp>
        <p:nvSpPr>
          <p:cNvPr id="10" name="Rectangle: Rounded Corners 9">
            <a:extLst>
              <a:ext uri="{FF2B5EF4-FFF2-40B4-BE49-F238E27FC236}">
                <a16:creationId xmlns:a16="http://schemas.microsoft.com/office/drawing/2014/main" id="{BDC6CFC6-F1CB-C024-9E40-8988F23464E9}"/>
              </a:ext>
            </a:extLst>
          </p:cNvPr>
          <p:cNvSpPr/>
          <p:nvPr/>
        </p:nvSpPr>
        <p:spPr>
          <a:xfrm>
            <a:off x="7709096" y="1327701"/>
            <a:ext cx="4023850" cy="910335"/>
          </a:xfrm>
          <a:prstGeom prst="roundRect">
            <a:avLst/>
          </a:prstGeom>
          <a:solidFill>
            <a:schemeClr val="accent4"/>
          </a:solid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p>
            <a:pPr lvl="0" algn="ctr">
              <a:lnSpc>
                <a:spcPct val="120000"/>
              </a:lnSpc>
              <a:defRPr/>
            </a:pPr>
            <a:r>
              <a:rPr lang="en-US" sz="2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What is the unkind behaviour?</a:t>
            </a:r>
          </a:p>
        </p:txBody>
      </p:sp>
      <p:sp>
        <p:nvSpPr>
          <p:cNvPr id="14" name="Rectangle: Rounded Corners 13">
            <a:extLst>
              <a:ext uri="{FF2B5EF4-FFF2-40B4-BE49-F238E27FC236}">
                <a16:creationId xmlns:a16="http://schemas.microsoft.com/office/drawing/2014/main" id="{40920E7C-1103-76C2-8DFC-453942FB18A9}"/>
              </a:ext>
            </a:extLst>
          </p:cNvPr>
          <p:cNvSpPr/>
          <p:nvPr/>
        </p:nvSpPr>
        <p:spPr>
          <a:xfrm>
            <a:off x="7717689" y="2905717"/>
            <a:ext cx="4023850" cy="910335"/>
          </a:xfrm>
          <a:prstGeom prst="roundRect">
            <a:avLst/>
          </a:prstGeom>
          <a:solidFill>
            <a:schemeClr val="accent4"/>
          </a:solid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How might </a:t>
            </a:r>
            <a:r>
              <a:rPr lang="en-GB" sz="2200" b="1" noProof="0" dirty="0">
                <a:solidFill>
                  <a:prstClr val="white"/>
                </a:solidFill>
                <a:latin typeface="Open Sans" panose="020B0606030504020204" pitchFamily="34" charset="0"/>
                <a:ea typeface="Open Sans" panose="020B0606030504020204" pitchFamily="34" charset="0"/>
                <a:cs typeface="Open Sans" panose="020B0606030504020204" pitchFamily="34" charset="0"/>
              </a:rPr>
              <a:t>Omar</a:t>
            </a:r>
            <a:r>
              <a:rPr kumimoji="0" lang="en-GB" sz="2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be feeling?</a:t>
            </a:r>
            <a:endParaRPr kumimoji="0" lang="en-GB" sz="2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A7E7EF13-AC05-8CB4-EA59-FC3FEBABD890}"/>
              </a:ext>
            </a:extLst>
          </p:cNvPr>
          <p:cNvSpPr/>
          <p:nvPr/>
        </p:nvSpPr>
        <p:spPr>
          <a:xfrm>
            <a:off x="7717689" y="4483733"/>
            <a:ext cx="4023850" cy="910335"/>
          </a:xfrm>
          <a:prstGeom prst="roundRect">
            <a:avLst/>
          </a:prstGeom>
          <a:solidFill>
            <a:schemeClr val="accent4"/>
          </a:solid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How can </a:t>
            </a:r>
            <a:r>
              <a:rPr lang="en-GB" sz="2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Omar</a:t>
            </a:r>
            <a:r>
              <a:rPr kumimoji="0" lang="en-GB" sz="2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get help?</a:t>
            </a:r>
            <a:endParaRPr kumimoji="0" lang="en-GB" sz="2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789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BA59EB2-BC28-85EC-4654-7825690069B3}"/>
              </a:ext>
            </a:extLst>
          </p:cNvPr>
          <p:cNvSpPr/>
          <p:nvPr/>
        </p:nvSpPr>
        <p:spPr>
          <a:xfrm>
            <a:off x="247603" y="2400431"/>
            <a:ext cx="3628571" cy="3183578"/>
          </a:xfrm>
          <a:prstGeom prst="roundRect">
            <a:avLst/>
          </a:prstGeom>
          <a:solidFill>
            <a:srgbClr val="FFD5E4"/>
          </a:solidFill>
          <a:ln w="57150">
            <a:no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Pass around a toy. When you get the toy, say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one way</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you can be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kind</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5B6BC49E-BCDA-95EB-4F48-A5662467F8FE}"/>
              </a:ext>
            </a:extLst>
          </p:cNvPr>
          <p:cNvSpPr/>
          <p:nvPr/>
        </p:nvSpPr>
        <p:spPr>
          <a:xfrm>
            <a:off x="246756" y="1273991"/>
            <a:ext cx="11698488" cy="584775"/>
          </a:xfrm>
          <a:prstGeom prst="roundRect">
            <a:avLst/>
          </a:prstGeom>
          <a:solidFill>
            <a:schemeClr val="bg1"/>
          </a:solidFill>
          <a:ln w="57150">
            <a:solidFill>
              <a:srgbClr val="FFBDD5"/>
            </a:solidFill>
          </a:ln>
        </p:spPr>
        <p:style>
          <a:lnRef idx="2">
            <a:schemeClr val="accent1">
              <a:shade val="15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Let’s sit in a circle.</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1D3823E7-2C05-6770-C4F3-FEC8D56C28B2}"/>
              </a:ext>
            </a:extLst>
          </p:cNvPr>
          <p:cNvSpPr txBox="1"/>
          <p:nvPr/>
        </p:nvSpPr>
        <p:spPr>
          <a:xfrm>
            <a:off x="179294" y="430306"/>
            <a:ext cx="11743765" cy="584775"/>
          </a:xfrm>
          <a:prstGeom prst="rect">
            <a:avLst/>
          </a:prstGeom>
          <a:noFill/>
        </p:spPr>
        <p:txBody>
          <a:bodyPr wrap="square" rtlCol="0">
            <a:spAutoFit/>
          </a:bodyPr>
          <a:lstStyle/>
          <a:p>
            <a:r>
              <a:rPr lang="en-GB" sz="3200" b="1" dirty="0">
                <a:solidFill>
                  <a:prstClr val="black"/>
                </a:solidFill>
                <a:latin typeface="Open Sans" panose="020B0606030504020204"/>
              </a:rPr>
              <a:t>Circle time (5 mins)</a:t>
            </a:r>
          </a:p>
        </p:txBody>
      </p:sp>
      <p:sp>
        <p:nvSpPr>
          <p:cNvPr id="2" name="Rectangle: Rounded Corners 1">
            <a:extLst>
              <a:ext uri="{FF2B5EF4-FFF2-40B4-BE49-F238E27FC236}">
                <a16:creationId xmlns:a16="http://schemas.microsoft.com/office/drawing/2014/main" id="{F8FB1E9B-14E2-9CCF-EE6C-C77B9961C4AD}"/>
              </a:ext>
            </a:extLst>
          </p:cNvPr>
          <p:cNvSpPr/>
          <p:nvPr/>
        </p:nvSpPr>
        <p:spPr>
          <a:xfrm>
            <a:off x="4271045" y="2400431"/>
            <a:ext cx="3628571" cy="3183578"/>
          </a:xfrm>
          <a:prstGeom prst="roundRect">
            <a:avLst/>
          </a:prstGeom>
          <a:solidFill>
            <a:srgbClr val="FFD5E4"/>
          </a:solidFill>
          <a:ln w="57150">
            <a:no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Pass around the toy again. This time, say </a:t>
            </a:r>
            <a:r>
              <a:rPr kumimoji="0" lang="en-US"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one</a:t>
            </a:r>
            <a:r>
              <a:rPr kumimoji="0" lang="en-US"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unkind behaviour</a:t>
            </a:r>
            <a:endPar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A094898C-EF01-199B-01E1-0F6D07249C14}"/>
              </a:ext>
            </a:extLst>
          </p:cNvPr>
          <p:cNvSpPr/>
          <p:nvPr/>
        </p:nvSpPr>
        <p:spPr>
          <a:xfrm>
            <a:off x="8294488" y="2400431"/>
            <a:ext cx="3628571" cy="3183578"/>
          </a:xfrm>
          <a:prstGeom prst="roundRect">
            <a:avLst/>
          </a:prstGeom>
          <a:solidFill>
            <a:srgbClr val="FFD5E4"/>
          </a:solidFill>
          <a:ln w="57150">
            <a:no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Pass around the toy one more time. Say </a:t>
            </a:r>
            <a:r>
              <a:rPr kumimoji="0" lang="en-US"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who to ask for help</a:t>
            </a:r>
            <a:r>
              <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if someone is being unkind.</a:t>
            </a:r>
            <a:endPar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Picture 19" descr="A purple frog sitting on a black background&#10;&#10;AI-generated content may be incorrect.">
            <a:extLst>
              <a:ext uri="{FF2B5EF4-FFF2-40B4-BE49-F238E27FC236}">
                <a16:creationId xmlns:a16="http://schemas.microsoft.com/office/drawing/2014/main" id="{BEE95CC3-030E-F39D-FCC4-969379A02272}"/>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tretch>
            <a:fillRect/>
          </a:stretch>
        </p:blipFill>
        <p:spPr>
          <a:xfrm>
            <a:off x="9499810" y="162665"/>
            <a:ext cx="2237765" cy="2237765"/>
          </a:xfrm>
          <a:prstGeom prst="rect">
            <a:avLst/>
          </a:prstGeom>
        </p:spPr>
      </p:pic>
    </p:spTree>
    <p:extLst>
      <p:ext uri="{BB962C8B-B14F-4D97-AF65-F5344CB8AC3E}">
        <p14:creationId xmlns:p14="http://schemas.microsoft.com/office/powerpoint/2010/main" val="183117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A508DE0-7036-ABA0-8E02-23A0154066CB}"/>
              </a:ext>
            </a:extLst>
          </p:cNvPr>
          <p:cNvSpPr txBox="1"/>
          <p:nvPr/>
        </p:nvSpPr>
        <p:spPr>
          <a:xfrm>
            <a:off x="179294" y="430306"/>
            <a:ext cx="11743765" cy="584775"/>
          </a:xfrm>
          <a:prstGeom prst="rect">
            <a:avLst/>
          </a:prstGeom>
          <a:noFill/>
        </p:spPr>
        <p:txBody>
          <a:bodyPr wrap="square" rtlCol="0">
            <a:spAutoFit/>
          </a:bodyPr>
          <a:lstStyle/>
          <a:p>
            <a:r>
              <a:rPr lang="en-GB" sz="3200" b="1" dirty="0">
                <a:solidFill>
                  <a:prstClr val="black"/>
                </a:solidFill>
                <a:latin typeface="Open Sans" panose="020B0606030504020204"/>
              </a:rPr>
              <a:t>Kindness and careers (5 mins)</a:t>
            </a:r>
          </a:p>
        </p:txBody>
      </p:sp>
      <p:sp>
        <p:nvSpPr>
          <p:cNvPr id="10" name="Rectangle: Rounded Corners 9">
            <a:extLst>
              <a:ext uri="{FF2B5EF4-FFF2-40B4-BE49-F238E27FC236}">
                <a16:creationId xmlns:a16="http://schemas.microsoft.com/office/drawing/2014/main" id="{0FBAEE71-95B1-C4DC-C1CB-4F8B3C442B0A}"/>
              </a:ext>
            </a:extLst>
          </p:cNvPr>
          <p:cNvSpPr/>
          <p:nvPr/>
        </p:nvSpPr>
        <p:spPr>
          <a:xfrm>
            <a:off x="1412651" y="3477675"/>
            <a:ext cx="1579654" cy="754724"/>
          </a:xfrm>
          <a:prstGeom prst="roundRect">
            <a:avLst/>
          </a:prstGeom>
          <a:solidFill>
            <a:srgbClr val="33CC99"/>
          </a:solidFill>
          <a:ln w="57150" cap="flat" cmpd="sng" algn="ctr">
            <a:solidFill>
              <a:srgbClr val="33CC99"/>
            </a:solidFill>
            <a:prstDash val="solid"/>
            <a:miter lim="800000"/>
          </a:ln>
          <a:effectLst/>
        </p:spPr>
        <p:txBody>
          <a:bodyPr tIns="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Doctor</a:t>
            </a:r>
            <a:endParaRPr kumimoji="0" lang="en-GB" sz="22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182D3B08-396C-10B5-4C7E-B5B8471E560F}"/>
              </a:ext>
            </a:extLst>
          </p:cNvPr>
          <p:cNvSpPr/>
          <p:nvPr/>
        </p:nvSpPr>
        <p:spPr>
          <a:xfrm>
            <a:off x="254236" y="4607471"/>
            <a:ext cx="8825596" cy="1257645"/>
          </a:xfrm>
          <a:prstGeom prst="roundRect">
            <a:avLst/>
          </a:prstGeom>
          <a:solidFill>
            <a:sysClr val="window" lastClr="FFFFFF"/>
          </a:solidFill>
          <a:ln w="57150" cap="flat" cmpd="sng" algn="ctr">
            <a:solidFill>
              <a:srgbClr val="33CC99">
                <a:lumMod val="60000"/>
                <a:lumOff val="40000"/>
              </a:srgbClr>
            </a:solidFill>
            <a:prstDash val="solid"/>
            <a:miter lim="800000"/>
          </a:ln>
          <a:effectLst/>
        </p:spPr>
        <p:txBody>
          <a:bodyPr tIns="0" bIns="10800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GB" sz="22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These roles all need </a:t>
            </a:r>
            <a:r>
              <a:rPr lang="en-GB" sz="220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to use kindness to get the job done. </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GB" sz="22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Can you think of another job where being kind helps?</a:t>
            </a:r>
            <a:endParaRPr kumimoji="0" lang="en-GB" sz="2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C73BC76B-5AFD-473A-67D5-700FE0810969}"/>
              </a:ext>
            </a:extLst>
          </p:cNvPr>
          <p:cNvGrpSpPr/>
          <p:nvPr/>
        </p:nvGrpSpPr>
        <p:grpSpPr>
          <a:xfrm>
            <a:off x="254236" y="1085116"/>
            <a:ext cx="11717247" cy="4923018"/>
            <a:chOff x="2690884" y="563015"/>
            <a:chExt cx="11717247" cy="4923018"/>
          </a:xfrm>
        </p:grpSpPr>
        <p:sp>
          <p:nvSpPr>
            <p:cNvPr id="4" name="Isosceles Triangle 3">
              <a:extLst>
                <a:ext uri="{FF2B5EF4-FFF2-40B4-BE49-F238E27FC236}">
                  <a16:creationId xmlns:a16="http://schemas.microsoft.com/office/drawing/2014/main" id="{993804CE-D0FF-B3A6-A7F3-A05D4966B957}"/>
                </a:ext>
              </a:extLst>
            </p:cNvPr>
            <p:cNvSpPr/>
            <p:nvPr/>
          </p:nvSpPr>
          <p:spPr>
            <a:xfrm rot="7793946">
              <a:off x="12462438" y="2204992"/>
              <a:ext cx="352926" cy="1209386"/>
            </a:xfrm>
            <a:prstGeom prst="triangle">
              <a:avLst/>
            </a:prstGeom>
            <a:solidFill>
              <a:srgbClr val="D6F5EB"/>
            </a:solidFill>
            <a:ln>
              <a:solidFill>
                <a:srgbClr val="D6F5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36BF88BA-5A0C-359D-1C2F-DB46C0DCDC3C}"/>
                </a:ext>
              </a:extLst>
            </p:cNvPr>
            <p:cNvSpPr/>
            <p:nvPr/>
          </p:nvSpPr>
          <p:spPr>
            <a:xfrm>
              <a:off x="2690884" y="563015"/>
              <a:ext cx="11683529" cy="2017487"/>
            </a:xfrm>
            <a:prstGeom prst="roundRect">
              <a:avLst>
                <a:gd name="adj" fmla="val 29139"/>
              </a:avLst>
            </a:prstGeom>
            <a:solidFill>
              <a:srgbClr val="33CC99">
                <a:lumMod val="20000"/>
                <a:lumOff val="80000"/>
              </a:srgbClr>
            </a:solidFill>
            <a:ln w="57150" cap="flat" cmpd="sng" algn="ctr">
              <a:noFill/>
              <a:prstDash val="solid"/>
              <a:miter lim="800000"/>
            </a:ln>
            <a:effectLst/>
          </p:spPr>
          <p:txBody>
            <a:bodyPr tIns="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Kindness is really important, not just at school, but when you grow up and go to work too! In all jobs, you need to know how to be kind to other people. People don’t like working with unkind people! That’s why learning to be kind is so important.</a:t>
              </a:r>
              <a:endParaRPr kumimoji="0" lang="en-GB" sz="2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Pink frogs with green hats and tools&#10;&#10;AI-generated content may be incorrect.">
              <a:extLst>
                <a:ext uri="{FF2B5EF4-FFF2-40B4-BE49-F238E27FC236}">
                  <a16:creationId xmlns:a16="http://schemas.microsoft.com/office/drawing/2014/main" id="{693200A8-FA06-7954-D8A3-BDE2377F2685}"/>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flipH="1">
              <a:off x="11796433" y="1571759"/>
              <a:ext cx="2611698" cy="3914274"/>
            </a:xfrm>
            <a:prstGeom prst="rect">
              <a:avLst/>
            </a:prstGeom>
          </p:spPr>
        </p:pic>
      </p:grpSp>
      <p:sp>
        <p:nvSpPr>
          <p:cNvPr id="16" name="Rectangle: Rounded Corners 15">
            <a:extLst>
              <a:ext uri="{FF2B5EF4-FFF2-40B4-BE49-F238E27FC236}">
                <a16:creationId xmlns:a16="http://schemas.microsoft.com/office/drawing/2014/main" id="{034ACDFF-A1DD-E963-4C64-2FF086CAC98A}"/>
              </a:ext>
            </a:extLst>
          </p:cNvPr>
          <p:cNvSpPr/>
          <p:nvPr/>
        </p:nvSpPr>
        <p:spPr>
          <a:xfrm>
            <a:off x="3530729" y="3477675"/>
            <a:ext cx="3040229" cy="754724"/>
          </a:xfrm>
          <a:prstGeom prst="roundRect">
            <a:avLst/>
          </a:prstGeom>
          <a:solidFill>
            <a:srgbClr val="33CC99"/>
          </a:solidFill>
          <a:ln w="57150" cap="flat" cmpd="sng" algn="ctr">
            <a:solidFill>
              <a:srgbClr val="33CC99"/>
            </a:solidFill>
            <a:prstDash val="solid"/>
            <a:miter lim="800000"/>
          </a:ln>
          <a:effectLst/>
        </p:spPr>
        <p:txBody>
          <a:bodyPr tIns="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Teaching assistant</a:t>
            </a:r>
            <a:endParaRPr kumimoji="0" lang="en-GB" sz="22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489AA790-DEA7-5DCE-6E57-3704584758D1}"/>
              </a:ext>
            </a:extLst>
          </p:cNvPr>
          <p:cNvSpPr/>
          <p:nvPr/>
        </p:nvSpPr>
        <p:spPr>
          <a:xfrm>
            <a:off x="7200696" y="3477675"/>
            <a:ext cx="1562057" cy="754724"/>
          </a:xfrm>
          <a:prstGeom prst="roundRect">
            <a:avLst/>
          </a:prstGeom>
          <a:solidFill>
            <a:srgbClr val="33CC99"/>
          </a:solidFill>
          <a:ln w="57150" cap="flat" cmpd="sng" algn="ctr">
            <a:solidFill>
              <a:srgbClr val="33CC99"/>
            </a:solidFill>
            <a:prstDash val="solid"/>
            <a:miter lim="800000"/>
          </a:ln>
          <a:effectLst/>
        </p:spPr>
        <p:txBody>
          <a:bodyPr tIns="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Builder</a:t>
            </a:r>
            <a:endParaRPr kumimoji="0" lang="en-GB" sz="22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21" name="Graphic 20" descr="Pencil with solid fill">
            <a:extLst>
              <a:ext uri="{FF2B5EF4-FFF2-40B4-BE49-F238E27FC236}">
                <a16:creationId xmlns:a16="http://schemas.microsoft.com/office/drawing/2014/main" id="{650EC7AE-02C8-181B-BA8F-FC5F4FC6CE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72258" y="3240858"/>
            <a:ext cx="754724" cy="754724"/>
          </a:xfrm>
          <a:prstGeom prst="rect">
            <a:avLst/>
          </a:prstGeom>
        </p:spPr>
      </p:pic>
      <p:pic>
        <p:nvPicPr>
          <p:cNvPr id="23" name="Graphic 22" descr="Hammer with solid fill">
            <a:extLst>
              <a:ext uri="{FF2B5EF4-FFF2-40B4-BE49-F238E27FC236}">
                <a16:creationId xmlns:a16="http://schemas.microsoft.com/office/drawing/2014/main" id="{6534B143-0B7D-D76A-5E22-90B3983C80D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93240" y="3169441"/>
            <a:ext cx="754724" cy="754724"/>
          </a:xfrm>
          <a:prstGeom prst="rect">
            <a:avLst/>
          </a:prstGeom>
        </p:spPr>
      </p:pic>
      <p:pic>
        <p:nvPicPr>
          <p:cNvPr id="25" name="Graphic 24" descr="Stethoscope with solid fill">
            <a:extLst>
              <a:ext uri="{FF2B5EF4-FFF2-40B4-BE49-F238E27FC236}">
                <a16:creationId xmlns:a16="http://schemas.microsoft.com/office/drawing/2014/main" id="{1E4419C5-40DC-55FC-B8BA-1A3A6D4E3E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972197">
            <a:off x="1098373" y="3246772"/>
            <a:ext cx="628555" cy="628555"/>
          </a:xfrm>
          <a:prstGeom prst="rect">
            <a:avLst/>
          </a:prstGeom>
        </p:spPr>
      </p:pic>
    </p:spTree>
    <p:extLst>
      <p:ext uri="{BB962C8B-B14F-4D97-AF65-F5344CB8AC3E}">
        <p14:creationId xmlns:p14="http://schemas.microsoft.com/office/powerpoint/2010/main" val="192325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3B00F-95A2-C55A-E36E-629F260ED26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67D8F38-6673-38D9-F6BB-1E244E4F4A03}"/>
              </a:ext>
            </a:extLst>
          </p:cNvPr>
          <p:cNvSpPr>
            <a:spLocks noGrp="1"/>
          </p:cNvSpPr>
          <p:nvPr>
            <p:ph type="title"/>
          </p:nvPr>
        </p:nvSpPr>
        <p:spPr>
          <a:xfrm>
            <a:off x="185355" y="494659"/>
            <a:ext cx="11419200" cy="669188"/>
          </a:xfrm>
        </p:spPr>
        <p:txBody>
          <a:bodyPr>
            <a:noAutofit/>
          </a:bodyPr>
          <a:lstStyle/>
          <a:p>
            <a:pPr>
              <a:lnSpc>
                <a:spcPct val="107000"/>
              </a:lnSpc>
              <a:spcAft>
                <a:spcPts val="800"/>
              </a:spcAft>
            </a:pPr>
            <a:r>
              <a:rPr lang="en-GB" sz="3200" b="1">
                <a:effectLst/>
                <a:latin typeface="Open sans" panose="020B0606030504020204" pitchFamily="34" charset="0"/>
                <a:ea typeface="Open sans" panose="020B0606030504020204" pitchFamily="34" charset="0"/>
                <a:cs typeface="Open sans" panose="020B0606030504020204" pitchFamily="34" charset="0"/>
              </a:rPr>
              <a:t>Where can I find out more or get support?</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66C848CF-7213-59EB-E44A-9B472B316BD2}"/>
              </a:ext>
            </a:extLst>
          </p:cNvPr>
          <p:cNvSpPr txBox="1"/>
          <p:nvPr/>
        </p:nvSpPr>
        <p:spPr>
          <a:xfrm>
            <a:off x="253213" y="1428452"/>
            <a:ext cx="11685573" cy="4001095"/>
          </a:xfrm>
          <a:prstGeom prst="rect">
            <a:avLst/>
          </a:prstGeom>
          <a:noFill/>
        </p:spPr>
        <p:txBody>
          <a:bodyPr wrap="square">
            <a:spAutoFit/>
          </a:bodyPr>
          <a:lstStyle/>
          <a:p>
            <a:pPr marL="285750" indent="-285750">
              <a:buFont typeface="Arial" panose="020B0604020202020204" pitchFamily="34" charset="0"/>
              <a:buChar char="•"/>
            </a:pPr>
            <a:r>
              <a:rPr lang="en-US" sz="2200" b="1" dirty="0">
                <a:latin typeface="Open Sans" panose="020B0606030504020204" pitchFamily="34" charset="0"/>
                <a:ea typeface="Open Sans" panose="020B0606030504020204" pitchFamily="34" charset="0"/>
                <a:cs typeface="Open Sans" panose="020B0606030504020204" pitchFamily="34" charset="0"/>
              </a:rPr>
              <a:t>Childline:</a:t>
            </a:r>
            <a:r>
              <a:rPr lang="en-US" sz="2200" dirty="0">
                <a:latin typeface="Open Sans" panose="020B0606030504020204" pitchFamily="34" charset="0"/>
                <a:ea typeface="Open Sans" panose="020B0606030504020204" pitchFamily="34" charset="0"/>
                <a:cs typeface="Open Sans" panose="020B0606030504020204" pitchFamily="34" charset="0"/>
              </a:rPr>
              <a:t> 0800 1111 (Free, 24/7)</a:t>
            </a:r>
          </a:p>
          <a:p>
            <a:pPr marL="285750" indent="-285750">
              <a:buFont typeface="Arial" panose="020B0604020202020204" pitchFamily="34" charset="0"/>
              <a:buChar char="•"/>
            </a:pPr>
            <a:endParaRPr lang="en-US" sz="22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200" b="1" dirty="0">
                <a:latin typeface="Open Sans" panose="020B0606030504020204" pitchFamily="34" charset="0"/>
                <a:ea typeface="Open Sans" panose="020B0606030504020204" pitchFamily="34" charset="0"/>
                <a:cs typeface="Open Sans" panose="020B0606030504020204" pitchFamily="34" charset="0"/>
              </a:rPr>
              <a:t>Kidscape: </a:t>
            </a:r>
            <a:r>
              <a:rPr lang="en-US" sz="2200" dirty="0">
                <a:latin typeface="Open Sans" panose="020B0606030504020204" pitchFamily="34" charset="0"/>
                <a:ea typeface="Open Sans" panose="020B0606030504020204" pitchFamily="34" charset="0"/>
                <a:cs typeface="Open Sans" panose="020B0606030504020204" pitchFamily="34" charset="0"/>
                <a:hlinkClick r:id="rId3"/>
              </a:rPr>
              <a:t>kidscape.org.uk/i-am-a-young-person</a:t>
            </a:r>
            <a:endParaRPr lang="en-US" sz="22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US" sz="22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2200" b="1" dirty="0">
                <a:latin typeface="Open Sans" panose="020B0606030504020204" pitchFamily="34" charset="0"/>
                <a:ea typeface="Open Sans" panose="020B0606030504020204" pitchFamily="34" charset="0"/>
                <a:cs typeface="Open Sans" panose="020B0606030504020204" pitchFamily="34" charset="0"/>
              </a:rPr>
              <a:t>BBC Bitesize: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dirty="0">
                <a:latin typeface="Open Sans" panose="020B0606030504020204" pitchFamily="34" charset="0"/>
                <a:ea typeface="Open Sans" panose="020B0606030504020204" pitchFamily="34" charset="0"/>
                <a:cs typeface="Open Sans" panose="020B0606030504020204" pitchFamily="34" charset="0"/>
                <a:hlinkClick r:id="rId4"/>
              </a:rPr>
              <a:t>bbc.co.uk/teach/articles/zm66b7h</a:t>
            </a:r>
            <a:endParaRPr lang="en-GB" sz="22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GB" sz="22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2200" b="1" dirty="0">
                <a:latin typeface="Open Sans" panose="020B0606030504020204" pitchFamily="34" charset="0"/>
                <a:ea typeface="Open Sans" panose="020B0606030504020204" pitchFamily="34" charset="0"/>
                <a:cs typeface="Open Sans" panose="020B0606030504020204" pitchFamily="34" charset="0"/>
              </a:rPr>
              <a:t>National Bullying Helpline: </a:t>
            </a:r>
            <a:r>
              <a:rPr lang="en-GB" sz="2200" dirty="0">
                <a:latin typeface="Open Sans" panose="020B0606030504020204" pitchFamily="34" charset="0"/>
                <a:ea typeface="Open Sans" panose="020B0606030504020204" pitchFamily="34" charset="0"/>
                <a:cs typeface="Open Sans" panose="020B0606030504020204" pitchFamily="34" charset="0"/>
                <a:hlinkClick r:id="rId5"/>
              </a:rPr>
              <a:t>nationalbullyinghelpline.co.uk/children.html</a:t>
            </a:r>
            <a:endParaRPr lang="en-GB" sz="2200" dirty="0">
              <a:latin typeface="Open Sans" panose="020B0606030504020204" pitchFamily="34" charset="0"/>
              <a:ea typeface="Open Sans" panose="020B0606030504020204" pitchFamily="34" charset="0"/>
              <a:cs typeface="Open Sans" panose="020B0606030504020204" pitchFamily="34" charset="0"/>
            </a:endParaRPr>
          </a:p>
          <a:p>
            <a:endParaRPr lang="en-GB" sz="22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2200" b="1" dirty="0" err="1">
                <a:latin typeface="Open Sans" panose="020B0606030504020204" pitchFamily="34" charset="0"/>
                <a:ea typeface="Open Sans" panose="020B0606030504020204" pitchFamily="34" charset="0"/>
                <a:cs typeface="Open Sans" panose="020B0606030504020204" pitchFamily="34" charset="0"/>
              </a:rPr>
              <a:t>YoungMinds</a:t>
            </a:r>
            <a:r>
              <a:rPr lang="en-GB" sz="2200" b="1" dirty="0">
                <a:latin typeface="Open Sans" panose="020B0606030504020204" pitchFamily="34" charset="0"/>
                <a:ea typeface="Open Sans" panose="020B0606030504020204" pitchFamily="34" charset="0"/>
                <a:cs typeface="Open Sans" panose="020B0606030504020204" pitchFamily="34" charset="0"/>
              </a:rPr>
              <a:t>:</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dirty="0">
                <a:latin typeface="Open Sans" panose="020B0606030504020204" pitchFamily="34" charset="0"/>
                <a:ea typeface="Open Sans" panose="020B0606030504020204" pitchFamily="34" charset="0"/>
                <a:cs typeface="Open Sans" panose="020B0606030504020204" pitchFamily="34" charset="0"/>
                <a:hlinkClick r:id="rId6"/>
              </a:rPr>
              <a:t>youngminds.org.uk/young-person/coping-with-life/bullying/</a:t>
            </a:r>
            <a:endParaRPr lang="en-GB" sz="2200" dirty="0">
              <a:latin typeface="Open Sans" panose="020B0606030504020204" pitchFamily="34" charset="0"/>
              <a:ea typeface="Open Sans" panose="020B0606030504020204" pitchFamily="34" charset="0"/>
              <a:cs typeface="Open Sans" panose="020B0606030504020204" pitchFamily="34" charset="0"/>
            </a:endParaRPr>
          </a:p>
          <a:p>
            <a:r>
              <a:rPr lang="en-GB" sz="2200" dirty="0"/>
              <a:t> </a:t>
            </a:r>
          </a:p>
          <a:p>
            <a:pPr marL="285750" indent="-285750">
              <a:buFont typeface="Arial" panose="020B0604020202020204" pitchFamily="34" charset="0"/>
              <a:buChar char="•"/>
            </a:pPr>
            <a:endParaRPr lang="en-GB" sz="1600" dirty="0"/>
          </a:p>
          <a:p>
            <a:endParaRPr lang="en-GB" dirty="0"/>
          </a:p>
        </p:txBody>
      </p:sp>
      <p:pic>
        <p:nvPicPr>
          <p:cNvPr id="1026" name="Picture 2" descr="Kidscape">
            <a:extLst>
              <a:ext uri="{FF2B5EF4-FFF2-40B4-BE49-F238E27FC236}">
                <a16:creationId xmlns:a16="http://schemas.microsoft.com/office/drawing/2014/main" id="{97223DB2-5ED6-10A9-C264-EF6E17CE2EB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029787" y="4873186"/>
            <a:ext cx="879931" cy="8799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ational Bullying Helpline and Ecrime">
            <a:extLst>
              <a:ext uri="{FF2B5EF4-FFF2-40B4-BE49-F238E27FC236}">
                <a16:creationId xmlns:a16="http://schemas.microsoft.com/office/drawing/2014/main" id="{785D4999-959C-6AAB-4B08-3659463C1EE5}"/>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667075" y="4866427"/>
            <a:ext cx="879931" cy="8799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YoungMinds: Children's Mental Health - five priorities for the next  government">
            <a:extLst>
              <a:ext uri="{FF2B5EF4-FFF2-40B4-BE49-F238E27FC236}">
                <a16:creationId xmlns:a16="http://schemas.microsoft.com/office/drawing/2014/main" id="{7613BE0D-1459-588C-E07A-0AB90501926E}"/>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9985720" y="4814221"/>
            <a:ext cx="879931" cy="87993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hildline - YouTube">
            <a:extLst>
              <a:ext uri="{FF2B5EF4-FFF2-40B4-BE49-F238E27FC236}">
                <a16:creationId xmlns:a16="http://schemas.microsoft.com/office/drawing/2014/main" id="{B320EC12-F8CA-6271-7D9F-3E7C97CC7DE7}"/>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829074" y="4932152"/>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BBC Bitesize - Exam Revision - App on the Amazon Appstore">
            <a:extLst>
              <a:ext uri="{FF2B5EF4-FFF2-40B4-BE49-F238E27FC236}">
                <a16:creationId xmlns:a16="http://schemas.microsoft.com/office/drawing/2014/main" id="{1831AE20-BACF-71CB-C3EB-23670E3F3581}"/>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5348431" y="4889733"/>
            <a:ext cx="879931" cy="863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085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116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E77A27-F59C-B0E1-2096-39EAC94599F9}"/>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88E22C3A-8538-704A-73CB-A7CF4BF3C3F8}"/>
              </a:ext>
            </a:extLst>
          </p:cNvPr>
          <p:cNvSpPr txBox="1"/>
          <p:nvPr/>
        </p:nvSpPr>
        <p:spPr>
          <a:xfrm>
            <a:off x="185354" y="1127139"/>
            <a:ext cx="11821292" cy="5306902"/>
          </a:xfrm>
          <a:prstGeom prst="rect">
            <a:avLst/>
          </a:prstGeom>
          <a:noFill/>
        </p:spPr>
        <p:txBody>
          <a:bodyPr wrap="square">
            <a:spAutoFit/>
          </a:bodyPr>
          <a:lstStyle/>
          <a:p>
            <a:pPr marL="0" indent="0">
              <a:lnSpc>
                <a:spcPct val="107000"/>
              </a:lnSpc>
              <a:spcBef>
                <a:spcPts val="0"/>
              </a:spcBef>
              <a:spcAft>
                <a:spcPts val="1200"/>
              </a:spcAft>
              <a:buNone/>
            </a:pPr>
            <a:r>
              <a:rPr lang="en-GB" sz="1400" b="1" dirty="0">
                <a:latin typeface="Open Sans"/>
                <a:ea typeface="Open Sans"/>
                <a:cs typeface="Open Sans"/>
              </a:rPr>
              <a:t>Bullying is very common across the globe.</a:t>
            </a:r>
            <a:r>
              <a:rPr lang="en-GB" sz="1400" dirty="0">
                <a:latin typeface="Open Sans"/>
                <a:ea typeface="Open Sans"/>
                <a:cs typeface="Open Sans"/>
              </a:rPr>
              <a:t> A study by UNESCO found that around one third of the globe’s youth has experienced bullying. The percentage of young people who have been bullied is as low as 7% in some countries and as high as 74% in others. </a:t>
            </a:r>
          </a:p>
          <a:p>
            <a:pPr marL="0" indent="0">
              <a:lnSpc>
                <a:spcPct val="107000"/>
              </a:lnSpc>
              <a:spcBef>
                <a:spcPts val="0"/>
              </a:spcBef>
              <a:spcAft>
                <a:spcPts val="1200"/>
              </a:spcAft>
              <a:buNone/>
            </a:pPr>
            <a:r>
              <a:rPr lang="en-GB" sz="1400" b="1" dirty="0">
                <a:latin typeface="Open Sans"/>
                <a:ea typeface="Open Sans"/>
                <a:cs typeface="Open Sans"/>
              </a:rPr>
              <a:t>Bullying takes many forms.</a:t>
            </a:r>
            <a:r>
              <a:rPr lang="en-GB" sz="1400" dirty="0">
                <a:latin typeface="Open Sans"/>
                <a:ea typeface="Open Sans"/>
                <a:cs typeface="Open Sans"/>
              </a:rPr>
              <a:t> Bullying can be </a:t>
            </a:r>
            <a:r>
              <a:rPr lang="en-GB" sz="1400" b="1" dirty="0">
                <a:latin typeface="Open Sans"/>
                <a:ea typeface="Open Sans"/>
                <a:cs typeface="Open Sans"/>
              </a:rPr>
              <a:t>verbal</a:t>
            </a:r>
            <a:r>
              <a:rPr lang="en-GB" sz="1400" dirty="0">
                <a:latin typeface="Open Sans"/>
                <a:ea typeface="Open Sans"/>
                <a:cs typeface="Open Sans"/>
              </a:rPr>
              <a:t> (being the target of rumours or lies, being made fun of, called names, or insulted), </a:t>
            </a:r>
            <a:r>
              <a:rPr lang="en-GB" sz="1400" b="1" dirty="0">
                <a:latin typeface="Open Sans"/>
                <a:ea typeface="Open Sans"/>
                <a:cs typeface="Open Sans"/>
              </a:rPr>
              <a:t>physical</a:t>
            </a:r>
            <a:r>
              <a:rPr lang="en-GB" sz="1400" dirty="0">
                <a:latin typeface="Open Sans"/>
                <a:ea typeface="Open Sans"/>
                <a:cs typeface="Open Sans"/>
              </a:rPr>
              <a:t> (being pushed, shoved, tripped, or spit on, having property destroyed on purpose) or </a:t>
            </a:r>
            <a:r>
              <a:rPr lang="en-GB" sz="1400" b="1" dirty="0">
                <a:latin typeface="Open Sans"/>
                <a:ea typeface="Open Sans"/>
                <a:cs typeface="Open Sans"/>
              </a:rPr>
              <a:t>social</a:t>
            </a:r>
            <a:r>
              <a:rPr lang="en-GB" sz="1400" dirty="0">
                <a:latin typeface="Open Sans"/>
                <a:ea typeface="Open Sans"/>
                <a:cs typeface="Open Sans"/>
              </a:rPr>
              <a:t> (being left out or excluded, being coerced into doing something). Bullying can take place in-person or online (</a:t>
            </a:r>
            <a:r>
              <a:rPr lang="en-GB" sz="1400" b="1" dirty="0">
                <a:latin typeface="Open Sans"/>
                <a:ea typeface="Open Sans"/>
                <a:cs typeface="Open Sans"/>
              </a:rPr>
              <a:t>cyberbullying</a:t>
            </a:r>
            <a:r>
              <a:rPr lang="en-GB" sz="1400" dirty="0">
                <a:latin typeface="Open Sans"/>
                <a:ea typeface="Open Sans"/>
                <a:cs typeface="Open Sans"/>
              </a:rPr>
              <a:t>). </a:t>
            </a:r>
          </a:p>
          <a:p>
            <a:pPr marL="0" indent="0">
              <a:lnSpc>
                <a:spcPct val="107000"/>
              </a:lnSpc>
              <a:spcBef>
                <a:spcPts val="0"/>
              </a:spcBef>
              <a:spcAft>
                <a:spcPts val="1200"/>
              </a:spcAft>
              <a:buNone/>
            </a:pPr>
            <a:r>
              <a:rPr lang="en-GB" sz="1400" b="1" dirty="0">
                <a:latin typeface="Open Sans"/>
                <a:ea typeface="Open Sans"/>
                <a:cs typeface="Open Sans"/>
              </a:rPr>
              <a:t>Bullying has lifelong effects for both victims and bullies. </a:t>
            </a:r>
            <a:r>
              <a:rPr lang="en-GB" sz="1400" dirty="0">
                <a:latin typeface="Open Sans"/>
                <a:ea typeface="Open Sans"/>
                <a:cs typeface="Open Sans"/>
              </a:rPr>
              <a:t>The physical, emotional, and academic side effects on the victims of bullying are explored in this lesson.</a:t>
            </a:r>
            <a:r>
              <a:rPr lang="en-GB" sz="1400" b="1" dirty="0">
                <a:latin typeface="Open Sans"/>
                <a:ea typeface="Open Sans"/>
                <a:cs typeface="Open Sans"/>
              </a:rPr>
              <a:t> </a:t>
            </a:r>
            <a:r>
              <a:rPr lang="en-GB" sz="1400" dirty="0">
                <a:latin typeface="Open Sans"/>
                <a:ea typeface="Open Sans"/>
                <a:cs typeface="Open Sans"/>
              </a:rPr>
              <a:t>However, some studies have found that bullies themselves also suffer consequences into adulthood. Young people who bully are more likely to abuse alcohol and other drugs in adolescence and as adults, get into fights, vandalise property, drop out of education, engage in early sexual activity, have criminal convictions, and be abusive toward their romantic partners, spouses, or children. </a:t>
            </a:r>
            <a:endParaRPr lang="en-GB" sz="14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07000"/>
              </a:lnSpc>
              <a:spcBef>
                <a:spcPts val="0"/>
              </a:spcBef>
              <a:spcAft>
                <a:spcPts val="1200"/>
              </a:spcAft>
              <a:buNone/>
            </a:pPr>
            <a:r>
              <a:rPr lang="en-GB" sz="1400" b="1" dirty="0">
                <a:latin typeface="Open Sans"/>
                <a:ea typeface="Open Sans"/>
                <a:cs typeface="Open Sans"/>
              </a:rPr>
              <a:t>Know the law and the policies of your school.</a:t>
            </a:r>
            <a:r>
              <a:rPr lang="en-GB" sz="1400" dirty="0">
                <a:latin typeface="Open Sans"/>
                <a:ea typeface="Open Sans"/>
                <a:cs typeface="Open Sans"/>
              </a:rPr>
              <a:t> Reassuring the children that schools have a legal obligation to stop and prevent bullying may make them feel more comfortable speaking to trusted person or member of staff in school. For example, in the UK, Section 89 of the Education and Inspections Act 2006 states that maintained schools must have ‘measures to encourage good behaviour and prevent all forms of bullying amongst pupils’. You may find it helpful to refer to your school anti-bullying policy and remind children of the process they should follow to report incidents of bullying in your setting.</a:t>
            </a:r>
          </a:p>
          <a:p>
            <a:pPr marL="0" indent="0">
              <a:lnSpc>
                <a:spcPct val="107000"/>
              </a:lnSpc>
              <a:spcBef>
                <a:spcPts val="0"/>
              </a:spcBef>
              <a:spcAft>
                <a:spcPts val="1200"/>
              </a:spcAft>
              <a:buNone/>
            </a:pPr>
            <a:r>
              <a:rPr lang="en-GB" sz="1400" b="1" dirty="0">
                <a:latin typeface="Open Sans"/>
                <a:ea typeface="Open Sans"/>
                <a:cs typeface="Open Sans"/>
              </a:rPr>
              <a:t>Some young people are more likely to experience bullying than others. </a:t>
            </a:r>
            <a:r>
              <a:rPr lang="en-GB" sz="1400" dirty="0">
                <a:latin typeface="Open Sans"/>
                <a:ea typeface="Open Sans"/>
                <a:cs typeface="Open Sans"/>
              </a:rPr>
              <a:t>Bullying can happen to anyone, but some groups may be at more risk than others. LGBTQ+ young people, young people with disabilities, and socially isolated youth may be at an increased risk of being bullied. Young people from immigrant families in wealthy countries are more likely to be bullied in school than locally-born young people. In the UK, the Equality Act 2010 makes it illegal to harass someone based on protected characteristics (age, gender reassignment, marriage/civil partnership, pregnancy/maternity leave, disability, race, religion/belief, sex, and sexual orientation). Children should know they should always report all types of bullying, and that bullying based on their protected characteristics will be taken extremely seriously.</a:t>
            </a:r>
          </a:p>
        </p:txBody>
      </p:sp>
      <p:sp>
        <p:nvSpPr>
          <p:cNvPr id="9" name="Title 1">
            <a:extLst>
              <a:ext uri="{FF2B5EF4-FFF2-40B4-BE49-F238E27FC236}">
                <a16:creationId xmlns:a16="http://schemas.microsoft.com/office/drawing/2014/main" id="{03DC08A7-E9C8-7296-B357-659EFA69E5BC}"/>
              </a:ext>
            </a:extLst>
          </p:cNvPr>
          <p:cNvSpPr txBox="1">
            <a:spLocks/>
          </p:cNvSpPr>
          <p:nvPr/>
        </p:nvSpPr>
        <p:spPr>
          <a:xfrm>
            <a:off x="185355" y="145699"/>
            <a:ext cx="11419200" cy="6691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Teacher slide – hurtful behaviour and bullying guidance</a:t>
            </a:r>
            <a:endParaRPr lang="en-GB" sz="32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42340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DE2D200-95F2-624C-EC59-793B398E6F6A}"/>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05A6BF3B-0F36-E3B1-50F5-07E6E355FF76}"/>
              </a:ext>
            </a:extLst>
          </p:cNvPr>
          <p:cNvSpPr txBox="1">
            <a:spLocks/>
          </p:cNvSpPr>
          <p:nvPr/>
        </p:nvSpPr>
        <p:spPr>
          <a:xfrm>
            <a:off x="185355" y="145699"/>
            <a:ext cx="11419200" cy="6691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Teacher slide – FAQs</a:t>
            </a:r>
            <a:endParaRPr lang="en-GB" sz="32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D413421D-1BCD-9599-5494-1B7AFC1B3481}"/>
              </a:ext>
            </a:extLst>
          </p:cNvPr>
          <p:cNvSpPr txBox="1"/>
          <p:nvPr/>
        </p:nvSpPr>
        <p:spPr>
          <a:xfrm>
            <a:off x="185354" y="873139"/>
            <a:ext cx="11821292" cy="5632311"/>
          </a:xfrm>
          <a:prstGeom prst="rect">
            <a:avLst/>
          </a:prstGeom>
          <a:noFill/>
        </p:spPr>
        <p:txBody>
          <a:bodyPr wrap="square">
            <a:spAutoFit/>
          </a:bodyPr>
          <a:lstStyle/>
          <a:p>
            <a:r>
              <a:rPr lang="en-US" sz="1500" b="1" dirty="0">
                <a:latin typeface="Open Sans" panose="020B0606030504020204" pitchFamily="34" charset="0"/>
                <a:ea typeface="Open Sans" panose="020B0606030504020204" pitchFamily="34" charset="0"/>
                <a:cs typeface="Open Sans" panose="020B0606030504020204" pitchFamily="34" charset="0"/>
              </a:rPr>
              <a:t>I saw someone being bullied, but they told me not to say anything – what should I do?</a:t>
            </a:r>
          </a:p>
          <a:p>
            <a:r>
              <a:rPr lang="en-US" sz="1500" dirty="0">
                <a:latin typeface="Open Sans" panose="020B0606030504020204" pitchFamily="34" charset="0"/>
                <a:ea typeface="Open Sans" panose="020B0606030504020204" pitchFamily="34" charset="0"/>
                <a:cs typeface="Open Sans" panose="020B0606030504020204" pitchFamily="34" charset="0"/>
              </a:rPr>
              <a:t>Talk to a teacher or trusted adult who can </a:t>
            </a:r>
            <a:r>
              <a:rPr lang="en-GB" sz="1500" dirty="0">
                <a:latin typeface="Open Sans" panose="020B0606030504020204" pitchFamily="34" charset="0"/>
                <a:ea typeface="Open Sans" panose="020B0606030504020204" pitchFamily="34" charset="0"/>
                <a:cs typeface="Open Sans" panose="020B0606030504020204" pitchFamily="34" charset="0"/>
              </a:rPr>
              <a:t>help you and your friend without anyone needing to know who said what. </a:t>
            </a:r>
            <a:r>
              <a:rPr lang="en-US" sz="1500" dirty="0">
                <a:latin typeface="Open Sans" panose="020B0606030504020204" pitchFamily="34" charset="0"/>
                <a:ea typeface="Open Sans" panose="020B0606030504020204" pitchFamily="34" charset="0"/>
                <a:cs typeface="Open Sans" panose="020B0606030504020204" pitchFamily="34" charset="0"/>
              </a:rPr>
              <a:t>They can help in a quiet, safe way.</a:t>
            </a:r>
          </a:p>
          <a:p>
            <a:endParaRPr lang="en-US" sz="1500" dirty="0">
              <a:latin typeface="Open Sans" panose="020B0606030504020204" pitchFamily="34" charset="0"/>
              <a:ea typeface="Open Sans" panose="020B0606030504020204" pitchFamily="34" charset="0"/>
              <a:cs typeface="Open Sans" panose="020B0606030504020204" pitchFamily="34" charset="0"/>
            </a:endParaRPr>
          </a:p>
          <a:p>
            <a:r>
              <a:rPr lang="en-US" sz="1500" b="1" dirty="0">
                <a:latin typeface="Open Sans" panose="020B0606030504020204" pitchFamily="34" charset="0"/>
                <a:ea typeface="Open Sans" panose="020B0606030504020204" pitchFamily="34" charset="0"/>
                <a:cs typeface="Open Sans" panose="020B0606030504020204" pitchFamily="34" charset="0"/>
              </a:rPr>
              <a:t>Can adults bully people too?</a:t>
            </a:r>
          </a:p>
          <a:p>
            <a:r>
              <a:rPr lang="en-US" sz="1500" dirty="0">
                <a:latin typeface="Open Sans" panose="020B0606030504020204" pitchFamily="34" charset="0"/>
                <a:ea typeface="Open Sans" panose="020B0606030504020204" pitchFamily="34" charset="0"/>
                <a:cs typeface="Open Sans" panose="020B0606030504020204" pitchFamily="34" charset="0"/>
              </a:rPr>
              <a:t>Yes, sadly bullying can happen at any age. If an adult is being unkind or unfair, talk to another trusted adult straight away.</a:t>
            </a:r>
          </a:p>
          <a:p>
            <a:endParaRPr lang="en-US" sz="1500" dirty="0">
              <a:latin typeface="Open Sans" panose="020B0606030504020204" pitchFamily="34" charset="0"/>
              <a:ea typeface="Open Sans" panose="020B0606030504020204" pitchFamily="34" charset="0"/>
              <a:cs typeface="Open Sans" panose="020B0606030504020204" pitchFamily="34" charset="0"/>
            </a:endParaRPr>
          </a:p>
          <a:p>
            <a:r>
              <a:rPr lang="en-US" sz="1500" b="1" dirty="0">
                <a:latin typeface="Open Sans" panose="020B0606030504020204" pitchFamily="34" charset="0"/>
                <a:ea typeface="Open Sans" panose="020B0606030504020204" pitchFamily="34" charset="0"/>
                <a:cs typeface="Open Sans" panose="020B0606030504020204" pitchFamily="34" charset="0"/>
              </a:rPr>
              <a:t>Are bullies always mean people?</a:t>
            </a:r>
          </a:p>
          <a:p>
            <a:r>
              <a:rPr lang="en-US" sz="1500" dirty="0">
                <a:latin typeface="Open Sans" panose="020B0606030504020204" pitchFamily="34" charset="0"/>
                <a:ea typeface="Open Sans" panose="020B0606030504020204" pitchFamily="34" charset="0"/>
                <a:cs typeface="Open Sans" panose="020B0606030504020204" pitchFamily="34" charset="0"/>
              </a:rPr>
              <a:t>No - people who bully sometimes feel sad, angry, or unsure about how to act. That doesn't make it right, and they still need to stop. Adults can help them change and learn better ways to behave. </a:t>
            </a:r>
          </a:p>
          <a:p>
            <a:endParaRPr lang="en-US" sz="1500" dirty="0">
              <a:latin typeface="Open Sans" panose="020B0606030504020204" pitchFamily="34" charset="0"/>
              <a:ea typeface="Open Sans" panose="020B0606030504020204" pitchFamily="34" charset="0"/>
              <a:cs typeface="Open Sans" panose="020B0606030504020204" pitchFamily="34" charset="0"/>
            </a:endParaRPr>
          </a:p>
          <a:p>
            <a:r>
              <a:rPr lang="en-US" sz="1500" b="1" dirty="0">
                <a:latin typeface="Open Sans" panose="020B0606030504020204" pitchFamily="34" charset="0"/>
                <a:ea typeface="Open Sans" panose="020B0606030504020204" pitchFamily="34" charset="0"/>
                <a:cs typeface="Open Sans" panose="020B0606030504020204" pitchFamily="34" charset="0"/>
              </a:rPr>
              <a:t>What if my friend is bullying someone?</a:t>
            </a:r>
          </a:p>
          <a:p>
            <a:r>
              <a:rPr lang="en-US" sz="1500" dirty="0">
                <a:latin typeface="Open Sans" panose="020B0606030504020204" pitchFamily="34" charset="0"/>
                <a:ea typeface="Open Sans" panose="020B0606030504020204" pitchFamily="34" charset="0"/>
                <a:cs typeface="Open Sans" panose="020B0606030504020204" pitchFamily="34" charset="0"/>
              </a:rPr>
              <a:t>Friends should help each other do the right thing. If you think your friend is bullying someone, speak to a trusted adult. Your friend doesn’t need to know you reported them. It’s helping everyone feel safe.</a:t>
            </a:r>
          </a:p>
          <a:p>
            <a:endParaRPr lang="en-US" sz="1500" dirty="0">
              <a:latin typeface="Open Sans" panose="020B0606030504020204" pitchFamily="34" charset="0"/>
              <a:ea typeface="Open Sans" panose="020B0606030504020204" pitchFamily="34" charset="0"/>
              <a:cs typeface="Open Sans" panose="020B0606030504020204" pitchFamily="34" charset="0"/>
            </a:endParaRPr>
          </a:p>
          <a:p>
            <a:r>
              <a:rPr lang="en-US" sz="1500" b="1" dirty="0">
                <a:latin typeface="Open Sans" panose="020B0606030504020204" pitchFamily="34" charset="0"/>
                <a:ea typeface="Open Sans" panose="020B0606030504020204" pitchFamily="34" charset="0"/>
                <a:cs typeface="Open Sans" panose="020B0606030504020204" pitchFamily="34" charset="0"/>
              </a:rPr>
              <a:t>What if I’m being bullied, but I can’t prove it?</a:t>
            </a:r>
          </a:p>
          <a:p>
            <a:r>
              <a:rPr lang="en-US" sz="1500" dirty="0">
                <a:latin typeface="Open Sans" panose="020B0606030504020204" pitchFamily="34" charset="0"/>
                <a:ea typeface="Open Sans" panose="020B0606030504020204" pitchFamily="34" charset="0"/>
                <a:cs typeface="Open Sans" panose="020B0606030504020204" pitchFamily="34" charset="0"/>
              </a:rPr>
              <a:t>You don’t need proof to get help. Tell a trusted adult what’s happening even if no one else sees the bullying. Adults can help you stay safe and make a plan to support you.</a:t>
            </a:r>
          </a:p>
          <a:p>
            <a:endParaRPr lang="en-US" sz="1500" dirty="0">
              <a:latin typeface="Open Sans" panose="020B0606030504020204" pitchFamily="34" charset="0"/>
              <a:ea typeface="Open Sans" panose="020B0606030504020204" pitchFamily="34" charset="0"/>
              <a:cs typeface="Open Sans" panose="020B0606030504020204" pitchFamily="34" charset="0"/>
            </a:endParaRPr>
          </a:p>
          <a:p>
            <a:r>
              <a:rPr lang="en-US" sz="1500" b="1" dirty="0">
                <a:latin typeface="Open Sans" panose="020B0606030504020204" pitchFamily="34" charset="0"/>
                <a:ea typeface="Open Sans" panose="020B0606030504020204" pitchFamily="34" charset="0"/>
                <a:cs typeface="Open Sans" panose="020B0606030504020204" pitchFamily="34" charset="0"/>
              </a:rPr>
              <a:t>What if people are unkind to me because I’m different? </a:t>
            </a:r>
          </a:p>
          <a:p>
            <a:r>
              <a:rPr lang="en-US" sz="1500" dirty="0">
                <a:latin typeface="Open Sans" panose="020B0606030504020204" pitchFamily="34" charset="0"/>
                <a:ea typeface="Open Sans" panose="020B0606030504020204" pitchFamily="34" charset="0"/>
                <a:cs typeface="Open Sans" panose="020B0606030504020204" pitchFamily="34" charset="0"/>
              </a:rPr>
              <a:t>Everyone should be treated with respect, no matter who they are. If someone is mean because of how you look, speak, feel, or who you are, tell a trusted adult. It’s never okay, and you deserve to be safe. </a:t>
            </a:r>
            <a:r>
              <a:rPr lang="en-US" sz="1500" dirty="0">
                <a:effectLst/>
                <a:latin typeface="Open Sans" panose="020B0606030504020204" pitchFamily="34" charset="0"/>
                <a:ea typeface="Open Sans" panose="020B0606030504020204" pitchFamily="34" charset="0"/>
                <a:cs typeface="Open Sans" panose="020B0606030504020204" pitchFamily="34" charset="0"/>
              </a:rPr>
              <a:t>In the UK, there are ‘protected characteristics’. This means it’s illegal to discriminate against someone because of their age, gender reassignment, marriage/civil partnership, pregnancy/maternity leave, disability, race, religion/belief, sex, or sexual orientation.</a:t>
            </a:r>
            <a:r>
              <a:rPr lang="en-US" sz="1500" dirty="0">
                <a:latin typeface="Open Sans" panose="020B0606030504020204" pitchFamily="34" charset="0"/>
                <a:ea typeface="Open Sans" panose="020B0606030504020204" pitchFamily="34" charset="0"/>
                <a:cs typeface="Open Sans" panose="020B0606030504020204" pitchFamily="34" charset="0"/>
              </a:rPr>
              <a:t> </a:t>
            </a:r>
            <a:endParaRPr lang="en-GB" sz="15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19984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80"/>
            <a:ext cx="9144000" cy="1655762"/>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is unkind behaviour? </a:t>
            </a:r>
          </a:p>
        </p:txBody>
      </p:sp>
    </p:spTree>
    <p:extLst>
      <p:ext uri="{BB962C8B-B14F-4D97-AF65-F5344CB8AC3E}">
        <p14:creationId xmlns:p14="http://schemas.microsoft.com/office/powerpoint/2010/main" val="1841099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592CB-DD02-64BB-6636-D65254E4DE1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ABCBCC6-2C73-7204-B21B-1D314409FF0C}"/>
              </a:ext>
            </a:extLst>
          </p:cNvPr>
          <p:cNvSpPr txBox="1"/>
          <p:nvPr/>
        </p:nvSpPr>
        <p:spPr>
          <a:xfrm>
            <a:off x="179294" y="430306"/>
            <a:ext cx="11743765" cy="584775"/>
          </a:xfrm>
          <a:prstGeom prst="rect">
            <a:avLst/>
          </a:prstGeom>
          <a:noFill/>
        </p:spPr>
        <p:txBody>
          <a:bodyPr wrap="square" rtlCol="0">
            <a:spAutoFit/>
          </a:bodyPr>
          <a:lstStyle/>
          <a:p>
            <a:r>
              <a:rPr lang="en-GB" sz="3200" b="1" dirty="0">
                <a:solidFill>
                  <a:prstClr val="black"/>
                </a:solidFill>
                <a:latin typeface="Open Sans" panose="020B0606030504020204"/>
              </a:rPr>
              <a:t>Ground rules (5 mins)</a:t>
            </a:r>
          </a:p>
        </p:txBody>
      </p:sp>
      <p:pic>
        <p:nvPicPr>
          <p:cNvPr id="8" name="Picture 7" descr="A cartoon of a lizard on a wheel chair&#10;&#10;AI-generated content may be incorrect.">
            <a:extLst>
              <a:ext uri="{FF2B5EF4-FFF2-40B4-BE49-F238E27FC236}">
                <a16:creationId xmlns:a16="http://schemas.microsoft.com/office/drawing/2014/main" id="{E5D5093D-CA32-A458-7C3E-6C0299FC8814}"/>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79294" y="2654125"/>
            <a:ext cx="6095079" cy="3241707"/>
          </a:xfrm>
          <a:prstGeom prst="rect">
            <a:avLst/>
          </a:prstGeom>
        </p:spPr>
      </p:pic>
      <p:sp>
        <p:nvSpPr>
          <p:cNvPr id="9" name="Rectangle: Rounded Corners 8">
            <a:extLst>
              <a:ext uri="{FF2B5EF4-FFF2-40B4-BE49-F238E27FC236}">
                <a16:creationId xmlns:a16="http://schemas.microsoft.com/office/drawing/2014/main" id="{3D5AAFB2-6690-87CC-AB9B-E1E46F0ECF42}"/>
              </a:ext>
            </a:extLst>
          </p:cNvPr>
          <p:cNvSpPr/>
          <p:nvPr/>
        </p:nvSpPr>
        <p:spPr>
          <a:xfrm>
            <a:off x="191209" y="1102424"/>
            <a:ext cx="11809583" cy="631413"/>
          </a:xfrm>
          <a:prstGeom prst="roundRect">
            <a:avLst/>
          </a:prstGeom>
          <a:solidFill>
            <a:schemeClr val="bg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Let’s create some ground rules for our lesson. </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6ADF689D-E0CC-BB20-DA11-54A14375ABBF}"/>
              </a:ext>
            </a:extLst>
          </p:cNvPr>
          <p:cNvSpPr/>
          <p:nvPr/>
        </p:nvSpPr>
        <p:spPr>
          <a:xfrm>
            <a:off x="4954136" y="2014720"/>
            <a:ext cx="6968923" cy="3881112"/>
          </a:xfrm>
          <a:prstGeom prst="roundRect">
            <a:avLst>
              <a:gd name="adj" fmla="val 12160"/>
            </a:avLst>
          </a:prstGeom>
          <a:solidFill>
            <a:schemeClr val="accent2">
              <a:lumMod val="20000"/>
              <a:lumOff val="8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tIns="0" bIns="216000" rtlCol="0" anchor="ctr"/>
          <a:lstStyle/>
          <a:p>
            <a:pPr marL="342900" marR="0" lvl="0" indent="-342900" algn="ctr" defTabSz="914400" rtl="0" eaLnBrk="1" fontAlgn="auto" latinLnBrk="0" hangingPunct="1">
              <a:lnSpc>
                <a:spcPct val="18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_________________________________________</a:t>
            </a:r>
          </a:p>
          <a:p>
            <a:pPr marL="342900" marR="0" lvl="0" indent="-342900" algn="ctr" defTabSz="914400" rtl="0" eaLnBrk="1" fontAlgn="auto" latinLnBrk="0" hangingPunct="1">
              <a:lnSpc>
                <a:spcPct val="180000"/>
              </a:lnSpc>
              <a:spcBef>
                <a:spcPts val="0"/>
              </a:spcBef>
              <a:spcAft>
                <a:spcPts val="0"/>
              </a:spcAft>
              <a:buClrTx/>
              <a:buSzTx/>
              <a:buFont typeface="Arial" panose="020B0604020202020204" pitchFamily="34" charset="0"/>
              <a:buChar char="•"/>
              <a:tabLst/>
              <a:defRPr/>
            </a:pPr>
            <a:r>
              <a:rPr lang="en-GB"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_________________________________________</a:t>
            </a:r>
          </a:p>
          <a:p>
            <a:pPr marL="342900" marR="0" lvl="0" indent="-342900" algn="ctr" defTabSz="914400" rtl="0" eaLnBrk="1" fontAlgn="auto" latinLnBrk="0" hangingPunct="1">
              <a:lnSpc>
                <a:spcPct val="18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_________________________________________</a:t>
            </a:r>
          </a:p>
          <a:p>
            <a:pPr marL="342900" marR="0" lvl="0" indent="-342900" algn="ctr" defTabSz="914400" rtl="0" eaLnBrk="1" fontAlgn="auto" latinLnBrk="0" hangingPunct="1">
              <a:lnSpc>
                <a:spcPct val="180000"/>
              </a:lnSpc>
              <a:spcBef>
                <a:spcPts val="0"/>
              </a:spcBef>
              <a:spcAft>
                <a:spcPts val="0"/>
              </a:spcAft>
              <a:buClrTx/>
              <a:buSzTx/>
              <a:buFont typeface="Arial" panose="020B0604020202020204" pitchFamily="34" charset="0"/>
              <a:buChar char="•"/>
              <a:tabLst/>
              <a:defRPr/>
            </a:pPr>
            <a:r>
              <a:rPr lang="en-GB"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_________________________________________</a:t>
            </a:r>
            <a:endParaRPr kumimoji="0" lang="en-GB" sz="24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ctr" defTabSz="914400" rtl="0" eaLnBrk="1" fontAlgn="auto" latinLnBrk="0" hangingPunct="1">
              <a:lnSpc>
                <a:spcPct val="18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_________________________________________</a:t>
            </a:r>
          </a:p>
        </p:txBody>
      </p:sp>
    </p:spTree>
    <p:extLst>
      <p:ext uri="{BB962C8B-B14F-4D97-AF65-F5344CB8AC3E}">
        <p14:creationId xmlns:p14="http://schemas.microsoft.com/office/powerpoint/2010/main" val="1461445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B7EA774-777A-BF83-2167-99F594D250DF}"/>
              </a:ext>
            </a:extLst>
          </p:cNvPr>
          <p:cNvSpPr txBox="1"/>
          <p:nvPr/>
        </p:nvSpPr>
        <p:spPr>
          <a:xfrm>
            <a:off x="179294" y="430306"/>
            <a:ext cx="11743765" cy="584775"/>
          </a:xfrm>
          <a:prstGeom prst="rect">
            <a:avLst/>
          </a:prstGeom>
          <a:noFill/>
        </p:spPr>
        <p:txBody>
          <a:bodyPr wrap="square" rtlCol="0">
            <a:spAutoFit/>
          </a:bodyPr>
          <a:lstStyle/>
          <a:p>
            <a:r>
              <a:rPr lang="en-GB" sz="3200" b="1" dirty="0">
                <a:solidFill>
                  <a:prstClr val="black"/>
                </a:solidFill>
                <a:latin typeface="Open Sans" panose="020B0606030504020204"/>
              </a:rPr>
              <a:t>Being kind (10 mins) </a:t>
            </a:r>
          </a:p>
        </p:txBody>
      </p:sp>
      <p:sp>
        <p:nvSpPr>
          <p:cNvPr id="17" name="Rectangle: Rounded Corners 16">
            <a:extLst>
              <a:ext uri="{FF2B5EF4-FFF2-40B4-BE49-F238E27FC236}">
                <a16:creationId xmlns:a16="http://schemas.microsoft.com/office/drawing/2014/main" id="{4FCE152F-CA57-1B3B-C8DE-21C5D616C913}"/>
              </a:ext>
            </a:extLst>
          </p:cNvPr>
          <p:cNvSpPr/>
          <p:nvPr/>
        </p:nvSpPr>
        <p:spPr>
          <a:xfrm>
            <a:off x="284478" y="5220725"/>
            <a:ext cx="11623044" cy="584775"/>
          </a:xfrm>
          <a:prstGeom prst="roundRect">
            <a:avLst/>
          </a:prstGeom>
          <a:solidFill>
            <a:srgbClr val="ECDFF5"/>
          </a:solidFill>
          <a:ln w="57150" cap="flat" cmpd="sng" algn="ctr">
            <a:solidFill>
              <a:srgbClr val="C59FDD"/>
            </a:solidFill>
            <a:prstDash val="solid"/>
            <a:miter lim="800000"/>
          </a:ln>
          <a:effectLst/>
        </p:spPr>
        <p:txBody>
          <a:bodyPr tIns="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Challenge: </a:t>
            </a:r>
            <a:r>
              <a:rPr kumimoji="0" lang="en-GB" sz="22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List </a:t>
            </a:r>
            <a:r>
              <a:rPr kumimoji="0" lang="en-GB" sz="22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three</a:t>
            </a:r>
            <a:r>
              <a:rPr kumimoji="0" lang="en-GB" sz="22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other ways he can be kind. </a:t>
            </a:r>
            <a:endParaRPr kumimoji="0" lang="en-GB" sz="2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9E548BA6-F5DC-BD0E-5A19-793507D22267}"/>
              </a:ext>
            </a:extLst>
          </p:cNvPr>
          <p:cNvSpPr/>
          <p:nvPr/>
        </p:nvSpPr>
        <p:spPr>
          <a:xfrm>
            <a:off x="300015" y="4089601"/>
            <a:ext cx="3294381" cy="879090"/>
          </a:xfrm>
          <a:prstGeom prst="roundRect">
            <a:avLst/>
          </a:prstGeom>
          <a:solidFill>
            <a:srgbClr val="ECDFF5"/>
          </a:solidFill>
          <a:ln w="57150" cap="flat" cmpd="sng" algn="ctr">
            <a:noFill/>
            <a:prstDash val="solid"/>
            <a:miter lim="800000"/>
          </a:ln>
          <a:effectLst/>
        </p:spPr>
        <p:txBody>
          <a:bodyPr tIns="0" bIns="108000" rtlCol="0" anchor="t"/>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GB" sz="22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Matisse has fallen off his bike.</a:t>
            </a:r>
            <a:endParaRPr kumimoji="0" lang="en-GB" sz="2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111ABCF4-DE87-949A-F3F8-0B0460D44264}"/>
              </a:ext>
            </a:extLst>
          </p:cNvPr>
          <p:cNvSpPr/>
          <p:nvPr/>
        </p:nvSpPr>
        <p:spPr>
          <a:xfrm>
            <a:off x="294892" y="1193591"/>
            <a:ext cx="11602217" cy="747504"/>
          </a:xfrm>
          <a:prstGeom prst="roundRect">
            <a:avLst/>
          </a:prstGeom>
          <a:solidFill>
            <a:sysClr val="window" lastClr="FFFFFF"/>
          </a:solidFill>
          <a:ln w="57150" cap="flat" cmpd="sng" algn="ctr">
            <a:solidFill>
              <a:srgbClr val="E0C6F1"/>
            </a:solidFill>
            <a:prstDash val="solid"/>
            <a:miter lim="800000"/>
          </a:ln>
          <a:effectLst/>
        </p:spPr>
        <p:txBody>
          <a:bodyPr tIns="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GB" sz="22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Joaquín loves to be kind. How could he show kindness to each person? </a:t>
            </a:r>
            <a:endParaRPr kumimoji="0" lang="en-GB" sz="2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B381466C-F2E1-DC15-21E1-805B961E45E4}"/>
              </a:ext>
            </a:extLst>
          </p:cNvPr>
          <p:cNvSpPr/>
          <p:nvPr/>
        </p:nvSpPr>
        <p:spPr>
          <a:xfrm>
            <a:off x="4448810" y="4089601"/>
            <a:ext cx="3294380" cy="879090"/>
          </a:xfrm>
          <a:prstGeom prst="roundRect">
            <a:avLst/>
          </a:prstGeom>
          <a:solidFill>
            <a:srgbClr val="ECDFF5"/>
          </a:solidFill>
          <a:ln w="57150" cap="flat" cmpd="sng" algn="ctr">
            <a:noFill/>
            <a:prstDash val="solid"/>
            <a:miter lim="800000"/>
          </a:ln>
          <a:effectLst/>
        </p:spPr>
        <p:txBody>
          <a:bodyPr tIns="0" bIns="108000" rtlCol="0"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GB" sz="22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Bethel is feeling sad. </a:t>
            </a:r>
            <a:endParaRPr kumimoji="0" lang="en-GB" sz="2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3D1D0C8-7235-7B1C-4A94-F0902956CB49}"/>
              </a:ext>
            </a:extLst>
          </p:cNvPr>
          <p:cNvSpPr/>
          <p:nvPr/>
        </p:nvSpPr>
        <p:spPr>
          <a:xfrm>
            <a:off x="8597604" y="4089600"/>
            <a:ext cx="3309918" cy="879091"/>
          </a:xfrm>
          <a:prstGeom prst="roundRect">
            <a:avLst/>
          </a:prstGeom>
          <a:solidFill>
            <a:srgbClr val="ECDFF5"/>
          </a:solidFill>
          <a:ln w="57150" cap="flat" cmpd="sng" algn="ctr">
            <a:noFill/>
            <a:prstDash val="solid"/>
            <a:miter lim="800000"/>
          </a:ln>
          <a:effectLst/>
        </p:spPr>
        <p:txBody>
          <a:bodyPr tIns="0" bIns="108000" rtlCol="0" anchor="t"/>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GB" sz="22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Rafael has just got a new haircut </a:t>
            </a:r>
            <a:endParaRPr kumimoji="0" lang="en-GB" sz="2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A purple frog with stars&#10;&#10;AI-generated content may be incorrect.">
            <a:extLst>
              <a:ext uri="{FF2B5EF4-FFF2-40B4-BE49-F238E27FC236}">
                <a16:creationId xmlns:a16="http://schemas.microsoft.com/office/drawing/2014/main" id="{D0B50A4E-8ACD-945F-0E0A-D49691ADDAA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148185" y="430306"/>
            <a:ext cx="2043816" cy="1510789"/>
          </a:xfrm>
          <a:prstGeom prst="rect">
            <a:avLst/>
          </a:prstGeom>
        </p:spPr>
      </p:pic>
      <p:sp>
        <p:nvSpPr>
          <p:cNvPr id="24" name="Rectangle 23">
            <a:extLst>
              <a:ext uri="{FF2B5EF4-FFF2-40B4-BE49-F238E27FC236}">
                <a16:creationId xmlns:a16="http://schemas.microsoft.com/office/drawing/2014/main" id="{F73F4B12-298C-7E2A-A916-7EB29E7846D1}"/>
              </a:ext>
            </a:extLst>
          </p:cNvPr>
          <p:cNvSpPr/>
          <p:nvPr/>
        </p:nvSpPr>
        <p:spPr>
          <a:xfrm>
            <a:off x="11940749" y="1185700"/>
            <a:ext cx="251251" cy="5847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2C6A1BDD-F2C1-BE59-75FB-C52975E01E33}"/>
              </a:ext>
            </a:extLst>
          </p:cNvPr>
          <p:cNvSpPr/>
          <p:nvPr/>
        </p:nvSpPr>
        <p:spPr>
          <a:xfrm>
            <a:off x="10134008" y="531628"/>
            <a:ext cx="402857" cy="4667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child sitting on the ground with his foot on a bicycle&#10;&#10;AI-generated content may be incorrect.">
            <a:extLst>
              <a:ext uri="{FF2B5EF4-FFF2-40B4-BE49-F238E27FC236}">
                <a16:creationId xmlns:a16="http://schemas.microsoft.com/office/drawing/2014/main" id="{D517DB04-076B-AD34-522F-91E002C41FD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1750" y="2149768"/>
            <a:ext cx="2650910" cy="1768494"/>
          </a:xfrm>
          <a:prstGeom prst="rect">
            <a:avLst/>
          </a:prstGeom>
        </p:spPr>
      </p:pic>
      <p:pic>
        <p:nvPicPr>
          <p:cNvPr id="9" name="Picture 8" descr="A child sitting at a desk&#10;&#10;AI-generated content may be incorrect.">
            <a:extLst>
              <a:ext uri="{FF2B5EF4-FFF2-40B4-BE49-F238E27FC236}">
                <a16:creationId xmlns:a16="http://schemas.microsoft.com/office/drawing/2014/main" id="{B0F76480-85ED-E598-74FD-08A8CA34D40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25721" y="2152887"/>
            <a:ext cx="2650910" cy="1768494"/>
          </a:xfrm>
          <a:prstGeom prst="rect">
            <a:avLst/>
          </a:prstGeom>
        </p:spPr>
      </p:pic>
      <p:pic>
        <p:nvPicPr>
          <p:cNvPr id="12" name="Picture 11" descr="A child wearing glasses and a backpack&#10;&#10;AI-generated content may be incorrect.">
            <a:extLst>
              <a:ext uri="{FF2B5EF4-FFF2-40B4-BE49-F238E27FC236}">
                <a16:creationId xmlns:a16="http://schemas.microsoft.com/office/drawing/2014/main" id="{D63AE73F-F9B8-A3BC-69E7-A463C97DCB6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27108" y="2149768"/>
            <a:ext cx="2650909" cy="1768494"/>
          </a:xfrm>
          <a:prstGeom prst="rect">
            <a:avLst/>
          </a:prstGeom>
        </p:spPr>
      </p:pic>
    </p:spTree>
    <p:extLst>
      <p:ext uri="{BB962C8B-B14F-4D97-AF65-F5344CB8AC3E}">
        <p14:creationId xmlns:p14="http://schemas.microsoft.com/office/powerpoint/2010/main" val="142329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53F899-AD50-32D5-0F1C-0F5C4DFB5625}"/>
              </a:ext>
            </a:extLst>
          </p:cNvPr>
          <p:cNvSpPr txBox="1"/>
          <p:nvPr/>
        </p:nvSpPr>
        <p:spPr>
          <a:xfrm>
            <a:off x="179294" y="430306"/>
            <a:ext cx="117437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Open Sans" panose="020B0606030504020204"/>
                <a:ea typeface="+mn-ea"/>
                <a:cs typeface="+mn-cs"/>
              </a:rPr>
              <a:t>Unkind behaviour in a story (</a:t>
            </a:r>
            <a:r>
              <a:rPr lang="en-GB" sz="3200" b="1" dirty="0">
                <a:solidFill>
                  <a:prstClr val="black"/>
                </a:solidFill>
                <a:latin typeface="Open Sans" panose="020B0606030504020204"/>
              </a:rPr>
              <a:t>25</a:t>
            </a:r>
            <a:r>
              <a:rPr kumimoji="0" lang="en-GB" sz="3200" b="1" i="0" u="none" strike="noStrike" kern="1200" cap="none" spc="0" normalizeH="0" baseline="0" noProof="0" dirty="0">
                <a:ln>
                  <a:noFill/>
                </a:ln>
                <a:solidFill>
                  <a:prstClr val="black"/>
                </a:solidFill>
                <a:effectLst/>
                <a:uLnTx/>
                <a:uFillTx/>
                <a:latin typeface="Open Sans" panose="020B0606030504020204"/>
                <a:ea typeface="+mn-ea"/>
                <a:cs typeface="+mn-cs"/>
              </a:rPr>
              <a:t> mins) </a:t>
            </a:r>
          </a:p>
        </p:txBody>
      </p:sp>
      <p:sp>
        <p:nvSpPr>
          <p:cNvPr id="3" name="Rectangle: Rounded Corners 2">
            <a:extLst>
              <a:ext uri="{FF2B5EF4-FFF2-40B4-BE49-F238E27FC236}">
                <a16:creationId xmlns:a16="http://schemas.microsoft.com/office/drawing/2014/main" id="{4BE18AFA-F416-D430-F95E-5F28C65F4B94}"/>
              </a:ext>
            </a:extLst>
          </p:cNvPr>
          <p:cNvSpPr/>
          <p:nvPr/>
        </p:nvSpPr>
        <p:spPr>
          <a:xfrm>
            <a:off x="368969" y="1103478"/>
            <a:ext cx="11454063" cy="584776"/>
          </a:xfrm>
          <a:prstGeom prst="roundRect">
            <a:avLst/>
          </a:prstGeom>
          <a:solidFill>
            <a:schemeClr val="accent5">
              <a:lumMod val="20000"/>
              <a:lumOff val="80000"/>
            </a:schemeClr>
          </a:solid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tIns="0" bIns="72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Listen to the story and answer the questions that follow.</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cartoon of a frog holding a book&#10;&#10;AI-generated content may be incorrect.">
            <a:extLst>
              <a:ext uri="{FF2B5EF4-FFF2-40B4-BE49-F238E27FC236}">
                <a16:creationId xmlns:a16="http://schemas.microsoft.com/office/drawing/2014/main" id="{8A0AEF59-C23B-6815-74CD-EC4841C9CD8C}"/>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flipH="1">
            <a:off x="8741297" y="2263830"/>
            <a:ext cx="3628571" cy="3628571"/>
          </a:xfrm>
          <a:prstGeom prst="rect">
            <a:avLst/>
          </a:prstGeom>
        </p:spPr>
      </p:pic>
      <p:pic>
        <p:nvPicPr>
          <p:cNvPr id="5" name="Picture 4" descr="A child and child sitting at a desk&#10;&#10;AI-generated content may be incorrect.">
            <a:extLst>
              <a:ext uri="{FF2B5EF4-FFF2-40B4-BE49-F238E27FC236}">
                <a16:creationId xmlns:a16="http://schemas.microsoft.com/office/drawing/2014/main" id="{324EC7AC-A9AD-C1C6-9C92-BBFFCE69420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83695" y="1929912"/>
            <a:ext cx="3824610" cy="38246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9674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23D9E-39AF-F64D-EAEE-884983834E6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C6D201F-3A90-2BAB-A8D9-4083F8F2FFB2}"/>
              </a:ext>
            </a:extLst>
          </p:cNvPr>
          <p:cNvSpPr txBox="1"/>
          <p:nvPr/>
        </p:nvSpPr>
        <p:spPr>
          <a:xfrm>
            <a:off x="179294" y="430306"/>
            <a:ext cx="117437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Open Sans" panose="020B0606030504020204"/>
                <a:ea typeface="+mn-ea"/>
                <a:cs typeface="+mn-cs"/>
              </a:rPr>
              <a:t>Unkind behaviour in a story</a:t>
            </a:r>
          </a:p>
        </p:txBody>
      </p:sp>
      <p:sp>
        <p:nvSpPr>
          <p:cNvPr id="9" name="TextBox 8">
            <a:extLst>
              <a:ext uri="{FF2B5EF4-FFF2-40B4-BE49-F238E27FC236}">
                <a16:creationId xmlns:a16="http://schemas.microsoft.com/office/drawing/2014/main" id="{62C55D19-E372-F5E6-1A68-7F289BC5C7C5}"/>
              </a:ext>
            </a:extLst>
          </p:cNvPr>
          <p:cNvSpPr txBox="1"/>
          <p:nvPr/>
        </p:nvSpPr>
        <p:spPr>
          <a:xfrm>
            <a:off x="199631" y="1124651"/>
            <a:ext cx="11890769" cy="4608698"/>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One morning, the teacher had some news.</a:t>
            </a:r>
            <a:r>
              <a:rPr lang="en-US"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“Everyone’s moving seats today!” he said.</a:t>
            </a:r>
          </a:p>
          <a:p>
            <a:pPr marL="0" marR="0" lvl="0" indent="0" defTabSz="914400" rtl="0" eaLnBrk="1" fontAlgn="auto" latinLnBrk="0" hangingPunct="1">
              <a:lnSpc>
                <a:spcPct val="15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Joaquín felt excited.</a:t>
            </a:r>
            <a:r>
              <a:rPr lang="en-US"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 might make a new friend!” he smiled.</a:t>
            </a:r>
          </a:p>
          <a:p>
            <a:pPr marL="0" marR="0" lvl="0" indent="0" defTabSz="914400" rtl="0" eaLnBrk="1" fontAlgn="auto" latinLnBrk="0" hangingPunct="1">
              <a:lnSpc>
                <a:spcPct val="15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teacher said, “Joaquín, can you move next to Rosa, please?”</a:t>
            </a:r>
          </a:p>
          <a:p>
            <a:pPr marL="0" marR="0" lvl="0" indent="0" defTabSz="914400" rtl="0" eaLnBrk="1" fontAlgn="auto" latinLnBrk="0" hangingPunct="1">
              <a:lnSpc>
                <a:spcPct val="15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Joaquín walked over, sat down and said, “Hi!” </a:t>
            </a:r>
          </a:p>
          <a:p>
            <a:pPr marL="0" marR="0" lvl="0" indent="0" defTabSz="914400" rtl="0" eaLnBrk="1" fontAlgn="auto" latinLnBrk="0" hangingPunct="1">
              <a:lnSpc>
                <a:spcPct val="150000"/>
              </a:lnSpc>
              <a:spcBef>
                <a:spcPts val="0"/>
              </a:spcBef>
              <a:spcAft>
                <a:spcPts val="0"/>
              </a:spcAft>
              <a:buClrTx/>
              <a:buSzTx/>
              <a:buFontTx/>
              <a:buNone/>
              <a:tabLst/>
              <a:defRPr/>
            </a:pPr>
            <a:endParaRPr lang="en-US"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But Rosa pulled a mean face and turned away. Joaquín felt a little sad.</a:t>
            </a:r>
          </a:p>
        </p:txBody>
      </p:sp>
      <p:pic>
        <p:nvPicPr>
          <p:cNvPr id="6" name="Picture 5" descr="A child and child sitting at a desk&#10;&#10;AI-generated content may be incorrect.">
            <a:extLst>
              <a:ext uri="{FF2B5EF4-FFF2-40B4-BE49-F238E27FC236}">
                <a16:creationId xmlns:a16="http://schemas.microsoft.com/office/drawing/2014/main" id="{99571665-2337-DBA2-0BF2-F8A6D7D92E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02624" y="1766316"/>
            <a:ext cx="3389376" cy="3389376"/>
          </a:xfrm>
          <a:prstGeom prst="rect">
            <a:avLst/>
          </a:prstGeom>
        </p:spPr>
      </p:pic>
    </p:spTree>
    <p:extLst>
      <p:ext uri="{BB962C8B-B14F-4D97-AF65-F5344CB8AC3E}">
        <p14:creationId xmlns:p14="http://schemas.microsoft.com/office/powerpoint/2010/main" val="591231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3_Office Theme">
  <a:themeElements>
    <a:clrScheme name="Unifrog trio">
      <a:dk1>
        <a:sysClr val="windowText" lastClr="000000"/>
      </a:dk1>
      <a:lt1>
        <a:sysClr val="window" lastClr="FFFFFF"/>
      </a:lt1>
      <a:dk2>
        <a:srgbClr val="44546A"/>
      </a:dk2>
      <a:lt2>
        <a:srgbClr val="E7E6E6"/>
      </a:lt2>
      <a:accent1>
        <a:srgbClr val="33CC99"/>
      </a:accent1>
      <a:accent2>
        <a:srgbClr val="4BC7C8"/>
      </a:accent2>
      <a:accent3>
        <a:srgbClr val="FF7901"/>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Unifrog trio">
      <a:dk1>
        <a:sysClr val="windowText" lastClr="000000"/>
      </a:dk1>
      <a:lt1>
        <a:sysClr val="window" lastClr="FFFFFF"/>
      </a:lt1>
      <a:dk2>
        <a:srgbClr val="44546A"/>
      </a:dk2>
      <a:lt2>
        <a:srgbClr val="E7E6E6"/>
      </a:lt2>
      <a:accent1>
        <a:srgbClr val="33CC99"/>
      </a:accent1>
      <a:accent2>
        <a:srgbClr val="4BC7C8"/>
      </a:accent2>
      <a:accent3>
        <a:srgbClr val="FF7901"/>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4316</TotalTime>
  <Words>4271</Words>
  <Application>Microsoft Office PowerPoint</Application>
  <PresentationFormat>Widescreen</PresentationFormat>
  <Paragraphs>423</Paragraphs>
  <Slides>26</Slides>
  <Notes>26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26</vt:i4>
      </vt:variant>
    </vt:vector>
  </HeadingPairs>
  <TitlesOfParts>
    <vt:vector size="36" baseType="lpstr">
      <vt:lpstr>Aptos</vt:lpstr>
      <vt:lpstr>Arial</vt:lpstr>
      <vt:lpstr>Calibri</vt:lpstr>
      <vt:lpstr>Calibri Light</vt:lpstr>
      <vt:lpstr>Open sans</vt:lpstr>
      <vt:lpstr>Open sans</vt:lpstr>
      <vt:lpstr>Segoe UI</vt:lpstr>
      <vt:lpstr>Symbol</vt:lpstr>
      <vt:lpstr>3_Office Theme</vt:lpstr>
      <vt:lpstr>4_Office Theme</vt:lpstr>
      <vt:lpstr>PowerPoint Presentation</vt:lpstr>
      <vt:lpstr>Teacher slide – creating a safe learning environment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can I find out more or get support?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Emily Adkins</dc:creator>
  <cp:lastModifiedBy>Joe Gask</cp:lastModifiedBy>
  <cp:revision>130</cp:revision>
  <dcterms:created xsi:type="dcterms:W3CDTF">2024-09-04T08:37:01Z</dcterms:created>
  <dcterms:modified xsi:type="dcterms:W3CDTF">2025-07-30T10:23:56Z</dcterms:modified>
</cp:coreProperties>
</file>