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981" r:id="rId3"/>
    <p:sldId id="1004" r:id="rId4"/>
    <p:sldId id="1015" r:id="rId5"/>
    <p:sldId id="1016" r:id="rId6"/>
    <p:sldId id="256" r:id="rId7"/>
    <p:sldId id="1006" r:id="rId8"/>
    <p:sldId id="968" r:id="rId9"/>
    <p:sldId id="1009" r:id="rId10"/>
    <p:sldId id="1013" r:id="rId11"/>
    <p:sldId id="1014" r:id="rId12"/>
    <p:sldId id="969" r:id="rId13"/>
    <p:sldId id="975" r:id="rId14"/>
    <p:sldId id="1018" r:id="rId15"/>
    <p:sldId id="1020" r:id="rId16"/>
    <p:sldId id="1021" r:id="rId17"/>
    <p:sldId id="971" r:id="rId18"/>
    <p:sldId id="1012" r:id="rId19"/>
    <p:sldId id="976" r:id="rId20"/>
    <p:sldId id="1010" r:id="rId21"/>
    <p:sldId id="974" r:id="rId22"/>
    <p:sldId id="1011" r:id="rId23"/>
    <p:sldId id="1008" r:id="rId24"/>
    <p:sldId id="40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6B8E73-77B9-C749-1960-4F789FA7ABEE}" name="Emily Adkins" initials="EA" userId="24de325377db37fc" providerId="Windows Live"/>
  <p188:author id="{77DDFD75-2C84-62B9-8603-5F44DA466577}" name="Joe Gask" initials="JG" userId="e483100b6b305d2a" providerId="Windows Live"/>
  <p188:author id="{08C2F381-1777-245C-43F7-FBA3957C2FC2}" name="Kate Garlick" initials="KG" userId="247d839a940f1946" providerId="Windows Live"/>
  <p188:author id="{7229B69B-6FFC-C2EA-73AE-80D6E0776F7B}" name="Emily Adkins" initials="EA" userId="S::emilyadkins@unifrogtrce.onmicrosoft.com::7cc2ae19-d3e7-4bd0-824f-b6ffcec824e4" providerId="AD"/>
  <p188:author id="{DE2173D4-1BC1-96AC-194B-886B5D9930CD}" name="Annabel McDonald" initials="AM" userId="df39f375605b57fc" providerId="Windows Live"/>
  <p188:author id="{04AA57EB-EDBE-58AD-5499-BC24ACCC5D3E}" name="Joe Gask" initials="JG" userId="S::joseph@unifrogtrce.onmicrosoft.com::19dec465-2bd5-49f9-aa81-e2345c20f1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E4"/>
    <a:srgbClr val="5B9BD5"/>
    <a:srgbClr val="DEEBF7"/>
    <a:srgbClr val="FFBDD5"/>
    <a:srgbClr val="FFE4CC"/>
    <a:srgbClr val="E7EBE5"/>
    <a:srgbClr val="E4EAED"/>
    <a:srgbClr val="FF7901"/>
    <a:srgbClr val="FFC000"/>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80872" autoAdjust="0"/>
  </p:normalViewPr>
  <p:slideViewPr>
    <p:cSldViewPr snapToGrid="0">
      <p:cViewPr varScale="1">
        <p:scale>
          <a:sx n="81" d="100"/>
          <a:sy n="81" d="100"/>
        </p:scale>
        <p:origin x="1980" y="30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F6F89-F8CB-42CF-8FFA-DA84E3025409}" type="datetimeFigureOut">
              <a:rPr lang="en-GB" smtClean="0"/>
              <a:t>16/07/2025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4312DF-8063-4954-8E3F-400C7487D9EE}" type="slidenum">
              <a:rPr lang="en-GB" smtClean="0"/>
              <a:t>‹#›</a:t>
            </a:fld>
            <a:endParaRPr lang="en-GB"/>
          </a:p>
        </p:txBody>
      </p:sp>
    </p:spTree>
    <p:extLst>
      <p:ext uri="{BB962C8B-B14F-4D97-AF65-F5344CB8AC3E}">
        <p14:creationId xmlns:p14="http://schemas.microsoft.com/office/powerpoint/2010/main" val="294968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AAA13-E010-488D-A3F8-36A191D6C1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411A1C-C222-B9EE-67E6-380A9A53E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106834-A232-0EE4-32CA-B3B3BF7560B2}"/>
              </a:ext>
            </a:extLst>
          </p:cNvPr>
          <p:cNvSpPr>
            <a:spLocks noGrp="1"/>
          </p:cNvSpPr>
          <p:nvPr>
            <p:ph type="body" idx="1"/>
          </p:nvPr>
        </p:nvSpPr>
        <p:spPr/>
        <p:txBody>
          <a:bodyPr/>
          <a:lstStyle/>
          <a:p>
            <a:r>
              <a:rPr lang="en-GB" b="0" u="sng" dirty="0"/>
              <a:t>Teacher’s notes:</a:t>
            </a:r>
          </a:p>
          <a:p>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Our objectives are designed to be child friendly so please share these with your classes in way that suits you. </a:t>
            </a:r>
          </a:p>
          <a:p>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Our lessons are editable so you can adapt the slides and/or worksheet to suit the needs of your class. </a:t>
            </a:r>
          </a:p>
          <a:p>
            <a:endParaRPr lang="en-GB" b="0" u="none" dirty="0"/>
          </a:p>
        </p:txBody>
      </p:sp>
      <p:sp>
        <p:nvSpPr>
          <p:cNvPr id="4" name="Slide Number Placeholder 3">
            <a:extLst>
              <a:ext uri="{FF2B5EF4-FFF2-40B4-BE49-F238E27FC236}">
                <a16:creationId xmlns:a16="http://schemas.microsoft.com/office/drawing/2014/main" id="{D133408A-AD17-B629-4825-EA52D49E318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C9BEC-E11D-4BAB-B95E-6E8FA7997F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8204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03789-E97B-C641-7813-D049C4CC9A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1C229E-1440-8B7E-0EF4-6F07B41DC2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D528C1-D947-F00D-2BE7-F139D5FACB61}"/>
              </a:ext>
            </a:extLst>
          </p:cNvPr>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 </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none" dirty="0">
                <a:solidFill>
                  <a:srgbClr val="000000"/>
                </a:solidFill>
                <a:effectLst/>
                <a:latin typeface="Open Sans" panose="020B0606030504020204" pitchFamily="34" charset="0"/>
                <a:ea typeface="Times New Roman" panose="02020603050405020304" pitchFamily="18" charset="0"/>
              </a:rPr>
              <a:t>You could adapt this slide based on the protected characteristics your school has chosen to teach about at the age group you are teaching to. </a:t>
            </a:r>
          </a:p>
          <a:p>
            <a:endParaRPr lang="en-GB" sz="1800" u="none"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Vocabulary: </a:t>
            </a:r>
          </a:p>
          <a:p>
            <a:pPr marL="285750" indent="-285750">
              <a:buFont typeface="Arial" panose="020B0604020202020204" pitchFamily="34" charset="0"/>
              <a:buChar char="•"/>
            </a:pPr>
            <a:r>
              <a:rPr lang="en-GB" sz="1800" b="1" u="none" dirty="0">
                <a:solidFill>
                  <a:srgbClr val="000000"/>
                </a:solidFill>
                <a:effectLst/>
                <a:latin typeface="Open Sans" panose="020B0606030504020204" pitchFamily="34" charset="0"/>
                <a:ea typeface="Times New Roman" panose="02020603050405020304" pitchFamily="18" charset="0"/>
              </a:rPr>
              <a:t>Gender: </a:t>
            </a:r>
            <a:r>
              <a:rPr lang="en-US" sz="1800" b="0" u="none" dirty="0">
                <a:solidFill>
                  <a:srgbClr val="000000"/>
                </a:solidFill>
                <a:effectLst/>
                <a:latin typeface="Open Sans" panose="020B0606030504020204" pitchFamily="34" charset="0"/>
                <a:ea typeface="Times New Roman" panose="02020603050405020304" pitchFamily="18" charset="0"/>
              </a:rPr>
              <a:t>w</a:t>
            </a:r>
            <a:r>
              <a:rPr lang="en-US" sz="1800" dirty="0"/>
              <a:t>hether someone feels like a boy, a girl, both, or neither.</a:t>
            </a:r>
            <a:endParaRPr lang="en-GB" sz="1800" u="none" dirty="0">
              <a:solidFill>
                <a:srgbClr val="000000"/>
              </a:solidFill>
              <a:effectLst/>
              <a:latin typeface="Open Sans" panose="020B0606030504020204" pitchFamily="34" charset="0"/>
              <a:ea typeface="Times New Roman" panose="02020603050405020304" pitchFamily="18" charset="0"/>
            </a:endParaRPr>
          </a:p>
          <a:p>
            <a:pPr marL="285750" indent="-285750">
              <a:buFont typeface="Arial" panose="020B0604020202020204" pitchFamily="34" charset="0"/>
              <a:buChar char="•"/>
            </a:pPr>
            <a:r>
              <a:rPr lang="en-GB" sz="1800" b="1" u="none" dirty="0">
                <a:solidFill>
                  <a:srgbClr val="000000"/>
                </a:solidFill>
                <a:effectLst/>
                <a:latin typeface="Open Sans" panose="020B0606030504020204" pitchFamily="34" charset="0"/>
                <a:ea typeface="Times New Roman" panose="02020603050405020304" pitchFamily="18" charset="0"/>
              </a:rPr>
              <a:t>Sex: </a:t>
            </a:r>
            <a:r>
              <a:rPr lang="en-US" sz="1800" b="0" u="none" dirty="0">
                <a:solidFill>
                  <a:srgbClr val="000000"/>
                </a:solidFill>
                <a:effectLst/>
                <a:latin typeface="Open Sans" panose="020B0606030504020204" pitchFamily="34" charset="0"/>
                <a:ea typeface="Times New Roman" panose="02020603050405020304" pitchFamily="18" charset="0"/>
              </a:rPr>
              <a:t>w</a:t>
            </a:r>
            <a:r>
              <a:rPr lang="en-US" sz="1800" dirty="0"/>
              <a:t>hether someone is born male or female based on their body parts and biology.</a:t>
            </a:r>
            <a:endParaRPr lang="en-GB" sz="1800" u="none" dirty="0">
              <a:solidFill>
                <a:srgbClr val="000000"/>
              </a:solidFill>
              <a:effectLst/>
              <a:latin typeface="Open Sans" panose="020B0606030504020204" pitchFamily="34" charset="0"/>
              <a:ea typeface="Times New Roman" panose="02020603050405020304" pitchFamily="18" charset="0"/>
            </a:endParaRPr>
          </a:p>
          <a:p>
            <a:endParaRPr lang="en-GB" sz="1800" u="none"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Suggested answers: </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Age</a:t>
            </a:r>
            <a:r>
              <a:rPr lang="en-GB" sz="1200" kern="1200" dirty="0">
                <a:solidFill>
                  <a:schemeClr val="tx1"/>
                </a:solidFill>
                <a:effectLst/>
                <a:latin typeface="+mn-lt"/>
                <a:ea typeface="+mn-ea"/>
                <a:cs typeface="+mn-cs"/>
              </a:rPr>
              <a:t>: how old someone is.</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Disability</a:t>
            </a:r>
            <a:r>
              <a:rPr lang="en-GB" sz="1200" kern="1200" dirty="0">
                <a:solidFill>
                  <a:schemeClr val="tx1"/>
                </a:solidFill>
                <a:effectLst/>
                <a:latin typeface="+mn-lt"/>
                <a:ea typeface="+mn-ea"/>
                <a:cs typeface="+mn-cs"/>
              </a:rPr>
              <a:t>: when someone has a condition or difference that makes some activities harder for them than for other people like vision or hearing difficulties, an illness, a health difficulty like asthma, or physical mobility difficulties.</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Gender reassignment</a:t>
            </a:r>
            <a:r>
              <a:rPr lang="en-GB" sz="1200" kern="1200" dirty="0">
                <a:solidFill>
                  <a:schemeClr val="tx1"/>
                </a:solidFill>
                <a:effectLst/>
                <a:latin typeface="+mn-lt"/>
                <a:ea typeface="+mn-ea"/>
                <a:cs typeface="+mn-cs"/>
              </a:rPr>
              <a:t>: when someone lives as a different gender from the sex they were given at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Marriage: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when two people make a legal and loving commitment to share their lives, which includes sharing vows.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Civil partnership</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 legal way for two people to show they are in a committed relationship, like marriage, but does not have to include any sharing of vows.</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Pregnancy and maternity</a:t>
            </a:r>
            <a:r>
              <a:rPr lang="en-GB" sz="1200" kern="1200" dirty="0">
                <a:solidFill>
                  <a:schemeClr val="tx1"/>
                </a:solidFill>
                <a:effectLst/>
                <a:latin typeface="+mn-lt"/>
                <a:ea typeface="+mn-ea"/>
                <a:cs typeface="+mn-cs"/>
              </a:rPr>
              <a:t>: if someone is having a baby or has recently had one.</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Race</a:t>
            </a:r>
            <a:r>
              <a:rPr lang="en-GB" sz="1200" kern="1200" dirty="0">
                <a:solidFill>
                  <a:schemeClr val="tx1"/>
                </a:solidFill>
                <a:effectLst/>
                <a:latin typeface="+mn-lt"/>
                <a:ea typeface="+mn-ea"/>
                <a:cs typeface="+mn-cs"/>
              </a:rPr>
              <a:t>: a person’s skin colour, nationality, or where their family comes from.</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Religion or belief</a:t>
            </a:r>
            <a:r>
              <a:rPr lang="en-GB" sz="1200" kern="1200" dirty="0">
                <a:solidFill>
                  <a:schemeClr val="tx1"/>
                </a:solidFill>
                <a:effectLst/>
                <a:latin typeface="+mn-lt"/>
                <a:ea typeface="+mn-ea"/>
                <a:cs typeface="+mn-cs"/>
              </a:rPr>
              <a:t>: what someone believes in (like a religion or no religion at all).</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Sex</a:t>
            </a:r>
            <a:r>
              <a:rPr lang="en-GB" sz="1200" kern="1200" dirty="0">
                <a:solidFill>
                  <a:schemeClr val="tx1"/>
                </a:solidFill>
                <a:effectLst/>
                <a:latin typeface="+mn-lt"/>
                <a:ea typeface="+mn-ea"/>
                <a:cs typeface="+mn-cs"/>
              </a:rPr>
              <a:t>: whether someone is male or female based on their body parts and biology. </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Sexual orientation</a:t>
            </a:r>
            <a:r>
              <a:rPr lang="en-GB" sz="1200" kern="1200" dirty="0">
                <a:solidFill>
                  <a:schemeClr val="tx1"/>
                </a:solidFill>
                <a:effectLst/>
                <a:latin typeface="+mn-lt"/>
                <a:ea typeface="+mn-ea"/>
                <a:cs typeface="+mn-cs"/>
              </a:rPr>
              <a:t>: who someone loves or has feelings for (like males, females, or both).</a:t>
            </a:r>
          </a:p>
        </p:txBody>
      </p:sp>
      <p:sp>
        <p:nvSpPr>
          <p:cNvPr id="4" name="Slide Number Placeholder 3">
            <a:extLst>
              <a:ext uri="{FF2B5EF4-FFF2-40B4-BE49-F238E27FC236}">
                <a16:creationId xmlns:a16="http://schemas.microsoft.com/office/drawing/2014/main" id="{2E15602B-68FC-8C03-B15E-EB6D9CA4A8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366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 </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200" u="sng" kern="1200" dirty="0">
                <a:solidFill>
                  <a:schemeClr val="tx1"/>
                </a:solidFill>
                <a:effectLst/>
                <a:latin typeface="+mn-lt"/>
                <a:ea typeface="+mn-ea"/>
                <a:cs typeface="+mn-cs"/>
              </a:rPr>
              <a:t>Suggested answers: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To make sure everyone is treated </a:t>
            </a:r>
            <a:r>
              <a:rPr lang="en-GB" sz="1200" b="1" kern="1200" dirty="0">
                <a:solidFill>
                  <a:schemeClr val="tx1"/>
                </a:solidFill>
                <a:effectLst/>
                <a:latin typeface="+mn-lt"/>
                <a:ea typeface="+mn-ea"/>
                <a:cs typeface="+mn-cs"/>
              </a:rPr>
              <a:t>fairly and with respect</a:t>
            </a:r>
            <a:r>
              <a:rPr lang="en-GB"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To help people feel </a:t>
            </a:r>
            <a:r>
              <a:rPr lang="en-GB" sz="1200" b="1" kern="1200" dirty="0">
                <a:solidFill>
                  <a:schemeClr val="tx1"/>
                </a:solidFill>
                <a:effectLst/>
                <a:latin typeface="+mn-lt"/>
                <a:ea typeface="+mn-ea"/>
                <a:cs typeface="+mn-cs"/>
              </a:rPr>
              <a:t>safe</a:t>
            </a:r>
            <a:r>
              <a:rPr lang="en-GB" sz="1200" kern="1200" dirty="0">
                <a:solidFill>
                  <a:schemeClr val="tx1"/>
                </a:solidFill>
                <a:effectLst/>
                <a:latin typeface="+mn-lt"/>
                <a:ea typeface="+mn-ea"/>
                <a:cs typeface="+mn-cs"/>
              </a:rPr>
              <a:t> at school, work, and in the community.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To stop people from being </a:t>
            </a:r>
            <a:r>
              <a:rPr lang="en-GB" sz="1200" b="1" kern="1200" dirty="0">
                <a:solidFill>
                  <a:schemeClr val="tx1"/>
                </a:solidFill>
                <a:effectLst/>
                <a:latin typeface="+mn-lt"/>
                <a:ea typeface="+mn-ea"/>
                <a:cs typeface="+mn-cs"/>
              </a:rPr>
              <a:t>bullied or excluded</a:t>
            </a:r>
            <a:r>
              <a:rPr lang="en-GB" sz="1200" kern="1200" dirty="0">
                <a:solidFill>
                  <a:schemeClr val="tx1"/>
                </a:solidFill>
                <a:effectLst/>
                <a:latin typeface="+mn-lt"/>
                <a:ea typeface="+mn-ea"/>
                <a:cs typeface="+mn-cs"/>
              </a:rPr>
              <a:t> because of who they are.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To </a:t>
            </a:r>
            <a:r>
              <a:rPr lang="en-GB" sz="1200" b="1" kern="1200" dirty="0">
                <a:solidFill>
                  <a:schemeClr val="tx1"/>
                </a:solidFill>
                <a:effectLst/>
                <a:latin typeface="+mn-lt"/>
                <a:ea typeface="+mn-ea"/>
                <a:cs typeface="+mn-cs"/>
              </a:rPr>
              <a:t>celebrate differences</a:t>
            </a:r>
            <a:r>
              <a:rPr lang="en-GB" sz="1200" kern="1200" dirty="0">
                <a:solidFill>
                  <a:schemeClr val="tx1"/>
                </a:solidFill>
                <a:effectLst/>
                <a:latin typeface="+mn-lt"/>
                <a:ea typeface="+mn-ea"/>
                <a:cs typeface="+mn-cs"/>
              </a:rPr>
              <a:t> and make sure everyone can be themselves.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To make sure everyone has the </a:t>
            </a:r>
            <a:r>
              <a:rPr lang="en-GB" sz="1200" b="1" kern="1200" dirty="0">
                <a:solidFill>
                  <a:schemeClr val="tx1"/>
                </a:solidFill>
                <a:effectLst/>
                <a:latin typeface="+mn-lt"/>
                <a:ea typeface="+mn-ea"/>
                <a:cs typeface="+mn-cs"/>
              </a:rPr>
              <a:t>same opportunities</a:t>
            </a:r>
            <a:r>
              <a:rPr lang="en-GB" sz="1200" kern="1200" dirty="0">
                <a:solidFill>
                  <a:schemeClr val="tx1"/>
                </a:solidFill>
                <a:effectLst/>
                <a:latin typeface="+mn-lt"/>
                <a:ea typeface="+mn-ea"/>
                <a:cs typeface="+mn-cs"/>
              </a:rPr>
              <a:t> to learn, be happy, and succeed.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To create a community where people feel </a:t>
            </a:r>
            <a:r>
              <a:rPr lang="en-GB" sz="1200" b="1" kern="1200" dirty="0">
                <a:solidFill>
                  <a:schemeClr val="tx1"/>
                </a:solidFill>
                <a:effectLst/>
                <a:latin typeface="+mn-lt"/>
                <a:ea typeface="+mn-ea"/>
                <a:cs typeface="+mn-cs"/>
              </a:rPr>
              <a:t>valued and included</a:t>
            </a:r>
            <a:r>
              <a:rPr lang="en-GB"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To </a:t>
            </a:r>
            <a:r>
              <a:rPr lang="en-GB" sz="1200" b="1" kern="1200" dirty="0">
                <a:solidFill>
                  <a:schemeClr val="tx1"/>
                </a:solidFill>
                <a:effectLst/>
                <a:latin typeface="+mn-lt"/>
                <a:ea typeface="+mn-ea"/>
                <a:cs typeface="+mn-cs"/>
              </a:rPr>
              <a:t>prevent unfair rules</a:t>
            </a:r>
            <a:r>
              <a:rPr lang="en-GB" sz="1200" kern="1200" dirty="0">
                <a:solidFill>
                  <a:schemeClr val="tx1"/>
                </a:solidFill>
                <a:effectLst/>
                <a:latin typeface="+mn-lt"/>
                <a:ea typeface="+mn-ea"/>
                <a:cs typeface="+mn-cs"/>
              </a:rPr>
              <a:t> or actions that hurt certain people.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Because everyone deserves to live without fear of </a:t>
            </a:r>
            <a:r>
              <a:rPr lang="en-GB" sz="1200" b="1" kern="1200" dirty="0">
                <a:solidFill>
                  <a:schemeClr val="tx1"/>
                </a:solidFill>
                <a:effectLst/>
                <a:latin typeface="+mn-lt"/>
                <a:ea typeface="+mn-ea"/>
                <a:cs typeface="+mn-cs"/>
              </a:rPr>
              <a:t>discrimination or unfair treatment</a:t>
            </a:r>
            <a:r>
              <a:rPr lang="en-GB"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26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none" dirty="0">
                <a:solidFill>
                  <a:srgbClr val="000000"/>
                </a:solidFill>
                <a:effectLst/>
                <a:latin typeface="Open Sans" panose="020B0606030504020204" pitchFamily="34" charset="0"/>
                <a:ea typeface="Times New Roman" panose="02020603050405020304" pitchFamily="18" charset="0"/>
              </a:rPr>
              <a:t>Activity follows on the next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66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8F1C2-7F14-8105-4BC1-F08C4EFDB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30FEA-DDF6-432F-72B3-55E04190A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0A1DC7-FF68-8771-D44B-51357E4E06E8}"/>
              </a:ext>
            </a:extLst>
          </p:cNvPr>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 </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none" dirty="0">
                <a:solidFill>
                  <a:srgbClr val="000000"/>
                </a:solidFill>
                <a:effectLst/>
                <a:latin typeface="Open Sans" panose="020B0606030504020204" pitchFamily="34" charset="0"/>
                <a:ea typeface="Times New Roman" panose="02020603050405020304" pitchFamily="18" charset="0"/>
              </a:rPr>
              <a:t>For scenario 5, make it clear that discrimination can also be about people connected to the person like parents or carers. </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Suggested answers: (click to reveal)</a:t>
            </a:r>
          </a:p>
          <a:p>
            <a:pPr marL="342900" indent="-342900">
              <a:buFont typeface="+mj-lt"/>
              <a:buAutoNum type="arabicParenR"/>
            </a:pPr>
            <a:r>
              <a:rPr lang="en-GB" sz="1800" b="1" u="none" dirty="0">
                <a:solidFill>
                  <a:srgbClr val="000000"/>
                </a:solidFill>
                <a:effectLst/>
                <a:latin typeface="Open Sans" panose="020B0606030504020204" pitchFamily="34" charset="0"/>
                <a:ea typeface="Times New Roman" panose="02020603050405020304" pitchFamily="18" charset="0"/>
              </a:rPr>
              <a:t>Not discrimination </a:t>
            </a:r>
            <a:r>
              <a:rPr lang="en-GB" sz="1800" u="none" dirty="0">
                <a:solidFill>
                  <a:srgbClr val="000000"/>
                </a:solidFill>
                <a:effectLst/>
                <a:latin typeface="Open Sans" panose="020B0606030504020204" pitchFamily="34" charset="0"/>
                <a:ea typeface="Times New Roman" panose="02020603050405020304" pitchFamily="18" charset="0"/>
              </a:rPr>
              <a:t>because no one is being unfairly treated.</a:t>
            </a:r>
          </a:p>
          <a:p>
            <a:pPr marL="342900" indent="-342900">
              <a:buFont typeface="+mj-lt"/>
              <a:buAutoNum type="arabicParenR"/>
            </a:pPr>
            <a:r>
              <a:rPr lang="en-GB" sz="1800" b="1" u="none" dirty="0">
                <a:solidFill>
                  <a:srgbClr val="000000"/>
                </a:solidFill>
                <a:effectLst/>
                <a:latin typeface="Open Sans" panose="020B0606030504020204" pitchFamily="34" charset="0"/>
                <a:ea typeface="Times New Roman" panose="02020603050405020304" pitchFamily="18" charset="0"/>
              </a:rPr>
              <a:t>Discrimination</a:t>
            </a:r>
            <a:r>
              <a:rPr lang="en-GB" sz="1800" u="none" dirty="0">
                <a:solidFill>
                  <a:srgbClr val="000000"/>
                </a:solidFill>
                <a:effectLst/>
                <a:latin typeface="Open Sans" panose="020B0606030504020204" pitchFamily="34" charset="0"/>
                <a:ea typeface="Times New Roman" panose="02020603050405020304" pitchFamily="18" charset="0"/>
              </a:rPr>
              <a:t> because she is being treated unfairly because her sex is female. </a:t>
            </a:r>
          </a:p>
          <a:p>
            <a:pPr marL="342900" indent="-342900">
              <a:buFont typeface="+mj-lt"/>
              <a:buAutoNum type="arabicParenR"/>
            </a:pPr>
            <a:r>
              <a:rPr lang="en-GB" sz="1800" b="1" u="none" dirty="0">
                <a:solidFill>
                  <a:srgbClr val="000000"/>
                </a:solidFill>
                <a:effectLst/>
                <a:latin typeface="Open Sans" panose="020B0606030504020204" pitchFamily="34" charset="0"/>
                <a:ea typeface="Times New Roman" panose="02020603050405020304" pitchFamily="18" charset="0"/>
              </a:rPr>
              <a:t>Discrimination</a:t>
            </a:r>
            <a:r>
              <a:rPr lang="en-GB" sz="1800" u="none" dirty="0">
                <a:solidFill>
                  <a:srgbClr val="000000"/>
                </a:solidFill>
                <a:effectLst/>
                <a:latin typeface="Open Sans" panose="020B0606030504020204" pitchFamily="34" charset="0"/>
                <a:ea typeface="Times New Roman" panose="02020603050405020304" pitchFamily="18" charset="0"/>
              </a:rPr>
              <a:t> because they are being treated unfairly because of the colour of their skin. </a:t>
            </a:r>
          </a:p>
          <a:p>
            <a:pPr marL="342900" indent="-342900">
              <a:buFont typeface="+mj-lt"/>
              <a:buAutoNum type="arabicParenR"/>
            </a:pPr>
            <a:r>
              <a:rPr lang="en-GB" sz="1800" b="1" u="none" dirty="0">
                <a:solidFill>
                  <a:srgbClr val="000000"/>
                </a:solidFill>
                <a:effectLst/>
                <a:latin typeface="Open Sans" panose="020B0606030504020204" pitchFamily="34" charset="0"/>
                <a:ea typeface="Times New Roman" panose="02020603050405020304" pitchFamily="18" charset="0"/>
              </a:rPr>
              <a:t>Discrimination</a:t>
            </a:r>
            <a:r>
              <a:rPr lang="en-GB" sz="1800" u="none" dirty="0">
                <a:solidFill>
                  <a:srgbClr val="000000"/>
                </a:solidFill>
                <a:effectLst/>
                <a:latin typeface="Open Sans" panose="020B0606030504020204" pitchFamily="34" charset="0"/>
                <a:ea typeface="Times New Roman" panose="02020603050405020304" pitchFamily="18" charset="0"/>
              </a:rPr>
              <a:t> because she is being treated unfairly because her sex is female.</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lang="en-GB" sz="1800" b="1" u="none" dirty="0">
                <a:solidFill>
                  <a:srgbClr val="000000"/>
                </a:solidFill>
                <a:effectLst/>
                <a:latin typeface="Open Sans" panose="020B0606030504020204" pitchFamily="34" charset="0"/>
                <a:ea typeface="Times New Roman" panose="02020603050405020304" pitchFamily="18" charset="0"/>
              </a:rPr>
              <a:t>Discrimination</a:t>
            </a:r>
            <a:r>
              <a:rPr lang="en-GB" sz="1800" u="none" dirty="0">
                <a:solidFill>
                  <a:srgbClr val="000000"/>
                </a:solidFill>
                <a:effectLst/>
                <a:latin typeface="Open Sans" panose="020B0606030504020204" pitchFamily="34" charset="0"/>
                <a:ea typeface="Times New Roman" panose="02020603050405020304" pitchFamily="18" charset="0"/>
              </a:rPr>
              <a:t> because they are being treated unfairly because of the sexual orientation of their parents.</a:t>
            </a:r>
          </a:p>
          <a:p>
            <a:pPr marL="342900" indent="-342900">
              <a:buAutoNum type="arabicParenR"/>
            </a:pPr>
            <a:endParaRPr lang="en-GB" sz="1800" u="none" dirty="0">
              <a:solidFill>
                <a:srgbClr val="000000"/>
              </a:solidFill>
              <a:effectLst/>
              <a:latin typeface="Open Sans" panose="020B060603050402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9F9B18A2-49DD-AFA3-FFB7-6385DA4A1A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491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61760-C38C-6109-966D-9F974733DC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0A8FEF-39DE-FBF4-3D83-16F03A5121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F8FED-F0CF-4303-B14E-116E1A4E2737}"/>
              </a:ext>
            </a:extLst>
          </p:cNvPr>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 </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none" dirty="0">
                <a:solidFill>
                  <a:srgbClr val="000000"/>
                </a:solidFill>
                <a:effectLst/>
                <a:latin typeface="Open Sans" panose="020B0606030504020204" pitchFamily="34" charset="0"/>
                <a:ea typeface="Times New Roman" panose="02020603050405020304" pitchFamily="18" charset="0"/>
              </a:rPr>
              <a:t>For scenario 10, make it clear that discrimination can also be about people connected to the person like parents or carers. </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Suggested answers: (click to reveal)</a:t>
            </a:r>
          </a:p>
          <a:p>
            <a:pPr marL="342900" indent="-342900">
              <a:buFont typeface="+mj-lt"/>
              <a:buAutoNum type="arabicParenR" startAt="6"/>
            </a:pPr>
            <a:r>
              <a:rPr lang="en-GB" sz="1800" b="1" u="none" dirty="0">
                <a:solidFill>
                  <a:srgbClr val="000000"/>
                </a:solidFill>
                <a:effectLst/>
                <a:latin typeface="Open Sans" panose="020B0606030504020204" pitchFamily="34" charset="0"/>
                <a:ea typeface="Times New Roman" panose="02020603050405020304" pitchFamily="18" charset="0"/>
              </a:rPr>
              <a:t>Not discrimination </a:t>
            </a:r>
            <a:r>
              <a:rPr lang="en-GB" sz="1800" u="none" dirty="0">
                <a:solidFill>
                  <a:srgbClr val="000000"/>
                </a:solidFill>
                <a:effectLst/>
                <a:latin typeface="Open Sans" panose="020B0606030504020204" pitchFamily="34" charset="0"/>
                <a:ea typeface="Times New Roman" panose="02020603050405020304" pitchFamily="18" charset="0"/>
              </a:rPr>
              <a:t>because no one is being unfairly treated.</a:t>
            </a:r>
          </a:p>
          <a:p>
            <a:pPr marL="342900" indent="-342900">
              <a:buFont typeface="+mj-lt"/>
              <a:buAutoNum type="arabicParenR" startAt="6"/>
            </a:pPr>
            <a:r>
              <a:rPr lang="en-GB" sz="1800" b="1" u="none" dirty="0">
                <a:solidFill>
                  <a:srgbClr val="000000"/>
                </a:solidFill>
                <a:effectLst/>
                <a:latin typeface="Open Sans" panose="020B0606030504020204" pitchFamily="34" charset="0"/>
                <a:ea typeface="Times New Roman" panose="02020603050405020304" pitchFamily="18" charset="0"/>
              </a:rPr>
              <a:t>Discrimination</a:t>
            </a:r>
            <a:r>
              <a:rPr lang="en-GB" sz="1800" u="none" dirty="0">
                <a:solidFill>
                  <a:srgbClr val="000000"/>
                </a:solidFill>
                <a:effectLst/>
                <a:latin typeface="Open Sans" panose="020B0606030504020204" pitchFamily="34" charset="0"/>
                <a:ea typeface="Times New Roman" panose="02020603050405020304" pitchFamily="18" charset="0"/>
              </a:rPr>
              <a:t> because they are being treated unfairly because they have allergies. </a:t>
            </a:r>
          </a:p>
          <a:p>
            <a:pPr marL="342900" indent="-342900">
              <a:buFont typeface="+mj-lt"/>
              <a:buAutoNum type="arabicParenR" startAt="6"/>
            </a:pPr>
            <a:r>
              <a:rPr lang="en-GB" sz="1800" b="1" u="none" dirty="0">
                <a:solidFill>
                  <a:srgbClr val="000000"/>
                </a:solidFill>
                <a:effectLst/>
                <a:latin typeface="Open Sans" panose="020B0606030504020204" pitchFamily="34" charset="0"/>
                <a:ea typeface="Times New Roman" panose="02020603050405020304" pitchFamily="18" charset="0"/>
              </a:rPr>
              <a:t>Discrimination</a:t>
            </a:r>
            <a:r>
              <a:rPr lang="en-GB" sz="1800" u="none" dirty="0">
                <a:solidFill>
                  <a:srgbClr val="000000"/>
                </a:solidFill>
                <a:effectLst/>
                <a:latin typeface="Open Sans" panose="020B0606030504020204" pitchFamily="34" charset="0"/>
                <a:ea typeface="Times New Roman" panose="02020603050405020304" pitchFamily="18" charset="0"/>
              </a:rPr>
              <a:t> because they are being treated unfairly because of the language they speak. </a:t>
            </a:r>
          </a:p>
          <a:p>
            <a:pPr marL="342900" indent="-342900">
              <a:buFont typeface="+mj-lt"/>
              <a:buAutoNum type="arabicParenR" startAt="6"/>
            </a:pPr>
            <a:r>
              <a:rPr lang="en-GB" sz="1800" b="1" u="none" dirty="0">
                <a:solidFill>
                  <a:srgbClr val="000000"/>
                </a:solidFill>
                <a:effectLst/>
                <a:latin typeface="Open Sans" panose="020B0606030504020204" pitchFamily="34" charset="0"/>
                <a:ea typeface="Times New Roman" panose="02020603050405020304" pitchFamily="18" charset="0"/>
              </a:rPr>
              <a:t>Discrimination</a:t>
            </a:r>
            <a:r>
              <a:rPr lang="en-GB" sz="1800" u="none" dirty="0">
                <a:solidFill>
                  <a:srgbClr val="000000"/>
                </a:solidFill>
                <a:effectLst/>
                <a:latin typeface="Open Sans" panose="020B0606030504020204" pitchFamily="34" charset="0"/>
                <a:ea typeface="Times New Roman" panose="02020603050405020304" pitchFamily="18" charset="0"/>
              </a:rPr>
              <a:t> because he is being treated unfairly because of his age.</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startAt="6"/>
              <a:tabLst/>
              <a:defRPr/>
            </a:pPr>
            <a:r>
              <a:rPr lang="en-GB" sz="1800" b="1" u="none" dirty="0">
                <a:solidFill>
                  <a:srgbClr val="000000"/>
                </a:solidFill>
                <a:effectLst/>
                <a:latin typeface="Open Sans" panose="020B0606030504020204" pitchFamily="34" charset="0"/>
                <a:ea typeface="Times New Roman" panose="02020603050405020304" pitchFamily="18" charset="0"/>
              </a:rPr>
              <a:t>Discrimination</a:t>
            </a:r>
            <a:r>
              <a:rPr lang="en-GB" sz="1800" u="none" dirty="0">
                <a:solidFill>
                  <a:srgbClr val="000000"/>
                </a:solidFill>
                <a:effectLst/>
                <a:latin typeface="Open Sans" panose="020B0606030504020204" pitchFamily="34" charset="0"/>
                <a:ea typeface="Times New Roman" panose="02020603050405020304" pitchFamily="18" charset="0"/>
              </a:rPr>
              <a:t> because they are being treated unfairly because their parents aren’t married.</a:t>
            </a:r>
          </a:p>
          <a:p>
            <a:endParaRPr lang="en-GB" sz="1800" u="sng" dirty="0">
              <a:solidFill>
                <a:srgbClr val="000000"/>
              </a:solidFill>
              <a:effectLst/>
              <a:latin typeface="Open Sans" panose="020B060603050402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0C46CB63-B83E-86B7-92C6-22F0F9DE02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889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53612-FB45-A701-5F79-6CE06A1E6B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F0168D-F349-E742-C875-32EEAD0538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63ADBA-46DD-233E-125B-52448BA0A8FE}"/>
              </a:ext>
            </a:extLst>
          </p:cNvPr>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  </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Vocabulary:</a:t>
            </a:r>
          </a:p>
          <a:p>
            <a:pPr marL="285750" indent="-285750">
              <a:buFont typeface="Arial" panose="020B0604020202020204" pitchFamily="34" charset="0"/>
              <a:buChar char="•"/>
            </a:pPr>
            <a:r>
              <a:rPr lang="en-GB" sz="1800" b="1" u="none" dirty="0">
                <a:solidFill>
                  <a:srgbClr val="000000"/>
                </a:solidFill>
                <a:effectLst/>
                <a:latin typeface="Open Sans" panose="020B0606030504020204" pitchFamily="34" charset="0"/>
                <a:ea typeface="Times New Roman" panose="02020603050405020304" pitchFamily="18" charset="0"/>
              </a:rPr>
              <a:t>Transgender: </a:t>
            </a:r>
            <a:r>
              <a:rPr lang="en-US" sz="1800" b="0" u="none" dirty="0">
                <a:solidFill>
                  <a:srgbClr val="000000"/>
                </a:solidFill>
                <a:effectLst/>
                <a:latin typeface="Open Sans" panose="020B0606030504020204" pitchFamily="34" charset="0"/>
                <a:ea typeface="Times New Roman" panose="02020603050405020304" pitchFamily="18" charset="0"/>
              </a:rPr>
              <a:t>s</a:t>
            </a:r>
            <a:r>
              <a:rPr lang="en-US" sz="1800" dirty="0"/>
              <a:t>omeone who feels a different gender from the one they were given at birth.</a:t>
            </a:r>
            <a:endParaRPr lang="en-GB" sz="1800" b="1" u="none" dirty="0">
              <a:solidFill>
                <a:srgbClr val="000000"/>
              </a:solidFill>
              <a:effectLst/>
              <a:latin typeface="Open Sans" panose="020B0606030504020204" pitchFamily="34" charset="0"/>
              <a:ea typeface="Times New Roman" panose="02020603050405020304" pitchFamily="18" charset="0"/>
            </a:endParaRPr>
          </a:p>
          <a:p>
            <a:pPr marL="285750" indent="-285750">
              <a:buFont typeface="Arial" panose="020B0604020202020204" pitchFamily="34" charset="0"/>
              <a:buChar char="•"/>
            </a:pPr>
            <a:r>
              <a:rPr lang="en-GB" sz="1800" b="1" u="none" dirty="0">
                <a:solidFill>
                  <a:srgbClr val="000000"/>
                </a:solidFill>
                <a:effectLst/>
                <a:latin typeface="Open Sans" panose="020B0606030504020204" pitchFamily="34" charset="0"/>
                <a:ea typeface="Times New Roman" panose="02020603050405020304" pitchFamily="18" charset="0"/>
              </a:rPr>
              <a:t>Deaf: </a:t>
            </a:r>
            <a:r>
              <a:rPr lang="en-GB" sz="1800" b="0" u="none" dirty="0">
                <a:solidFill>
                  <a:srgbClr val="000000"/>
                </a:solidFill>
                <a:effectLst/>
                <a:latin typeface="Open Sans" panose="020B0606030504020204" pitchFamily="34" charset="0"/>
                <a:ea typeface="Times New Roman" panose="02020603050405020304" pitchFamily="18" charset="0"/>
              </a:rPr>
              <a:t>someone who finds it more difficult to hear compared to others or can’t hear at all.</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Suggested answers: (click to reveal)</a:t>
            </a:r>
          </a:p>
          <a:p>
            <a:pPr marL="342900" indent="-342900">
              <a:buFont typeface="+mj-lt"/>
              <a:buAutoNum type="arabicParenR" startAt="11"/>
            </a:pPr>
            <a:r>
              <a:rPr lang="en-GB" sz="1800" b="1" u="none" dirty="0">
                <a:solidFill>
                  <a:srgbClr val="000000"/>
                </a:solidFill>
                <a:effectLst/>
                <a:latin typeface="Open Sans" panose="020B0606030504020204" pitchFamily="34" charset="0"/>
                <a:ea typeface="Times New Roman" panose="02020603050405020304" pitchFamily="18" charset="0"/>
              </a:rPr>
              <a:t>Discrimination</a:t>
            </a:r>
            <a:r>
              <a:rPr lang="en-GB" sz="1800" u="none" dirty="0">
                <a:solidFill>
                  <a:srgbClr val="000000"/>
                </a:solidFill>
                <a:effectLst/>
                <a:latin typeface="Open Sans" panose="020B0606030504020204" pitchFamily="34" charset="0"/>
                <a:ea typeface="Times New Roman" panose="02020603050405020304" pitchFamily="18" charset="0"/>
              </a:rPr>
              <a:t> because he is being treated unfairly because his sex is male. </a:t>
            </a:r>
          </a:p>
          <a:p>
            <a:pPr marL="342900" indent="-342900">
              <a:buFont typeface="+mj-lt"/>
              <a:buAutoNum type="arabicParenR" startAt="11"/>
            </a:pPr>
            <a:r>
              <a:rPr lang="en-GB" sz="1800" b="1" u="none" dirty="0">
                <a:solidFill>
                  <a:srgbClr val="000000"/>
                </a:solidFill>
                <a:effectLst/>
                <a:latin typeface="Open Sans" panose="020B0606030504020204" pitchFamily="34" charset="0"/>
                <a:ea typeface="Times New Roman" panose="02020603050405020304" pitchFamily="18" charset="0"/>
              </a:rPr>
              <a:t>Discrimination</a:t>
            </a:r>
            <a:r>
              <a:rPr lang="en-GB" sz="1800" u="none" dirty="0">
                <a:solidFill>
                  <a:srgbClr val="000000"/>
                </a:solidFill>
                <a:effectLst/>
                <a:latin typeface="Open Sans" panose="020B0606030504020204" pitchFamily="34" charset="0"/>
                <a:ea typeface="Times New Roman" panose="02020603050405020304" pitchFamily="18" charset="0"/>
              </a:rPr>
              <a:t> because she are being treated unfairly because of her gender reassignment. </a:t>
            </a:r>
          </a:p>
          <a:p>
            <a:pPr marL="342900" indent="-342900">
              <a:buFont typeface="+mj-lt"/>
              <a:buAutoNum type="arabicParenR" startAt="11"/>
            </a:pPr>
            <a:r>
              <a:rPr lang="en-GB" sz="1800" b="1" u="none" dirty="0">
                <a:solidFill>
                  <a:srgbClr val="000000"/>
                </a:solidFill>
                <a:effectLst/>
                <a:latin typeface="Open Sans" panose="020B0606030504020204" pitchFamily="34" charset="0"/>
                <a:ea typeface="Times New Roman" panose="02020603050405020304" pitchFamily="18" charset="0"/>
              </a:rPr>
              <a:t>Discrimination</a:t>
            </a:r>
            <a:r>
              <a:rPr lang="en-GB" sz="1800" u="none" dirty="0">
                <a:solidFill>
                  <a:srgbClr val="000000"/>
                </a:solidFill>
                <a:effectLst/>
                <a:latin typeface="Open Sans" panose="020B0606030504020204" pitchFamily="34" charset="0"/>
                <a:ea typeface="Times New Roman" panose="02020603050405020304" pitchFamily="18" charset="0"/>
              </a:rPr>
              <a:t> because he is being treated unfairly because he is visually impaired. Extra accommodations should be made for people with disabilities. </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startAt="11"/>
              <a:tabLst/>
              <a:defRPr/>
            </a:pPr>
            <a:r>
              <a:rPr lang="en-GB" sz="1800" b="1" u="none" dirty="0">
                <a:solidFill>
                  <a:srgbClr val="000000"/>
                </a:solidFill>
                <a:effectLst/>
                <a:latin typeface="Open Sans" panose="020B0606030504020204" pitchFamily="34" charset="0"/>
                <a:ea typeface="Times New Roman" panose="02020603050405020304" pitchFamily="18" charset="0"/>
              </a:rPr>
              <a:t>Discrimination</a:t>
            </a:r>
            <a:r>
              <a:rPr lang="en-GB" sz="1800" u="none" dirty="0">
                <a:solidFill>
                  <a:srgbClr val="000000"/>
                </a:solidFill>
                <a:effectLst/>
                <a:latin typeface="Open Sans" panose="020B0606030504020204" pitchFamily="34" charset="0"/>
                <a:ea typeface="Times New Roman" panose="02020603050405020304" pitchFamily="18" charset="0"/>
              </a:rPr>
              <a:t> because they are being treated unfairly because they are deaf. </a:t>
            </a:r>
          </a:p>
        </p:txBody>
      </p:sp>
      <p:sp>
        <p:nvSpPr>
          <p:cNvPr id="4" name="Slide Number Placeholder 3">
            <a:extLst>
              <a:ext uri="{FF2B5EF4-FFF2-40B4-BE49-F238E27FC236}">
                <a16:creationId xmlns:a16="http://schemas.microsoft.com/office/drawing/2014/main" id="{3C4B0536-7715-D485-9A06-A007F14693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507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 </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Suggested answers:</a:t>
            </a:r>
          </a:p>
          <a:p>
            <a:r>
              <a:rPr lang="en-GB" sz="1200" kern="1200" dirty="0">
                <a:solidFill>
                  <a:schemeClr val="tx1"/>
                </a:solidFill>
                <a:effectLst/>
                <a:latin typeface="+mn-lt"/>
                <a:ea typeface="+mn-ea"/>
                <a:cs typeface="+mn-cs"/>
              </a:rPr>
              <a:t>We can do this by:</a:t>
            </a:r>
          </a:p>
          <a:p>
            <a:pPr marL="171450" lvl="0" indent="-171450">
              <a:buFont typeface="Arial" panose="020B0604020202020204" pitchFamily="34" charset="0"/>
              <a:buChar char="•"/>
            </a:pPr>
            <a:r>
              <a:rPr lang="en-GB" sz="1200" u="none" strike="noStrike" kern="1200" dirty="0">
                <a:solidFill>
                  <a:schemeClr val="tx1"/>
                </a:solidFill>
                <a:effectLst/>
                <a:latin typeface="+mn-lt"/>
                <a:ea typeface="+mn-ea"/>
                <a:cs typeface="+mn-cs"/>
              </a:rPr>
              <a:t>Explaining to people that they are discriminating if we see it. </a:t>
            </a:r>
          </a:p>
          <a:p>
            <a:pPr marL="171450" lvl="0" indent="-171450">
              <a:buFont typeface="Arial" panose="020B0604020202020204" pitchFamily="34" charset="0"/>
              <a:buChar char="•"/>
            </a:pPr>
            <a:r>
              <a:rPr lang="en-GB" sz="1200" u="none" strike="noStrike" kern="1200" dirty="0">
                <a:solidFill>
                  <a:schemeClr val="tx1"/>
                </a:solidFill>
                <a:effectLst/>
                <a:latin typeface="+mn-lt"/>
                <a:ea typeface="+mn-ea"/>
                <a:cs typeface="+mn-cs"/>
              </a:rPr>
              <a:t>Challenging our own thoughts by being willing to learn about different groups of people.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Other ways you can challenge discrimination are:</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Including others:</a:t>
            </a:r>
            <a:r>
              <a:rPr lang="en-GB" sz="1200" kern="1200" dirty="0">
                <a:solidFill>
                  <a:schemeClr val="tx1"/>
                </a:solidFill>
                <a:effectLst/>
                <a:latin typeface="+mn-lt"/>
                <a:ea typeface="+mn-ea"/>
                <a:cs typeface="+mn-cs"/>
              </a:rPr>
              <a:t> invite people to join in games or activities, especially if they seem left out.</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Asking questions:</a:t>
            </a:r>
            <a:r>
              <a:rPr lang="en-GB" sz="1200" kern="1200" dirty="0">
                <a:solidFill>
                  <a:schemeClr val="tx1"/>
                </a:solidFill>
                <a:effectLst/>
                <a:latin typeface="+mn-lt"/>
                <a:ea typeface="+mn-ea"/>
                <a:cs typeface="+mn-cs"/>
              </a:rPr>
              <a:t> if you don’t understand something about someone’s difference, ask politely and listen carefully.</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Telling an adult:</a:t>
            </a:r>
            <a:r>
              <a:rPr lang="en-GB" sz="1200" kern="1200" dirty="0">
                <a:solidFill>
                  <a:schemeClr val="tx1"/>
                </a:solidFill>
                <a:effectLst/>
                <a:latin typeface="+mn-lt"/>
                <a:ea typeface="+mn-ea"/>
                <a:cs typeface="+mn-cs"/>
              </a:rPr>
              <a:t> if you see bullying or discrimination, tell a teacher or trusted grown-up so they can help.</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Being a good friend:</a:t>
            </a:r>
            <a:r>
              <a:rPr lang="en-GB" sz="1200" kern="1200" dirty="0">
                <a:solidFill>
                  <a:schemeClr val="tx1"/>
                </a:solidFill>
                <a:effectLst/>
                <a:latin typeface="+mn-lt"/>
                <a:ea typeface="+mn-ea"/>
                <a:cs typeface="+mn-cs"/>
              </a:rPr>
              <a:t> support others by standing with them and showing you care.</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Learning about differences:</a:t>
            </a:r>
            <a:r>
              <a:rPr lang="en-GB" sz="1200" kern="1200" dirty="0">
                <a:solidFill>
                  <a:schemeClr val="tx1"/>
                </a:solidFill>
                <a:effectLst/>
                <a:latin typeface="+mn-lt"/>
                <a:ea typeface="+mn-ea"/>
                <a:cs typeface="+mn-cs"/>
              </a:rPr>
              <a:t> read books or watch videos that help you understand different people’s lives and experiences.</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Using respectful language:</a:t>
            </a:r>
            <a:r>
              <a:rPr lang="en-GB" sz="1200" kern="1200" dirty="0">
                <a:solidFill>
                  <a:schemeClr val="tx1"/>
                </a:solidFill>
                <a:effectLst/>
                <a:latin typeface="+mn-lt"/>
                <a:ea typeface="+mn-ea"/>
                <a:cs typeface="+mn-cs"/>
              </a:rPr>
              <a:t> always use people’s correct names and pronouns, and avoid words that might hurt feelings.</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Remember fairness:</a:t>
            </a:r>
            <a:r>
              <a:rPr lang="en-GB" sz="1200" kern="1200" dirty="0">
                <a:solidFill>
                  <a:schemeClr val="tx1"/>
                </a:solidFill>
                <a:effectLst/>
                <a:latin typeface="+mn-lt"/>
                <a:ea typeface="+mn-ea"/>
                <a:cs typeface="+mn-cs"/>
              </a:rPr>
              <a:t> treat everyone as you would want to be treated, with kindness and respect.</a:t>
            </a:r>
          </a:p>
          <a:p>
            <a:endParaRPr lang="en-GB" sz="1800" u="sng" dirty="0">
              <a:solidFill>
                <a:srgbClr val="000000"/>
              </a:solidFill>
              <a:effectLst/>
              <a:latin typeface="Open Sans" panose="020B0606030504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714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F0073-00B4-CED6-7DBC-66A59AA7AB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B5CD76-D868-3C4A-D7B7-618E583DAB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0EB957-2609-FB00-4D6A-A46584CC8420}"/>
              </a:ext>
            </a:extLst>
          </p:cNvPr>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 </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Suggested answers:</a:t>
            </a:r>
          </a:p>
          <a:p>
            <a:pPr marL="342900" indent="-342900">
              <a:buAutoNum type="arabicPeriod"/>
            </a:pPr>
            <a:r>
              <a:rPr lang="en-US" sz="1800" b="1" dirty="0"/>
              <a:t>What could Sara say?</a:t>
            </a:r>
            <a:br>
              <a:rPr lang="en-US" sz="1800" dirty="0"/>
            </a:br>
            <a:r>
              <a:rPr lang="en-US" sz="1800" dirty="0"/>
              <a:t>Sara could calmly explain to Luthien that just because someone looks or dresses differently, it doesn’t mean they’re not kind or fun to be around. She could suggest that Luthien gives Seth a chance, as he might turn out to be a great friend.</a:t>
            </a:r>
          </a:p>
          <a:p>
            <a:pPr marL="342900" indent="-342900">
              <a:buAutoNum type="arabicPeriod"/>
            </a:pPr>
            <a:endParaRPr lang="en-US" sz="1800" b="0" dirty="0"/>
          </a:p>
          <a:p>
            <a:pPr marL="342900" indent="-342900">
              <a:buAutoNum type="arabicPeriod"/>
            </a:pPr>
            <a:r>
              <a:rPr lang="en-US" sz="1800" b="1" dirty="0"/>
              <a:t>What could Luthien challenge his own thinking?</a:t>
            </a:r>
            <a:br>
              <a:rPr lang="en-US" sz="1800" dirty="0"/>
            </a:br>
            <a:r>
              <a:rPr lang="en-US" sz="1800" dirty="0"/>
              <a:t>Luthien could remind himself that someone’s clothes or beliefs don’t define who they are. He might think about how it would feel if someone judged him unfairly. By keeping an open mind and getting to know Seth, he could find they have things in common and enjoy spending time together.</a:t>
            </a:r>
          </a:p>
        </p:txBody>
      </p:sp>
      <p:sp>
        <p:nvSpPr>
          <p:cNvPr id="4" name="Slide Number Placeholder 3">
            <a:extLst>
              <a:ext uri="{FF2B5EF4-FFF2-40B4-BE49-F238E27FC236}">
                <a16:creationId xmlns:a16="http://schemas.microsoft.com/office/drawing/2014/main" id="{DB0E17F6-71AF-A1E9-1613-7DD25244DE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898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 </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Suggested answers: </a:t>
            </a:r>
          </a:p>
          <a:p>
            <a:pPr lvl="0"/>
            <a:r>
              <a:rPr lang="en-GB" sz="1200" b="1" kern="1200" dirty="0">
                <a:solidFill>
                  <a:schemeClr val="tx1"/>
                </a:solidFill>
                <a:effectLst/>
                <a:latin typeface="+mn-lt"/>
                <a:ea typeface="+mn-ea"/>
                <a:cs typeface="+mn-cs"/>
              </a:rPr>
              <a:t>Is it discrimination?</a:t>
            </a:r>
            <a:r>
              <a:rPr lang="en-GB" sz="1200" kern="1200" dirty="0">
                <a:solidFill>
                  <a:schemeClr val="tx1"/>
                </a:solidFill>
                <a:effectLst/>
                <a:latin typeface="+mn-lt"/>
                <a:ea typeface="+mn-ea"/>
                <a:cs typeface="+mn-cs"/>
              </a:rPr>
              <a:t> Yes</a:t>
            </a:r>
          </a:p>
          <a:p>
            <a:pPr lvl="0"/>
            <a:r>
              <a:rPr lang="en-GB" sz="1200" b="1" kern="1200" dirty="0">
                <a:solidFill>
                  <a:schemeClr val="tx1"/>
                </a:solidFill>
                <a:effectLst/>
                <a:latin typeface="+mn-lt"/>
                <a:ea typeface="+mn-ea"/>
                <a:cs typeface="+mn-cs"/>
              </a:rPr>
              <a:t>What is being discriminated against?</a:t>
            </a:r>
            <a:r>
              <a:rPr lang="en-GB" sz="1200" kern="1200" dirty="0">
                <a:solidFill>
                  <a:schemeClr val="tx1"/>
                </a:solidFill>
                <a:effectLst/>
                <a:latin typeface="+mn-lt"/>
                <a:ea typeface="+mn-ea"/>
                <a:cs typeface="+mn-cs"/>
              </a:rPr>
              <a:t> Disability (learning difficulty)</a:t>
            </a:r>
          </a:p>
          <a:p>
            <a:pPr marL="0" lvl="0" indent="0">
              <a:buFont typeface="Arial" panose="020B0604020202020204" pitchFamily="34" charset="0"/>
              <a:buNone/>
            </a:pPr>
            <a:r>
              <a:rPr lang="en-GB" sz="1200" b="1" kern="1200" dirty="0">
                <a:solidFill>
                  <a:schemeClr val="tx1"/>
                </a:solidFill>
                <a:effectLst/>
                <a:latin typeface="+mn-lt"/>
                <a:ea typeface="+mn-ea"/>
                <a:cs typeface="+mn-cs"/>
              </a:rPr>
              <a:t>How can they get support</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Speak to the SENCO/SENDCO or class teacher</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Ask for help from a parent or carer</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Get support from friends   </a:t>
            </a:r>
            <a:endParaRPr lang="en-GB" sz="1800" u="sng" dirty="0">
              <a:solidFill>
                <a:srgbClr val="000000"/>
              </a:solidFill>
              <a:effectLst/>
              <a:latin typeface="Open Sans" panose="020B0606030504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307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3F205-FA51-C699-940E-FB9A4586DA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BB200-ECC6-D8E0-14DA-89ED807C99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BB1DAE-CA1F-6822-EFD2-32FF5FBC035A}"/>
              </a:ext>
            </a:extLst>
          </p:cNvPr>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 </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Suggested answers: </a:t>
            </a:r>
          </a:p>
          <a:p>
            <a:pPr lvl="0"/>
            <a:r>
              <a:rPr lang="en-GB" sz="1200" b="1" kern="1200" dirty="0">
                <a:solidFill>
                  <a:schemeClr val="tx1"/>
                </a:solidFill>
                <a:effectLst/>
                <a:latin typeface="+mn-lt"/>
                <a:ea typeface="+mn-ea"/>
                <a:cs typeface="+mn-cs"/>
              </a:rPr>
              <a:t>Is it discrimination?</a:t>
            </a:r>
            <a:r>
              <a:rPr lang="en-GB" sz="1200" kern="1200" dirty="0">
                <a:solidFill>
                  <a:schemeClr val="tx1"/>
                </a:solidFill>
                <a:effectLst/>
                <a:latin typeface="+mn-lt"/>
                <a:ea typeface="+mn-ea"/>
                <a:cs typeface="+mn-cs"/>
              </a:rPr>
              <a:t> Yes</a:t>
            </a:r>
          </a:p>
          <a:p>
            <a:pPr lvl="0"/>
            <a:r>
              <a:rPr lang="en-GB" sz="1200" b="1" kern="1200" dirty="0">
                <a:solidFill>
                  <a:schemeClr val="tx1"/>
                </a:solidFill>
                <a:effectLst/>
                <a:latin typeface="+mn-lt"/>
                <a:ea typeface="+mn-ea"/>
                <a:cs typeface="+mn-cs"/>
              </a:rPr>
              <a:t>What is being discriminated against?</a:t>
            </a:r>
            <a:r>
              <a:rPr lang="en-GB" sz="1200" kern="1200" dirty="0">
                <a:solidFill>
                  <a:schemeClr val="tx1"/>
                </a:solidFill>
                <a:effectLst/>
                <a:latin typeface="+mn-lt"/>
                <a:ea typeface="+mn-ea"/>
                <a:cs typeface="+mn-cs"/>
              </a:rPr>
              <a:t> Religion or belief </a:t>
            </a:r>
          </a:p>
          <a:p>
            <a:pPr marL="0" lvl="0" indent="0">
              <a:buFont typeface="Arial" panose="020B0604020202020204" pitchFamily="34" charset="0"/>
              <a:buNone/>
            </a:pPr>
            <a:r>
              <a:rPr lang="en-GB" sz="1200" b="1" kern="1200" dirty="0">
                <a:solidFill>
                  <a:schemeClr val="tx1"/>
                </a:solidFill>
                <a:effectLst/>
                <a:latin typeface="+mn-lt"/>
                <a:ea typeface="+mn-ea"/>
                <a:cs typeface="+mn-cs"/>
              </a:rPr>
              <a:t>How can they get support?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Speak to a teacher or trusted adult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Ask for help from a parent or carer</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Use class discussions or circle time to remind everyone that people have different beliefs, and </a:t>
            </a:r>
            <a:r>
              <a:rPr lang="en-GB" sz="1200" b="1" kern="1200" dirty="0">
                <a:solidFill>
                  <a:schemeClr val="tx1"/>
                </a:solidFill>
                <a:effectLst/>
                <a:latin typeface="+mn-lt"/>
                <a:ea typeface="+mn-ea"/>
                <a:cs typeface="+mn-cs"/>
              </a:rPr>
              <a:t>some have none</a:t>
            </a:r>
            <a:r>
              <a:rPr lang="en-GB" sz="1200" kern="1200" dirty="0">
                <a:solidFill>
                  <a:schemeClr val="tx1"/>
                </a:solidFill>
                <a:effectLst/>
                <a:latin typeface="+mn-lt"/>
                <a:ea typeface="+mn-ea"/>
                <a:cs typeface="+mn-cs"/>
              </a:rPr>
              <a:t>, and that’s OK</a:t>
            </a:r>
          </a:p>
          <a:p>
            <a:endParaRPr lang="en-GB" sz="1800" u="sng" dirty="0">
              <a:solidFill>
                <a:srgbClr val="000000"/>
              </a:solidFill>
              <a:effectLst/>
              <a:latin typeface="Open Sans" panose="020B060603050402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2E06891C-407C-C784-1A65-DA6C2AB069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55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9D045-6C31-DA7F-0D85-F9CAAA4CF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4DFEF0-2C27-6BEE-6ABD-DEAE371770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D18A87-B3FC-4CEB-550C-F56F3BC11CDA}"/>
              </a:ext>
            </a:extLst>
          </p:cNvPr>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 </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none" dirty="0">
                <a:solidFill>
                  <a:srgbClr val="000000"/>
                </a:solidFill>
                <a:effectLst/>
                <a:latin typeface="Open Sans" panose="020B0606030504020204" pitchFamily="34" charset="0"/>
                <a:ea typeface="Times New Roman" panose="02020603050405020304" pitchFamily="18" charset="0"/>
              </a:rPr>
              <a:t>Adapt the ground rules based on your school and classroom setting. </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none" dirty="0">
                <a:solidFill>
                  <a:srgbClr val="000000"/>
                </a:solidFill>
                <a:effectLst/>
                <a:latin typeface="Open Sans" panose="020B0606030504020204" pitchFamily="34" charset="0"/>
                <a:ea typeface="Times New Roman" panose="02020603050405020304" pitchFamily="18" charset="0"/>
              </a:rPr>
              <a:t>Be careful with sharing your own personal view and remember that you are in an influential position.  </a:t>
            </a:r>
          </a:p>
          <a:p>
            <a:endParaRPr lang="en-GB" sz="1800" u="sng"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Remember</a:t>
            </a: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Always follow school safeguarding and confidentiality policies.</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sz="1800" u="sng" dirty="0">
              <a:solidFill>
                <a:srgbClr val="000000"/>
              </a:solidFill>
              <a:effectLst/>
              <a:latin typeface="Open Sans" panose="020B060603050402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0342D94A-822E-50DD-E409-2E961734FE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326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 </a:t>
            </a:r>
          </a:p>
          <a:p>
            <a:endParaRPr lang="en-GB" sz="1800" u="sng"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dirty="0">
                <a:solidFill>
                  <a:srgbClr val="000000"/>
                </a:solidFill>
                <a:effectLst/>
                <a:latin typeface="Open Sans" panose="020B0606030504020204" pitchFamily="34" charset="0"/>
                <a:ea typeface="Times New Roman" panose="02020603050405020304" pitchFamily="18" charset="0"/>
              </a:rPr>
              <a:t>Optional slide:</a:t>
            </a:r>
            <a:r>
              <a:rPr lang="en-GB" sz="1800" u="none" dirty="0">
                <a:solidFill>
                  <a:srgbClr val="000000"/>
                </a:solidFill>
                <a:effectLst/>
                <a:latin typeface="Open Sans" panose="020B0606030504020204" pitchFamily="34" charset="0"/>
                <a:ea typeface="Times New Roman" panose="02020603050405020304" pitchFamily="18" charset="0"/>
              </a:rPr>
              <a:t> Careers slides are designed to link the topics explored in PSHE to careers to allow children to see how they may get support with these issues when they begin their careers. They are also designed broaden horizons with potential future jobs they might be interested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none"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solidFill>
                  <a:srgbClr val="000000"/>
                </a:solidFill>
                <a:effectLst/>
                <a:latin typeface="Open Sans" panose="020B0606030504020204" pitchFamily="34" charset="0"/>
                <a:ea typeface="Times New Roman" panose="02020603050405020304" pitchFamily="18" charset="0"/>
              </a:rPr>
              <a:t>Answers revealed on next slide. </a:t>
            </a:r>
          </a:p>
          <a:p>
            <a:endParaRPr lang="en-GB" sz="1800" u="sng" dirty="0">
              <a:solidFill>
                <a:srgbClr val="000000"/>
              </a:solidFill>
              <a:effectLst/>
              <a:latin typeface="Open Sans" panose="020B0606030504020204" pitchFamily="34" charset="0"/>
              <a:ea typeface="Times New Roman" panose="02020603050405020304" pitchFamily="18" charset="0"/>
            </a:endParaRPr>
          </a:p>
          <a:p>
            <a:pPr marL="0" indent="0">
              <a:buFont typeface="Arial" panose="020B0604020202020204" pitchFamily="34" charset="0"/>
              <a:buNone/>
            </a:pPr>
            <a:r>
              <a:rPr lang="en-GB" sz="1800" u="sng" dirty="0">
                <a:solidFill>
                  <a:srgbClr val="000000"/>
                </a:solidFill>
                <a:effectLst/>
                <a:latin typeface="Open Sans" panose="020B0606030504020204" pitchFamily="34" charset="0"/>
                <a:ea typeface="Times New Roman" panose="02020603050405020304" pitchFamily="18" charset="0"/>
              </a:rPr>
              <a:t>Answers: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u="none" dirty="0">
                <a:solidFill>
                  <a:srgbClr val="000000"/>
                </a:solidFill>
                <a:effectLst/>
                <a:latin typeface="Open Sans" panose="020B0606030504020204" pitchFamily="34" charset="0"/>
                <a:ea typeface="Times New Roman" panose="02020603050405020304" pitchFamily="18" charset="0"/>
              </a:rPr>
              <a:t>A) Human rights lawyer: </a:t>
            </a: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 Helps people who have been treated unfairly take legal action and fights for their rights in court.</a:t>
            </a:r>
            <a:endParaRPr lang="en-GB" sz="1800" u="none" dirty="0">
              <a:solidFill>
                <a:srgbClr val="000000"/>
              </a:solidFill>
              <a:effectLst/>
              <a:latin typeface="Open Sans" panose="020B0606030504020204" pitchFamily="34"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u="none" dirty="0">
                <a:solidFill>
                  <a:srgbClr val="000000"/>
                </a:solidFill>
                <a:effectLst/>
                <a:latin typeface="Open Sans" panose="020B0606030504020204" pitchFamily="34" charset="0"/>
                <a:ea typeface="Times New Roman" panose="02020603050405020304" pitchFamily="18" charset="0"/>
              </a:rPr>
              <a:t>B) </a:t>
            </a:r>
            <a:r>
              <a:rPr kumimoji="0" lang="en-GB"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Equality and diversity officer: </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3) </a:t>
            </a: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Makes sure everyone is treated fairly at work, writes policies to stop discrimination, and gives training to staff.</a:t>
            </a:r>
            <a:endParaRPr lang="en-GB" sz="1800" u="none" dirty="0">
              <a:solidFill>
                <a:srgbClr val="000000"/>
              </a:solidFill>
              <a:effectLst/>
              <a:latin typeface="Open Sans" panose="020B0606030504020204" pitchFamily="34"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u="none" dirty="0">
                <a:solidFill>
                  <a:srgbClr val="000000"/>
                </a:solidFill>
                <a:effectLst/>
                <a:latin typeface="Open Sans" panose="020B0606030504020204" pitchFamily="34" charset="0"/>
                <a:ea typeface="Times New Roman" panose="02020603050405020304" pitchFamily="18" charset="0"/>
              </a:rPr>
              <a:t>C) Police officer: </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1) Investigates hate crimes or unfair treatment and makes sure people who break the law are held responsible.</a:t>
            </a:r>
            <a:endParaRPr lang="en-GB" sz="1800" dirty="0">
              <a:solidFill>
                <a:prstClr val="white"/>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866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EA735-E392-38CB-1D59-4E6947816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A64E09-9A4F-A0DA-2C08-A0CE37F4D1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7EB862-118B-C39A-62DD-06B8BEADB849}"/>
              </a:ext>
            </a:extLst>
          </p:cNvPr>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 </a:t>
            </a:r>
          </a:p>
          <a:p>
            <a:endParaRPr lang="en-GB" sz="1800" u="sng" dirty="0">
              <a:solidFill>
                <a:srgbClr val="000000"/>
              </a:solidFill>
              <a:effectLst/>
              <a:latin typeface="Open Sans" panose="020B0606030504020204" pitchFamily="34" charset="0"/>
              <a:ea typeface="Times New Roman" panose="02020603050405020304" pitchFamily="18" charset="0"/>
            </a:endParaRPr>
          </a:p>
          <a:p>
            <a:pPr marL="0" indent="0">
              <a:buFont typeface="Arial" panose="020B0604020202020204" pitchFamily="34" charset="0"/>
              <a:buNone/>
            </a:pPr>
            <a:r>
              <a:rPr lang="en-GB" sz="1800" u="sng" dirty="0">
                <a:solidFill>
                  <a:srgbClr val="000000"/>
                </a:solidFill>
                <a:effectLst/>
                <a:latin typeface="Open Sans" panose="020B0606030504020204" pitchFamily="34" charset="0"/>
                <a:ea typeface="Times New Roman" panose="02020603050405020304" pitchFamily="18" charset="0"/>
              </a:rPr>
              <a:t>Answers: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u="none" dirty="0">
                <a:solidFill>
                  <a:srgbClr val="000000"/>
                </a:solidFill>
                <a:effectLst/>
                <a:latin typeface="Open Sans" panose="020B0606030504020204" pitchFamily="34" charset="0"/>
                <a:ea typeface="Times New Roman" panose="02020603050405020304" pitchFamily="18" charset="0"/>
              </a:rPr>
              <a:t>A) Human rights lawyer: </a:t>
            </a: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 Helps people who have been treated unfairly take legal action and fights for their rights in court.</a:t>
            </a:r>
            <a:endParaRPr lang="en-GB" sz="1800" u="none" dirty="0">
              <a:solidFill>
                <a:srgbClr val="000000"/>
              </a:solidFill>
              <a:effectLst/>
              <a:latin typeface="Open Sans" panose="020B0606030504020204" pitchFamily="34"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u="none" dirty="0">
                <a:solidFill>
                  <a:srgbClr val="000000"/>
                </a:solidFill>
                <a:effectLst/>
                <a:latin typeface="Open Sans" panose="020B0606030504020204" pitchFamily="34" charset="0"/>
                <a:ea typeface="Times New Roman" panose="02020603050405020304" pitchFamily="18" charset="0"/>
              </a:rPr>
              <a:t>B) </a:t>
            </a:r>
            <a:r>
              <a:rPr kumimoji="0" lang="en-GB"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Equality and diversity officer: </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3) </a:t>
            </a: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Makes sure everyone is treated fairly at work, writes policies to stop discrimination, and gives training to staff.</a:t>
            </a:r>
            <a:endParaRPr lang="en-GB" sz="1800" u="none" dirty="0">
              <a:solidFill>
                <a:srgbClr val="000000"/>
              </a:solidFill>
              <a:effectLst/>
              <a:latin typeface="Open Sans" panose="020B0606030504020204" pitchFamily="34"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u="none" dirty="0">
                <a:solidFill>
                  <a:srgbClr val="000000"/>
                </a:solidFill>
                <a:effectLst/>
                <a:latin typeface="Open Sans" panose="020B0606030504020204" pitchFamily="34" charset="0"/>
                <a:ea typeface="Times New Roman" panose="02020603050405020304" pitchFamily="18" charset="0"/>
              </a:rPr>
              <a:t>C) Police officer: </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1) Investigates hate crimes or unfair treatment and makes sure people who break the law are held responsible.</a:t>
            </a:r>
            <a:endParaRPr lang="en-GB" sz="1800" dirty="0">
              <a:solidFill>
                <a:prstClr val="white"/>
              </a:solidFill>
            </a:endParaRPr>
          </a:p>
          <a:p>
            <a:endParaRPr lang="en-GB" sz="1800" u="none" dirty="0">
              <a:solidFill>
                <a:srgbClr val="000000"/>
              </a:solidFill>
              <a:effectLst/>
              <a:latin typeface="Open Sans" panose="020B060603050402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A4E56C6A-E327-1426-1BAD-EA21A6C468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360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CE8A2-C617-6577-2E44-B65B57F0A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B2367C-DCD5-F419-0675-D1E4824D5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409332-1D8A-09FB-A77C-E165582D051E}"/>
              </a:ext>
            </a:extLst>
          </p:cNvPr>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dirty="0">
                <a:effectLst/>
                <a:latin typeface="Segoe UI" panose="020B0502040204020203" pitchFamily="34" charset="0"/>
              </a:rPr>
              <a:t>This slide has information on organisations that can offer more information or support. </a:t>
            </a:r>
          </a:p>
          <a:p>
            <a:endParaRPr lang="en-GB" sz="1800" dirty="0">
              <a:effectLst/>
              <a:latin typeface="Segoe UI" panose="020B0502040204020203" pitchFamily="34" charset="0"/>
            </a:endParaRPr>
          </a:p>
          <a:p>
            <a:r>
              <a:rPr lang="en-GB" sz="1800" dirty="0">
                <a:effectLst/>
                <a:latin typeface="Segoe UI" panose="020B0502040204020203" pitchFamily="34" charset="0"/>
              </a:rPr>
              <a:t>You may choose to refer to these organisations if questions/issues arise during the teaching of this lesson. Remember to always follow your school’s safeguarding and confidentiality policies. </a:t>
            </a:r>
          </a:p>
          <a:p>
            <a:endParaRPr lang="en-GB" sz="1800" dirty="0">
              <a:effectLst/>
              <a:latin typeface="Segoe UI" panose="020B0502040204020203" pitchFamily="34" charset="0"/>
            </a:endParaRPr>
          </a:p>
          <a:p>
            <a:r>
              <a:rPr lang="en-GB" sz="1800" dirty="0">
                <a:effectLst/>
                <a:latin typeface="Segoe UI" panose="020B0502040204020203" pitchFamily="34" charset="0"/>
              </a:rPr>
              <a:t>For older children, you may encourage them to visit these websites themselves. </a:t>
            </a:r>
          </a:p>
        </p:txBody>
      </p:sp>
      <p:sp>
        <p:nvSpPr>
          <p:cNvPr id="4" name="Slide Number Placeholder 3">
            <a:extLst>
              <a:ext uri="{FF2B5EF4-FFF2-40B4-BE49-F238E27FC236}">
                <a16:creationId xmlns:a16="http://schemas.microsoft.com/office/drawing/2014/main" id="{636E2531-24CA-B6B8-8D86-3D98FDDBF5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342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4312DF-8063-4954-8E3F-400C7487D9EE}" type="slidenum">
              <a:rPr lang="en-GB" smtClean="0"/>
              <a:t>23</a:t>
            </a:fld>
            <a:endParaRPr lang="en-GB"/>
          </a:p>
        </p:txBody>
      </p:sp>
    </p:spTree>
    <p:extLst>
      <p:ext uri="{BB962C8B-B14F-4D97-AF65-F5344CB8AC3E}">
        <p14:creationId xmlns:p14="http://schemas.microsoft.com/office/powerpoint/2010/main" val="128911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CDFEF-76F5-EAD3-4578-57D55ABB0C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61F6D3-D710-B0AC-338A-448584E306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CB5805-8D2D-6032-6BE0-56A91543A9B0}"/>
              </a:ext>
            </a:extLst>
          </p:cNvPr>
          <p:cNvSpPr>
            <a:spLocks noGrp="1"/>
          </p:cNvSpPr>
          <p:nvPr>
            <p:ph type="body" idx="1"/>
          </p:nvPr>
        </p:nvSpPr>
        <p:spPr/>
        <p:txBody>
          <a:bodyPr/>
          <a:lstStyle/>
          <a:p>
            <a:r>
              <a:rPr lang="en-GB" sz="1200" u="sng" dirty="0">
                <a:solidFill>
                  <a:srgbClr val="000000"/>
                </a:solidFill>
                <a:effectLst/>
                <a:latin typeface="Open Sans" panose="020B0606030504020204" pitchFamily="34" charset="0"/>
                <a:ea typeface="Times New Roman" panose="02020603050405020304" pitchFamily="18" charset="0"/>
              </a:rPr>
              <a:t>Teacher’s notes: </a:t>
            </a:r>
          </a:p>
          <a:p>
            <a:endParaRPr lang="en-GB" sz="1200" u="sng"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prstClr val="black"/>
                </a:solidFill>
                <a:effectLst/>
                <a:uLnTx/>
                <a:uFillTx/>
                <a:latin typeface="Open Sans" panose="020B0606030504020204"/>
                <a:ea typeface="+mn-ea"/>
                <a:cs typeface="+mn-cs"/>
              </a:rPr>
              <a:t>This slide contains key facts and statistics about the theme of the lesson. These are not designed to be shared with children.</a:t>
            </a:r>
          </a:p>
          <a:p>
            <a:endParaRPr lang="en-GB" b="0" u="none" dirty="0"/>
          </a:p>
        </p:txBody>
      </p:sp>
      <p:sp>
        <p:nvSpPr>
          <p:cNvPr id="4" name="Slide Number Placeholder 3">
            <a:extLst>
              <a:ext uri="{FF2B5EF4-FFF2-40B4-BE49-F238E27FC236}">
                <a16:creationId xmlns:a16="http://schemas.microsoft.com/office/drawing/2014/main" id="{BAD2B613-C87F-7ECA-4035-C6A1F9E4EF3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C9BEC-E11D-4BAB-B95E-6E8FA7997F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040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29199-44C0-5F95-8458-73E6746E4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3A561C-ECD2-6AE5-4A88-D518F9D6E1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AE9C67-7D90-21AB-0B3F-80CDD67CA9E8}"/>
              </a:ext>
            </a:extLst>
          </p:cNvPr>
          <p:cNvSpPr>
            <a:spLocks noGrp="1"/>
          </p:cNvSpPr>
          <p:nvPr>
            <p:ph type="body" idx="1"/>
          </p:nvPr>
        </p:nvSpPr>
        <p:spPr/>
        <p:txBody>
          <a:bodyPr/>
          <a:lstStyle/>
          <a:p>
            <a:r>
              <a:rPr lang="en-GB" sz="1200" u="sng" dirty="0">
                <a:solidFill>
                  <a:srgbClr val="000000"/>
                </a:solidFill>
                <a:effectLst/>
                <a:latin typeface="Open Sans" panose="020B0606030504020204" pitchFamily="34" charset="0"/>
                <a:ea typeface="Times New Roman" panose="02020603050405020304" pitchFamily="18" charset="0"/>
              </a:rPr>
              <a:t>Teacher’s notes: </a:t>
            </a:r>
          </a:p>
          <a:p>
            <a:endParaRPr lang="en-GB" sz="1200" u="sng" dirty="0">
              <a:solidFill>
                <a:srgbClr val="000000"/>
              </a:solidFill>
              <a:effectLst/>
              <a:latin typeface="Open Sans" panose="020B0606030504020204" pitchFamily="34" charset="0"/>
              <a:ea typeface="Times New Roman" panose="02020603050405020304" pitchFamily="18" charset="0"/>
            </a:endParaRPr>
          </a:p>
          <a:p>
            <a:r>
              <a:rPr lang="en-US" sz="1200" u="none" dirty="0">
                <a:solidFill>
                  <a:srgbClr val="000000"/>
                </a:solidFill>
                <a:effectLst/>
                <a:latin typeface="Open Sans" panose="020B0606030504020204" pitchFamily="34" charset="0"/>
                <a:ea typeface="Times New Roman" panose="02020603050405020304" pitchFamily="18" charset="0"/>
              </a:rPr>
              <a:t>This slide contains model answers to questions that children might ask about the theme of the lesson. </a:t>
            </a:r>
          </a:p>
          <a:p>
            <a:endParaRPr lang="en-GB" b="0" u="none" dirty="0"/>
          </a:p>
        </p:txBody>
      </p:sp>
      <p:sp>
        <p:nvSpPr>
          <p:cNvPr id="4" name="Slide Number Placeholder 3">
            <a:extLst>
              <a:ext uri="{FF2B5EF4-FFF2-40B4-BE49-F238E27FC236}">
                <a16:creationId xmlns:a16="http://schemas.microsoft.com/office/drawing/2014/main" id="{865B5CA1-2CB5-7555-9C43-EE097698989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C9BEC-E11D-4BAB-B95E-6E8FA7997F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9366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8460CA-E4DF-44B0-820C-F2AC221EA03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146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496AB-0848-7AC3-5616-FC947C9B5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655DF3-DA87-6C7D-FDAB-ABB7F65DFC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4EB9EE-85AF-C252-B84D-2895877B71E5}"/>
              </a:ext>
            </a:extLst>
          </p:cNvPr>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 </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US" sz="2800" dirty="0"/>
              <a:t>At the start of the lesson, agree on some ground rules as a class. Some suggestions are provided on the ‘creating a safe learning environment’ teacher slide.</a:t>
            </a:r>
          </a:p>
          <a:p>
            <a:endParaRPr lang="en-US" sz="2800" dirty="0"/>
          </a:p>
          <a:p>
            <a:r>
              <a:rPr lang="en-US" sz="2800" dirty="0"/>
              <a:t>If you’re using a question box in your class, let children know that it’s available during and after the lesson. Explain that if anyone has a question or worry they don’t feel comfortable sharing out loud, they can write or draw it on a piece of paper, with their name or anonymously, and place it in the box. This way, everyone has a safe way to share their thoughts.</a:t>
            </a:r>
            <a:endParaRPr lang="en-GB" sz="1800" u="sng" dirty="0">
              <a:solidFill>
                <a:srgbClr val="000000"/>
              </a:solidFill>
              <a:effectLst/>
              <a:latin typeface="Open Sans" panose="020B060603050402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EEC1AA4D-F503-ACD1-22B2-BFC2198EDC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839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 </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none" dirty="0">
                <a:solidFill>
                  <a:srgbClr val="000000"/>
                </a:solidFill>
                <a:effectLst/>
                <a:latin typeface="Open Sans" panose="020B0606030504020204" pitchFamily="34" charset="0"/>
                <a:ea typeface="Times New Roman" panose="02020603050405020304" pitchFamily="18" charset="0"/>
              </a:rPr>
              <a:t>Click on the speaker symbol to listen to the scenario, or read the transcript below.</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Transcript:</a:t>
            </a:r>
          </a:p>
          <a:p>
            <a:r>
              <a:rPr lang="en-GB" sz="1200" kern="1200" dirty="0">
                <a:solidFill>
                  <a:schemeClr val="tx1"/>
                </a:solidFill>
                <a:effectLst/>
                <a:latin typeface="+mn-lt"/>
                <a:ea typeface="+mn-ea"/>
                <a:cs typeface="+mn-cs"/>
              </a:rPr>
              <a:t>School’s been really hard lately. Children in my class keep bumping into me on purpose and laughing when I fall. Last week, some person even pushed me into a wall.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Online, it’s even worse. I’ve been messaging someone, who I thought were my friend, but now they’re sending me mean messages and sharing things I told them not to. I actually found out it’s one of the children at my school pretending to be someone else. I feel trapped, like I can’t escape, scared to tell anyone in case it gets worse.</a:t>
            </a:r>
          </a:p>
          <a:p>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Suggested answers:</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Bullying</a:t>
            </a:r>
            <a:r>
              <a:rPr lang="en-GB" sz="1200" kern="1200" dirty="0">
                <a:solidFill>
                  <a:schemeClr val="tx1"/>
                </a:solidFill>
                <a:effectLst/>
                <a:latin typeface="+mn-lt"/>
                <a:ea typeface="+mn-ea"/>
                <a:cs typeface="+mn-cs"/>
              </a:rPr>
              <a:t>: Quinn is being hurt and laughed at repeatedly in person.</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Cyberbullying</a:t>
            </a:r>
            <a:r>
              <a:rPr lang="en-GB" sz="1200" kern="1200" dirty="0">
                <a:solidFill>
                  <a:schemeClr val="tx1"/>
                </a:solidFill>
                <a:effectLst/>
                <a:latin typeface="+mn-lt"/>
                <a:ea typeface="+mn-ea"/>
                <a:cs typeface="+mn-cs"/>
              </a:rPr>
              <a:t>: mean messages and catfishing online.</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Catfishing</a:t>
            </a:r>
            <a:r>
              <a:rPr lang="en-GB" sz="1200" kern="1200" dirty="0">
                <a:solidFill>
                  <a:schemeClr val="tx1"/>
                </a:solidFill>
                <a:effectLst/>
                <a:latin typeface="+mn-lt"/>
                <a:ea typeface="+mn-ea"/>
                <a:cs typeface="+mn-cs"/>
              </a:rPr>
              <a:t>: someone pretended to be a friend, but wasn’t who they said they were.</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Harassment</a:t>
            </a:r>
            <a:r>
              <a:rPr lang="en-GB" sz="1200" kern="1200" dirty="0">
                <a:solidFill>
                  <a:schemeClr val="tx1"/>
                </a:solidFill>
                <a:effectLst/>
                <a:latin typeface="+mn-lt"/>
                <a:ea typeface="+mn-ea"/>
                <a:cs typeface="+mn-cs"/>
              </a:rPr>
              <a:t>: Quinn is feeling scared by the behaviours.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990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47B1F-F640-A9F9-039F-AB21C89E7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878192-2E3E-E483-ACAF-F88FD2C57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5D09BA-F158-510B-140C-DBC18E97A2DB}"/>
              </a:ext>
            </a:extLst>
          </p:cNvPr>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 </a:t>
            </a:r>
          </a:p>
          <a:p>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Suggested answers: </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1. What is the impact?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Quinn feels </a:t>
            </a:r>
            <a:r>
              <a:rPr lang="en-GB" sz="1200" b="1" kern="1200" dirty="0">
                <a:solidFill>
                  <a:schemeClr val="tx1"/>
                </a:solidFill>
                <a:effectLst/>
                <a:latin typeface="+mn-lt"/>
                <a:ea typeface="+mn-ea"/>
                <a:cs typeface="+mn-cs"/>
              </a:rPr>
              <a:t>trapped</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unsafe</a:t>
            </a:r>
            <a:r>
              <a:rPr lang="en-GB" sz="1200" kern="1200" dirty="0">
                <a:solidFill>
                  <a:schemeClr val="tx1"/>
                </a:solidFill>
                <a:effectLst/>
                <a:latin typeface="+mn-lt"/>
                <a:ea typeface="+mn-ea"/>
                <a:cs typeface="+mn-cs"/>
              </a:rPr>
              <a:t> at school and online.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Quinn feels </a:t>
            </a:r>
            <a:r>
              <a:rPr lang="en-GB" sz="1200" b="1" kern="1200" dirty="0">
                <a:solidFill>
                  <a:schemeClr val="tx1"/>
                </a:solidFill>
                <a:effectLst/>
                <a:latin typeface="+mn-lt"/>
                <a:ea typeface="+mn-ea"/>
                <a:cs typeface="+mn-cs"/>
              </a:rPr>
              <a:t>scared</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worried</a:t>
            </a:r>
            <a:r>
              <a:rPr lang="en-GB" sz="1200" kern="1200" dirty="0">
                <a:solidFill>
                  <a:schemeClr val="tx1"/>
                </a:solidFill>
                <a:effectLst/>
                <a:latin typeface="+mn-lt"/>
                <a:ea typeface="+mn-ea"/>
                <a:cs typeface="+mn-cs"/>
              </a:rPr>
              <a:t>, and possibly </a:t>
            </a:r>
            <a:r>
              <a:rPr lang="en-GB" sz="1200" b="1" kern="1200" dirty="0">
                <a:solidFill>
                  <a:schemeClr val="tx1"/>
                </a:solidFill>
                <a:effectLst/>
                <a:latin typeface="+mn-lt"/>
                <a:ea typeface="+mn-ea"/>
                <a:cs typeface="+mn-cs"/>
              </a:rPr>
              <a:t>alone</a:t>
            </a:r>
            <a:r>
              <a:rPr lang="en-GB"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Quinn’s </a:t>
            </a:r>
            <a:r>
              <a:rPr lang="en-GB" sz="1200" b="1" kern="1200" dirty="0">
                <a:solidFill>
                  <a:schemeClr val="tx1"/>
                </a:solidFill>
                <a:effectLst/>
                <a:latin typeface="+mn-lt"/>
                <a:ea typeface="+mn-ea"/>
                <a:cs typeface="+mn-cs"/>
              </a:rPr>
              <a:t>mental health</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confidence</a:t>
            </a:r>
            <a:r>
              <a:rPr lang="en-GB" sz="1200" kern="1200" dirty="0">
                <a:solidFill>
                  <a:schemeClr val="tx1"/>
                </a:solidFill>
                <a:effectLst/>
                <a:latin typeface="+mn-lt"/>
                <a:ea typeface="+mn-ea"/>
                <a:cs typeface="+mn-cs"/>
              </a:rPr>
              <a:t> may be affected.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Quinn feels like they </a:t>
            </a:r>
            <a:r>
              <a:rPr lang="en-GB" sz="1200" b="1" kern="1200" dirty="0">
                <a:solidFill>
                  <a:schemeClr val="tx1"/>
                </a:solidFill>
                <a:effectLst/>
                <a:latin typeface="+mn-lt"/>
                <a:ea typeface="+mn-ea"/>
                <a:cs typeface="+mn-cs"/>
              </a:rPr>
              <a:t>can’t speak up</a:t>
            </a:r>
            <a:r>
              <a:rPr lang="en-GB" sz="1200" kern="1200" dirty="0">
                <a:solidFill>
                  <a:schemeClr val="tx1"/>
                </a:solidFill>
                <a:effectLst/>
                <a:latin typeface="+mn-lt"/>
                <a:ea typeface="+mn-ea"/>
                <a:cs typeface="+mn-cs"/>
              </a:rPr>
              <a:t> or </a:t>
            </a:r>
            <a:r>
              <a:rPr lang="en-GB" sz="1200" b="1" kern="1200" dirty="0">
                <a:solidFill>
                  <a:schemeClr val="tx1"/>
                </a:solidFill>
                <a:effectLst/>
                <a:latin typeface="+mn-lt"/>
                <a:ea typeface="+mn-ea"/>
                <a:cs typeface="+mn-cs"/>
              </a:rPr>
              <a:t>trust</a:t>
            </a:r>
            <a:r>
              <a:rPr lang="en-GB" sz="1200" kern="1200" dirty="0">
                <a:solidFill>
                  <a:schemeClr val="tx1"/>
                </a:solidFill>
                <a:effectLst/>
                <a:latin typeface="+mn-lt"/>
                <a:ea typeface="+mn-ea"/>
                <a:cs typeface="+mn-cs"/>
              </a:rPr>
              <a:t> anyone.</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2. How can Quinn get support? </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Speak</a:t>
            </a:r>
            <a:r>
              <a:rPr lang="en-GB" sz="1200" kern="1200" dirty="0">
                <a:solidFill>
                  <a:schemeClr val="tx1"/>
                </a:solidFill>
                <a:effectLst/>
                <a:latin typeface="+mn-lt"/>
                <a:ea typeface="+mn-ea"/>
                <a:cs typeface="+mn-cs"/>
              </a:rPr>
              <a:t> to </a:t>
            </a:r>
            <a:r>
              <a:rPr lang="en-GB" sz="1200" b="1" kern="1200" dirty="0">
                <a:solidFill>
                  <a:schemeClr val="tx1"/>
                </a:solidFill>
                <a:effectLst/>
                <a:latin typeface="+mn-lt"/>
                <a:ea typeface="+mn-ea"/>
                <a:cs typeface="+mn-cs"/>
              </a:rPr>
              <a:t>a trusted adult</a:t>
            </a:r>
            <a:r>
              <a:rPr lang="en-GB" sz="1200" kern="1200" dirty="0">
                <a:solidFill>
                  <a:schemeClr val="tx1"/>
                </a:solidFill>
                <a:effectLst/>
                <a:latin typeface="+mn-lt"/>
                <a:ea typeface="+mn-ea"/>
                <a:cs typeface="+mn-cs"/>
              </a:rPr>
              <a:t>, like a teacher, parent or carer, teaching assistant, or family member.</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Block</a:t>
            </a:r>
            <a:r>
              <a:rPr lang="en-GB" sz="1200" kern="1200" dirty="0">
                <a:solidFill>
                  <a:schemeClr val="tx1"/>
                </a:solidFill>
                <a:effectLst/>
                <a:latin typeface="+mn-lt"/>
                <a:ea typeface="+mn-ea"/>
                <a:cs typeface="+mn-cs"/>
              </a:rPr>
              <a:t> the person being unkind online. </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Screenshot</a:t>
            </a:r>
            <a:r>
              <a:rPr lang="en-GB" sz="1200" kern="1200" dirty="0">
                <a:solidFill>
                  <a:schemeClr val="tx1"/>
                </a:solidFill>
                <a:effectLst/>
                <a:latin typeface="+mn-lt"/>
                <a:ea typeface="+mn-ea"/>
                <a:cs typeface="+mn-cs"/>
              </a:rPr>
              <a:t> any evidence. </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Report</a:t>
            </a:r>
            <a:r>
              <a:rPr lang="en-GB" sz="1200" kern="1200" dirty="0">
                <a:solidFill>
                  <a:schemeClr val="tx1"/>
                </a:solidFill>
                <a:effectLst/>
                <a:latin typeface="+mn-lt"/>
                <a:ea typeface="+mn-ea"/>
                <a:cs typeface="+mn-cs"/>
              </a:rPr>
              <a:t> the unkind behaviour using the report button on the social media platform being used. </a:t>
            </a:r>
          </a:p>
        </p:txBody>
      </p:sp>
      <p:sp>
        <p:nvSpPr>
          <p:cNvPr id="4" name="Slide Number Placeholder 3">
            <a:extLst>
              <a:ext uri="{FF2B5EF4-FFF2-40B4-BE49-F238E27FC236}">
                <a16:creationId xmlns:a16="http://schemas.microsoft.com/office/drawing/2014/main" id="{6052C0F8-1799-E600-E519-0A86B61847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929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C5EC3-37F6-EE37-8657-A05124FC0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BB7769-03CB-25EF-6FE6-F8FB11429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AECA7A-F22C-1E55-E2FC-2077DFDD3207}"/>
              </a:ext>
            </a:extLst>
          </p:cNvPr>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 </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none" dirty="0">
                <a:solidFill>
                  <a:srgbClr val="000000"/>
                </a:solidFill>
                <a:effectLst/>
                <a:latin typeface="Open Sans" panose="020B0606030504020204" pitchFamily="34" charset="0"/>
                <a:ea typeface="Times New Roman" panose="02020603050405020304" pitchFamily="18" charset="0"/>
              </a:rPr>
              <a:t>You may choose to provide examples of some of the protected characteristics to help get children started (listed below). </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2800" u="sng" dirty="0">
                <a:solidFill>
                  <a:srgbClr val="000000"/>
                </a:solidFill>
                <a:effectLst/>
                <a:latin typeface="Open Sans" panose="020B0606030504020204" pitchFamily="34" charset="0"/>
                <a:ea typeface="Times New Roman" panose="02020603050405020304" pitchFamily="18" charset="0"/>
              </a:rPr>
              <a:t>Vocabulary: </a:t>
            </a:r>
          </a:p>
          <a:p>
            <a:pPr marL="285750" indent="-285750">
              <a:buFont typeface="Arial" panose="020B0604020202020204" pitchFamily="34" charset="0"/>
              <a:buChar char="•"/>
            </a:pPr>
            <a:r>
              <a:rPr lang="en-GB" sz="2800" b="1" u="none" dirty="0">
                <a:solidFill>
                  <a:srgbClr val="000000"/>
                </a:solidFill>
                <a:effectLst/>
                <a:latin typeface="Open Sans" panose="020B0606030504020204" pitchFamily="34" charset="0"/>
                <a:ea typeface="Times New Roman" panose="02020603050405020304" pitchFamily="18" charset="0"/>
              </a:rPr>
              <a:t>Gender: </a:t>
            </a:r>
            <a:r>
              <a:rPr lang="en-US" sz="2800" b="0" u="none" dirty="0">
                <a:solidFill>
                  <a:srgbClr val="000000"/>
                </a:solidFill>
                <a:effectLst/>
                <a:latin typeface="Open Sans" panose="020B0606030504020204" pitchFamily="34" charset="0"/>
                <a:ea typeface="Times New Roman" panose="02020603050405020304" pitchFamily="18" charset="0"/>
              </a:rPr>
              <a:t>w</a:t>
            </a:r>
            <a:r>
              <a:rPr lang="en-US" sz="2800" dirty="0"/>
              <a:t>hether someone feels like a boy, a girl, both, or neither.</a:t>
            </a:r>
            <a:endParaRPr lang="en-GB" sz="2800" u="none" dirty="0">
              <a:solidFill>
                <a:srgbClr val="000000"/>
              </a:solidFill>
              <a:effectLst/>
              <a:latin typeface="Open Sans" panose="020B0606030504020204" pitchFamily="34" charset="0"/>
              <a:ea typeface="Times New Roman" panose="02020603050405020304" pitchFamily="18" charset="0"/>
            </a:endParaRPr>
          </a:p>
          <a:p>
            <a:pPr marL="285750" indent="-285750">
              <a:buFont typeface="Arial" panose="020B0604020202020204" pitchFamily="34" charset="0"/>
              <a:buChar char="•"/>
            </a:pPr>
            <a:r>
              <a:rPr lang="en-GB" sz="2800" b="1" u="none" dirty="0">
                <a:solidFill>
                  <a:srgbClr val="000000"/>
                </a:solidFill>
                <a:effectLst/>
                <a:latin typeface="Open Sans" panose="020B0606030504020204" pitchFamily="34" charset="0"/>
                <a:ea typeface="Times New Roman" panose="02020603050405020304" pitchFamily="18" charset="0"/>
              </a:rPr>
              <a:t>Sex: </a:t>
            </a:r>
            <a:r>
              <a:rPr lang="en-US" sz="2800" b="0" u="none" dirty="0">
                <a:solidFill>
                  <a:srgbClr val="000000"/>
                </a:solidFill>
                <a:effectLst/>
                <a:latin typeface="Open Sans" panose="020B0606030504020204" pitchFamily="34" charset="0"/>
                <a:ea typeface="Times New Roman" panose="02020603050405020304" pitchFamily="18" charset="0"/>
              </a:rPr>
              <a:t>w</a:t>
            </a:r>
            <a:r>
              <a:rPr lang="en-US" sz="2800" dirty="0"/>
              <a:t>hether someone is born male or female based on their body parts and biology.</a:t>
            </a:r>
            <a:endParaRPr lang="en-GB" sz="2800" u="none" dirty="0">
              <a:solidFill>
                <a:srgbClr val="000000"/>
              </a:solidFill>
              <a:effectLst/>
              <a:latin typeface="Open Sans" panose="020B0606030504020204" pitchFamily="34" charset="0"/>
              <a:ea typeface="Times New Roman" panose="02020603050405020304" pitchFamily="18" charset="0"/>
            </a:endParaRPr>
          </a:p>
          <a:p>
            <a:endParaRPr lang="en-GB" sz="2800" u="none" dirty="0">
              <a:solidFill>
                <a:srgbClr val="000000"/>
              </a:solidFill>
              <a:effectLst/>
              <a:latin typeface="Open Sans" panose="020B0606030504020204" pitchFamily="34" charset="0"/>
              <a:ea typeface="Times New Roman" panose="02020603050405020304" pitchFamily="18" charset="0"/>
            </a:endParaRPr>
          </a:p>
          <a:p>
            <a:r>
              <a:rPr lang="en-GB" sz="2800" u="sng" dirty="0">
                <a:solidFill>
                  <a:srgbClr val="000000"/>
                </a:solidFill>
                <a:effectLst/>
                <a:latin typeface="Open Sans" panose="020B0606030504020204" pitchFamily="34" charset="0"/>
                <a:ea typeface="Times New Roman" panose="02020603050405020304" pitchFamily="18" charset="0"/>
              </a:rPr>
              <a:t>Suggested answers: </a:t>
            </a:r>
          </a:p>
          <a:p>
            <a:pPr marL="171450" lvl="0" indent="-171450">
              <a:buFont typeface="Arial" panose="020B0604020202020204" pitchFamily="34" charset="0"/>
              <a:buChar char="•"/>
            </a:pPr>
            <a:r>
              <a:rPr lang="en-GB" sz="1800" b="1" kern="1200" dirty="0">
                <a:solidFill>
                  <a:schemeClr val="tx1"/>
                </a:solidFill>
                <a:effectLst/>
                <a:latin typeface="+mn-lt"/>
                <a:ea typeface="+mn-ea"/>
                <a:cs typeface="+mn-cs"/>
              </a:rPr>
              <a:t>Age</a:t>
            </a:r>
            <a:r>
              <a:rPr lang="en-GB" sz="1800" kern="1200" dirty="0">
                <a:solidFill>
                  <a:schemeClr val="tx1"/>
                </a:solidFill>
                <a:effectLst/>
                <a:latin typeface="+mn-lt"/>
                <a:ea typeface="+mn-ea"/>
                <a:cs typeface="+mn-cs"/>
              </a:rPr>
              <a:t>: how old someone is.</a:t>
            </a:r>
          </a:p>
          <a:p>
            <a:pPr marL="171450" lvl="0" indent="-171450">
              <a:buFont typeface="Arial" panose="020B0604020202020204" pitchFamily="34" charset="0"/>
              <a:buChar char="•"/>
            </a:pPr>
            <a:r>
              <a:rPr lang="en-GB" sz="1800" b="1" kern="1200" dirty="0">
                <a:solidFill>
                  <a:schemeClr val="tx1"/>
                </a:solidFill>
                <a:effectLst/>
                <a:latin typeface="+mn-lt"/>
                <a:ea typeface="+mn-ea"/>
                <a:cs typeface="+mn-cs"/>
              </a:rPr>
              <a:t>Disability</a:t>
            </a:r>
            <a:r>
              <a:rPr lang="en-GB" sz="1800" kern="1200" dirty="0">
                <a:solidFill>
                  <a:schemeClr val="tx1"/>
                </a:solidFill>
                <a:effectLst/>
                <a:latin typeface="+mn-lt"/>
                <a:ea typeface="+mn-ea"/>
                <a:cs typeface="+mn-cs"/>
              </a:rPr>
              <a:t>: when someone has a condition or difference that makes some activities harder for them than for other people like vision or hearing difficulties, an illness, a health difficulty like asthma, or physical mobility difficulties.</a:t>
            </a:r>
          </a:p>
          <a:p>
            <a:pPr marL="171450" lvl="0" indent="-171450">
              <a:buFont typeface="Arial" panose="020B0604020202020204" pitchFamily="34" charset="0"/>
              <a:buChar char="•"/>
            </a:pPr>
            <a:r>
              <a:rPr lang="en-GB" sz="1800" b="1" kern="1200" dirty="0">
                <a:solidFill>
                  <a:schemeClr val="tx1"/>
                </a:solidFill>
                <a:effectLst/>
                <a:latin typeface="+mn-lt"/>
                <a:ea typeface="+mn-ea"/>
                <a:cs typeface="+mn-cs"/>
              </a:rPr>
              <a:t>Gender reassignment</a:t>
            </a:r>
            <a:r>
              <a:rPr lang="en-GB" sz="1800" kern="1200" dirty="0">
                <a:solidFill>
                  <a:schemeClr val="tx1"/>
                </a:solidFill>
                <a:effectLst/>
                <a:latin typeface="+mn-lt"/>
                <a:ea typeface="+mn-ea"/>
                <a:cs typeface="+mn-cs"/>
              </a:rPr>
              <a:t>: when someone lives as a different gender from the sex they were given at birth.</a:t>
            </a:r>
          </a:p>
          <a:p>
            <a:pPr marL="171450" lvl="0" indent="-171450">
              <a:buFont typeface="Arial" panose="020B0604020202020204" pitchFamily="34" charset="0"/>
              <a:buChar char="•"/>
            </a:pPr>
            <a:r>
              <a:rPr lang="en-GB" sz="1800" b="1" kern="1200" dirty="0">
                <a:solidFill>
                  <a:schemeClr val="tx1"/>
                </a:solidFill>
                <a:effectLst/>
                <a:latin typeface="+mn-lt"/>
                <a:ea typeface="+mn-ea"/>
                <a:cs typeface="+mn-cs"/>
              </a:rPr>
              <a:t>Marriage: </a:t>
            </a:r>
            <a:r>
              <a:rPr lang="en-US" sz="1800" b="0" kern="1200" dirty="0">
                <a:solidFill>
                  <a:schemeClr val="tx1"/>
                </a:solidFill>
                <a:effectLst/>
                <a:latin typeface="+mn-lt"/>
                <a:ea typeface="+mn-ea"/>
                <a:cs typeface="+mn-cs"/>
              </a:rPr>
              <a:t>w</a:t>
            </a:r>
            <a:r>
              <a:rPr lang="en-US" sz="1800" dirty="0"/>
              <a:t>hen two people make a legal and loving commitment to share their lives, which includes sharing vows.</a:t>
            </a:r>
          </a:p>
          <a:p>
            <a:pPr marL="171450" lvl="0" indent="-171450">
              <a:buFont typeface="Arial" panose="020B0604020202020204" pitchFamily="34" charset="0"/>
              <a:buChar char="•"/>
            </a:pPr>
            <a:r>
              <a:rPr lang="en-GB" sz="1800" b="1" kern="1200" dirty="0">
                <a:solidFill>
                  <a:schemeClr val="tx1"/>
                </a:solidFill>
                <a:effectLst/>
                <a:latin typeface="+mn-lt"/>
                <a:ea typeface="+mn-ea"/>
                <a:cs typeface="+mn-cs"/>
              </a:rPr>
              <a:t>Civil partnership</a:t>
            </a:r>
            <a:r>
              <a:rPr lang="en-GB" sz="1800" kern="1200" dirty="0">
                <a:solidFill>
                  <a:schemeClr val="tx1"/>
                </a:solidFill>
                <a:effectLst/>
                <a:latin typeface="+mn-lt"/>
                <a:ea typeface="+mn-ea"/>
                <a:cs typeface="+mn-cs"/>
              </a:rPr>
              <a:t>: </a:t>
            </a:r>
            <a:r>
              <a:rPr lang="en-US" sz="1800" kern="1200" dirty="0">
                <a:solidFill>
                  <a:schemeClr val="tx1"/>
                </a:solidFill>
                <a:effectLst/>
                <a:latin typeface="+mn-lt"/>
                <a:ea typeface="+mn-ea"/>
                <a:cs typeface="+mn-cs"/>
              </a:rPr>
              <a:t>a</a:t>
            </a:r>
            <a:r>
              <a:rPr lang="en-US" sz="1800" dirty="0"/>
              <a:t> legal way for two people to show they are in a committed relationship, like marriage, but does not have to include any sharing of vows.</a:t>
            </a:r>
            <a:endParaRPr lang="en-GB" sz="1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800" b="1" kern="1200" dirty="0">
                <a:solidFill>
                  <a:schemeClr val="tx1"/>
                </a:solidFill>
                <a:effectLst/>
                <a:latin typeface="+mn-lt"/>
                <a:ea typeface="+mn-ea"/>
                <a:cs typeface="+mn-cs"/>
              </a:rPr>
              <a:t>Pregnancy and maternity</a:t>
            </a:r>
            <a:r>
              <a:rPr lang="en-GB" sz="1800" kern="1200" dirty="0">
                <a:solidFill>
                  <a:schemeClr val="tx1"/>
                </a:solidFill>
                <a:effectLst/>
                <a:latin typeface="+mn-lt"/>
                <a:ea typeface="+mn-ea"/>
                <a:cs typeface="+mn-cs"/>
              </a:rPr>
              <a:t>: if someone is having a baby or has recently had one.</a:t>
            </a:r>
          </a:p>
          <a:p>
            <a:pPr marL="171450" lvl="0" indent="-171450">
              <a:buFont typeface="Arial" panose="020B0604020202020204" pitchFamily="34" charset="0"/>
              <a:buChar char="•"/>
            </a:pPr>
            <a:r>
              <a:rPr lang="en-GB" sz="1800" b="1" kern="1200" dirty="0">
                <a:solidFill>
                  <a:schemeClr val="tx1"/>
                </a:solidFill>
                <a:effectLst/>
                <a:latin typeface="+mn-lt"/>
                <a:ea typeface="+mn-ea"/>
                <a:cs typeface="+mn-cs"/>
              </a:rPr>
              <a:t>Race</a:t>
            </a:r>
            <a:r>
              <a:rPr lang="en-GB" sz="1800" kern="1200" dirty="0">
                <a:solidFill>
                  <a:schemeClr val="tx1"/>
                </a:solidFill>
                <a:effectLst/>
                <a:latin typeface="+mn-lt"/>
                <a:ea typeface="+mn-ea"/>
                <a:cs typeface="+mn-cs"/>
              </a:rPr>
              <a:t>: a person’s skin colour, nationality, or where their family comes from.</a:t>
            </a:r>
          </a:p>
          <a:p>
            <a:pPr marL="171450" lvl="0" indent="-171450">
              <a:buFont typeface="Arial" panose="020B0604020202020204" pitchFamily="34" charset="0"/>
              <a:buChar char="•"/>
            </a:pPr>
            <a:r>
              <a:rPr lang="en-GB" sz="1800" b="1" kern="1200" dirty="0">
                <a:solidFill>
                  <a:schemeClr val="tx1"/>
                </a:solidFill>
                <a:effectLst/>
                <a:latin typeface="+mn-lt"/>
                <a:ea typeface="+mn-ea"/>
                <a:cs typeface="+mn-cs"/>
              </a:rPr>
              <a:t>Religion or belief</a:t>
            </a:r>
            <a:r>
              <a:rPr lang="en-GB" sz="1800" kern="1200" dirty="0">
                <a:solidFill>
                  <a:schemeClr val="tx1"/>
                </a:solidFill>
                <a:effectLst/>
                <a:latin typeface="+mn-lt"/>
                <a:ea typeface="+mn-ea"/>
                <a:cs typeface="+mn-cs"/>
              </a:rPr>
              <a:t>: what someone believes in (like a religion or no religion at all).</a:t>
            </a:r>
          </a:p>
          <a:p>
            <a:pPr marL="171450" lvl="0" indent="-171450">
              <a:buFont typeface="Arial" panose="020B0604020202020204" pitchFamily="34" charset="0"/>
              <a:buChar char="•"/>
            </a:pPr>
            <a:r>
              <a:rPr lang="en-GB" sz="1800" b="1" kern="1200" dirty="0">
                <a:solidFill>
                  <a:schemeClr val="tx1"/>
                </a:solidFill>
                <a:effectLst/>
                <a:latin typeface="+mn-lt"/>
                <a:ea typeface="+mn-ea"/>
                <a:cs typeface="+mn-cs"/>
              </a:rPr>
              <a:t>Sex</a:t>
            </a:r>
            <a:r>
              <a:rPr lang="en-GB" sz="1800" kern="1200" dirty="0">
                <a:solidFill>
                  <a:schemeClr val="tx1"/>
                </a:solidFill>
                <a:effectLst/>
                <a:latin typeface="+mn-lt"/>
                <a:ea typeface="+mn-ea"/>
                <a:cs typeface="+mn-cs"/>
              </a:rPr>
              <a:t>: whether someone is male or female based on their body parts and biology. </a:t>
            </a:r>
          </a:p>
          <a:p>
            <a:pPr marL="171450" lvl="0" indent="-171450">
              <a:buFont typeface="Arial" panose="020B0604020202020204" pitchFamily="34" charset="0"/>
              <a:buChar char="•"/>
            </a:pPr>
            <a:r>
              <a:rPr lang="en-GB" sz="1800" b="1" kern="1200" dirty="0">
                <a:solidFill>
                  <a:schemeClr val="tx1"/>
                </a:solidFill>
                <a:effectLst/>
                <a:latin typeface="+mn-lt"/>
                <a:ea typeface="+mn-ea"/>
                <a:cs typeface="+mn-cs"/>
              </a:rPr>
              <a:t>Sexual orientation</a:t>
            </a:r>
            <a:r>
              <a:rPr lang="en-GB" sz="1800" kern="1200" dirty="0">
                <a:solidFill>
                  <a:schemeClr val="tx1"/>
                </a:solidFill>
                <a:effectLst/>
                <a:latin typeface="+mn-lt"/>
                <a:ea typeface="+mn-ea"/>
                <a:cs typeface="+mn-cs"/>
              </a:rPr>
              <a:t>: who someone loves or has feelings for (like males, females, or both).</a:t>
            </a:r>
            <a:endParaRPr lang="en-GB" sz="1800" u="sng" dirty="0">
              <a:solidFill>
                <a:srgbClr val="000000"/>
              </a:solidFill>
              <a:effectLst/>
              <a:latin typeface="Open Sans" panose="020B060603050402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20C80CE3-71C0-1D27-6809-E648A52E79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644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08DF-9874-AAA6-572C-B7927862F2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E41E44-FD6F-FC2D-AB16-96C572D44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2E74EE-7CF9-DE2B-1710-AEA19F1FC593}"/>
              </a:ext>
            </a:extLst>
          </p:cNvPr>
          <p:cNvSpPr>
            <a:spLocks noGrp="1"/>
          </p:cNvSpPr>
          <p:nvPr>
            <p:ph type="dt" sz="half" idx="10"/>
          </p:nvPr>
        </p:nvSpPr>
        <p:spPr/>
        <p:txBody>
          <a:bodyPr/>
          <a:lstStyle/>
          <a:p>
            <a:fld id="{5839EDA7-5F76-42CD-A89E-668EA6A67FC8}" type="datetimeFigureOut">
              <a:rPr lang="en-GB" smtClean="0"/>
              <a:t>16/07/2025</a:t>
            </a:fld>
            <a:endParaRPr lang="en-GB" dirty="0"/>
          </a:p>
        </p:txBody>
      </p:sp>
      <p:sp>
        <p:nvSpPr>
          <p:cNvPr id="5" name="Footer Placeholder 4">
            <a:extLst>
              <a:ext uri="{FF2B5EF4-FFF2-40B4-BE49-F238E27FC236}">
                <a16:creationId xmlns:a16="http://schemas.microsoft.com/office/drawing/2014/main" id="{9B8C9CB7-6A14-9B64-4012-E9EFB2F768F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708A3FB-158A-BE24-527D-C72AAD985447}"/>
              </a:ext>
            </a:extLst>
          </p:cNvPr>
          <p:cNvSpPr>
            <a:spLocks noGrp="1"/>
          </p:cNvSpPr>
          <p:nvPr>
            <p:ph type="sldNum" sz="quarter" idx="12"/>
          </p:nvPr>
        </p:nvSpPr>
        <p:spPr/>
        <p:txBody>
          <a:bodyPr/>
          <a:lstStyle/>
          <a:p>
            <a:fld id="{4FF7521A-BB4F-42FD-AF65-857A8F43127F}" type="slidenum">
              <a:rPr lang="en-GB" smtClean="0"/>
              <a:t>‹#›</a:t>
            </a:fld>
            <a:endParaRPr lang="en-GB" dirty="0"/>
          </a:p>
        </p:txBody>
      </p:sp>
    </p:spTree>
    <p:extLst>
      <p:ext uri="{BB962C8B-B14F-4D97-AF65-F5344CB8AC3E}">
        <p14:creationId xmlns:p14="http://schemas.microsoft.com/office/powerpoint/2010/main" val="1308683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5416-9D36-AB1D-B11C-DDE8F78108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901F0C-1B7D-8EDF-8BEE-88D14EBE8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69E2E8-3292-657A-589F-8AED87C97BCD}"/>
              </a:ext>
            </a:extLst>
          </p:cNvPr>
          <p:cNvSpPr>
            <a:spLocks noGrp="1"/>
          </p:cNvSpPr>
          <p:nvPr>
            <p:ph type="dt" sz="half" idx="10"/>
          </p:nvPr>
        </p:nvSpPr>
        <p:spPr/>
        <p:txBody>
          <a:bodyPr/>
          <a:lstStyle/>
          <a:p>
            <a:fld id="{5839EDA7-5F76-42CD-A89E-668EA6A67FC8}" type="datetimeFigureOut">
              <a:rPr lang="en-GB" smtClean="0"/>
              <a:t>16/07/2025</a:t>
            </a:fld>
            <a:endParaRPr lang="en-GB" dirty="0"/>
          </a:p>
        </p:txBody>
      </p:sp>
      <p:sp>
        <p:nvSpPr>
          <p:cNvPr id="5" name="Footer Placeholder 4">
            <a:extLst>
              <a:ext uri="{FF2B5EF4-FFF2-40B4-BE49-F238E27FC236}">
                <a16:creationId xmlns:a16="http://schemas.microsoft.com/office/drawing/2014/main" id="{08CF6616-2A08-1639-8158-38263F0E267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C1D6128-F448-B923-AC96-FB646FC0E85E}"/>
              </a:ext>
            </a:extLst>
          </p:cNvPr>
          <p:cNvSpPr>
            <a:spLocks noGrp="1"/>
          </p:cNvSpPr>
          <p:nvPr>
            <p:ph type="sldNum" sz="quarter" idx="12"/>
          </p:nvPr>
        </p:nvSpPr>
        <p:spPr/>
        <p:txBody>
          <a:bodyPr/>
          <a:lstStyle/>
          <a:p>
            <a:fld id="{4FF7521A-BB4F-42FD-AF65-857A8F43127F}" type="slidenum">
              <a:rPr lang="en-GB" smtClean="0"/>
              <a:t>‹#›</a:t>
            </a:fld>
            <a:endParaRPr lang="en-GB" dirty="0"/>
          </a:p>
        </p:txBody>
      </p:sp>
    </p:spTree>
    <p:extLst>
      <p:ext uri="{BB962C8B-B14F-4D97-AF65-F5344CB8AC3E}">
        <p14:creationId xmlns:p14="http://schemas.microsoft.com/office/powerpoint/2010/main" val="343362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923D6E-790D-FB10-8631-B5B943372E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023592-755F-4DD7-E209-892B05D5FA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1048D-AD06-C822-1689-100FE04714B3}"/>
              </a:ext>
            </a:extLst>
          </p:cNvPr>
          <p:cNvSpPr>
            <a:spLocks noGrp="1"/>
          </p:cNvSpPr>
          <p:nvPr>
            <p:ph type="dt" sz="half" idx="10"/>
          </p:nvPr>
        </p:nvSpPr>
        <p:spPr/>
        <p:txBody>
          <a:bodyPr/>
          <a:lstStyle/>
          <a:p>
            <a:fld id="{5839EDA7-5F76-42CD-A89E-668EA6A67FC8}" type="datetimeFigureOut">
              <a:rPr lang="en-GB" smtClean="0"/>
              <a:t>16/07/2025</a:t>
            </a:fld>
            <a:endParaRPr lang="en-GB" dirty="0"/>
          </a:p>
        </p:txBody>
      </p:sp>
      <p:sp>
        <p:nvSpPr>
          <p:cNvPr id="5" name="Footer Placeholder 4">
            <a:extLst>
              <a:ext uri="{FF2B5EF4-FFF2-40B4-BE49-F238E27FC236}">
                <a16:creationId xmlns:a16="http://schemas.microsoft.com/office/drawing/2014/main" id="{67009739-F7D4-DC58-0A53-2D0AAEBA74F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7F7EC02-3FAF-4965-C405-91A701735513}"/>
              </a:ext>
            </a:extLst>
          </p:cNvPr>
          <p:cNvSpPr>
            <a:spLocks noGrp="1"/>
          </p:cNvSpPr>
          <p:nvPr>
            <p:ph type="sldNum" sz="quarter" idx="12"/>
          </p:nvPr>
        </p:nvSpPr>
        <p:spPr/>
        <p:txBody>
          <a:bodyPr/>
          <a:lstStyle/>
          <a:p>
            <a:fld id="{4FF7521A-BB4F-42FD-AF65-857A8F43127F}" type="slidenum">
              <a:rPr lang="en-GB" smtClean="0"/>
              <a:t>‹#›</a:t>
            </a:fld>
            <a:endParaRPr lang="en-GB" dirty="0"/>
          </a:p>
        </p:txBody>
      </p:sp>
    </p:spTree>
    <p:extLst>
      <p:ext uri="{BB962C8B-B14F-4D97-AF65-F5344CB8AC3E}">
        <p14:creationId xmlns:p14="http://schemas.microsoft.com/office/powerpoint/2010/main" val="3326924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16/07/2025</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787419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16/07/2025</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2209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16/07/2025</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55276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16/07/2025</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37399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16/07/2025</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78748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16/07/2025</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07755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16/07/2025</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6325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16/07/2025</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47547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B6AE-9D41-9E7A-31A7-2657EFFD3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078962-E545-180B-3D94-F80C39152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80B8BC-8468-EC5A-77F3-6C1CC25136A8}"/>
              </a:ext>
            </a:extLst>
          </p:cNvPr>
          <p:cNvSpPr>
            <a:spLocks noGrp="1"/>
          </p:cNvSpPr>
          <p:nvPr>
            <p:ph type="dt" sz="half" idx="10"/>
          </p:nvPr>
        </p:nvSpPr>
        <p:spPr/>
        <p:txBody>
          <a:bodyPr/>
          <a:lstStyle/>
          <a:p>
            <a:fld id="{5839EDA7-5F76-42CD-A89E-668EA6A67FC8}" type="datetimeFigureOut">
              <a:rPr lang="en-GB" smtClean="0"/>
              <a:t>16/07/2025</a:t>
            </a:fld>
            <a:endParaRPr lang="en-GB" dirty="0"/>
          </a:p>
        </p:txBody>
      </p:sp>
      <p:sp>
        <p:nvSpPr>
          <p:cNvPr id="5" name="Footer Placeholder 4">
            <a:extLst>
              <a:ext uri="{FF2B5EF4-FFF2-40B4-BE49-F238E27FC236}">
                <a16:creationId xmlns:a16="http://schemas.microsoft.com/office/drawing/2014/main" id="{DAB39C98-AC47-83F1-F9E2-38A7E4C862C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DB8DB97-1537-ACEC-14C4-E70CE8CF99B0}"/>
              </a:ext>
            </a:extLst>
          </p:cNvPr>
          <p:cNvSpPr>
            <a:spLocks noGrp="1"/>
          </p:cNvSpPr>
          <p:nvPr>
            <p:ph type="sldNum" sz="quarter" idx="12"/>
          </p:nvPr>
        </p:nvSpPr>
        <p:spPr/>
        <p:txBody>
          <a:bodyPr/>
          <a:lstStyle/>
          <a:p>
            <a:fld id="{4FF7521A-BB4F-42FD-AF65-857A8F43127F}" type="slidenum">
              <a:rPr lang="en-GB" smtClean="0"/>
              <a:t>‹#›</a:t>
            </a:fld>
            <a:endParaRPr lang="en-GB" dirty="0"/>
          </a:p>
        </p:txBody>
      </p:sp>
    </p:spTree>
    <p:extLst>
      <p:ext uri="{BB962C8B-B14F-4D97-AF65-F5344CB8AC3E}">
        <p14:creationId xmlns:p14="http://schemas.microsoft.com/office/powerpoint/2010/main" val="3263796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16/07/2025</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614356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16/07/2025</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216537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16/07/2025</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52037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42D5-158A-2B59-8DE0-7543FDBF7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81E45B-2D26-D871-3531-6C1B61477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524F7-A4F6-4EDE-77D4-3B7F5BDBF3E6}"/>
              </a:ext>
            </a:extLst>
          </p:cNvPr>
          <p:cNvSpPr>
            <a:spLocks noGrp="1"/>
          </p:cNvSpPr>
          <p:nvPr>
            <p:ph type="dt" sz="half" idx="10"/>
          </p:nvPr>
        </p:nvSpPr>
        <p:spPr/>
        <p:txBody>
          <a:bodyPr/>
          <a:lstStyle/>
          <a:p>
            <a:fld id="{5839EDA7-5F76-42CD-A89E-668EA6A67FC8}" type="datetimeFigureOut">
              <a:rPr lang="en-GB" smtClean="0"/>
              <a:t>16/07/2025</a:t>
            </a:fld>
            <a:endParaRPr lang="en-GB" dirty="0"/>
          </a:p>
        </p:txBody>
      </p:sp>
      <p:sp>
        <p:nvSpPr>
          <p:cNvPr id="5" name="Footer Placeholder 4">
            <a:extLst>
              <a:ext uri="{FF2B5EF4-FFF2-40B4-BE49-F238E27FC236}">
                <a16:creationId xmlns:a16="http://schemas.microsoft.com/office/drawing/2014/main" id="{1895E38A-F9AF-A484-5998-7A277F85DB7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A917619-8A97-8AC1-59A9-0AD68163EA3F}"/>
              </a:ext>
            </a:extLst>
          </p:cNvPr>
          <p:cNvSpPr>
            <a:spLocks noGrp="1"/>
          </p:cNvSpPr>
          <p:nvPr>
            <p:ph type="sldNum" sz="quarter" idx="12"/>
          </p:nvPr>
        </p:nvSpPr>
        <p:spPr/>
        <p:txBody>
          <a:bodyPr/>
          <a:lstStyle/>
          <a:p>
            <a:fld id="{4FF7521A-BB4F-42FD-AF65-857A8F43127F}" type="slidenum">
              <a:rPr lang="en-GB" smtClean="0"/>
              <a:t>‹#›</a:t>
            </a:fld>
            <a:endParaRPr lang="en-GB" dirty="0"/>
          </a:p>
        </p:txBody>
      </p:sp>
    </p:spTree>
    <p:extLst>
      <p:ext uri="{BB962C8B-B14F-4D97-AF65-F5344CB8AC3E}">
        <p14:creationId xmlns:p14="http://schemas.microsoft.com/office/powerpoint/2010/main" val="73509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2F5E-5FF3-E5FE-35AB-4AFD14911E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96F80D-E935-923A-3DE3-6036FE1D51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411514-F9BC-6B15-668B-E1D9CE9FF1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94110B-F1F1-595D-CB0F-9D94439CA80A}"/>
              </a:ext>
            </a:extLst>
          </p:cNvPr>
          <p:cNvSpPr>
            <a:spLocks noGrp="1"/>
          </p:cNvSpPr>
          <p:nvPr>
            <p:ph type="dt" sz="half" idx="10"/>
          </p:nvPr>
        </p:nvSpPr>
        <p:spPr/>
        <p:txBody>
          <a:bodyPr/>
          <a:lstStyle/>
          <a:p>
            <a:fld id="{5839EDA7-5F76-42CD-A89E-668EA6A67FC8}" type="datetimeFigureOut">
              <a:rPr lang="en-GB" smtClean="0"/>
              <a:t>16/07/2025</a:t>
            </a:fld>
            <a:endParaRPr lang="en-GB" dirty="0"/>
          </a:p>
        </p:txBody>
      </p:sp>
      <p:sp>
        <p:nvSpPr>
          <p:cNvPr id="6" name="Footer Placeholder 5">
            <a:extLst>
              <a:ext uri="{FF2B5EF4-FFF2-40B4-BE49-F238E27FC236}">
                <a16:creationId xmlns:a16="http://schemas.microsoft.com/office/drawing/2014/main" id="{A14DD78F-91CB-CDBE-AD4A-CBA1394F0D3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64243F7-9492-4CA5-0015-DEB28768FD64}"/>
              </a:ext>
            </a:extLst>
          </p:cNvPr>
          <p:cNvSpPr>
            <a:spLocks noGrp="1"/>
          </p:cNvSpPr>
          <p:nvPr>
            <p:ph type="sldNum" sz="quarter" idx="12"/>
          </p:nvPr>
        </p:nvSpPr>
        <p:spPr/>
        <p:txBody>
          <a:bodyPr/>
          <a:lstStyle/>
          <a:p>
            <a:fld id="{4FF7521A-BB4F-42FD-AF65-857A8F43127F}" type="slidenum">
              <a:rPr lang="en-GB" smtClean="0"/>
              <a:t>‹#›</a:t>
            </a:fld>
            <a:endParaRPr lang="en-GB" dirty="0"/>
          </a:p>
        </p:txBody>
      </p:sp>
    </p:spTree>
    <p:extLst>
      <p:ext uri="{BB962C8B-B14F-4D97-AF65-F5344CB8AC3E}">
        <p14:creationId xmlns:p14="http://schemas.microsoft.com/office/powerpoint/2010/main" val="291323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235A-3AC0-92CC-11DD-FE2C5318E1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38AF3-CAAF-CD46-39F0-E98DAE1A0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4BF749-9483-8768-70F5-20C1C7270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ED27B4-F975-F272-2D99-1537690BE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6F635-2D5C-5E63-C39B-733517BB3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0C628A-236F-5DC0-3588-2531F57D7752}"/>
              </a:ext>
            </a:extLst>
          </p:cNvPr>
          <p:cNvSpPr>
            <a:spLocks noGrp="1"/>
          </p:cNvSpPr>
          <p:nvPr>
            <p:ph type="dt" sz="half" idx="10"/>
          </p:nvPr>
        </p:nvSpPr>
        <p:spPr/>
        <p:txBody>
          <a:bodyPr/>
          <a:lstStyle/>
          <a:p>
            <a:fld id="{5839EDA7-5F76-42CD-A89E-668EA6A67FC8}" type="datetimeFigureOut">
              <a:rPr lang="en-GB" smtClean="0"/>
              <a:t>16/07/2025</a:t>
            </a:fld>
            <a:endParaRPr lang="en-GB" dirty="0"/>
          </a:p>
        </p:txBody>
      </p:sp>
      <p:sp>
        <p:nvSpPr>
          <p:cNvPr id="8" name="Footer Placeholder 7">
            <a:extLst>
              <a:ext uri="{FF2B5EF4-FFF2-40B4-BE49-F238E27FC236}">
                <a16:creationId xmlns:a16="http://schemas.microsoft.com/office/drawing/2014/main" id="{D604F036-4D44-FF76-6345-D8E80DBB0E7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0C88915-8C28-C7F5-D249-28163AB58D03}"/>
              </a:ext>
            </a:extLst>
          </p:cNvPr>
          <p:cNvSpPr>
            <a:spLocks noGrp="1"/>
          </p:cNvSpPr>
          <p:nvPr>
            <p:ph type="sldNum" sz="quarter" idx="12"/>
          </p:nvPr>
        </p:nvSpPr>
        <p:spPr/>
        <p:txBody>
          <a:bodyPr/>
          <a:lstStyle/>
          <a:p>
            <a:fld id="{4FF7521A-BB4F-42FD-AF65-857A8F43127F}" type="slidenum">
              <a:rPr lang="en-GB" smtClean="0"/>
              <a:t>‹#›</a:t>
            </a:fld>
            <a:endParaRPr lang="en-GB" dirty="0"/>
          </a:p>
        </p:txBody>
      </p:sp>
    </p:spTree>
    <p:extLst>
      <p:ext uri="{BB962C8B-B14F-4D97-AF65-F5344CB8AC3E}">
        <p14:creationId xmlns:p14="http://schemas.microsoft.com/office/powerpoint/2010/main" val="25877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78E0-57C7-A50C-B18C-F580F169B4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0AB1FC-1DE1-F65F-63AF-941687C9B189}"/>
              </a:ext>
            </a:extLst>
          </p:cNvPr>
          <p:cNvSpPr>
            <a:spLocks noGrp="1"/>
          </p:cNvSpPr>
          <p:nvPr>
            <p:ph type="dt" sz="half" idx="10"/>
          </p:nvPr>
        </p:nvSpPr>
        <p:spPr/>
        <p:txBody>
          <a:bodyPr/>
          <a:lstStyle/>
          <a:p>
            <a:fld id="{5839EDA7-5F76-42CD-A89E-668EA6A67FC8}" type="datetimeFigureOut">
              <a:rPr lang="en-GB" smtClean="0"/>
              <a:t>16/07/2025</a:t>
            </a:fld>
            <a:endParaRPr lang="en-GB" dirty="0"/>
          </a:p>
        </p:txBody>
      </p:sp>
      <p:sp>
        <p:nvSpPr>
          <p:cNvPr id="4" name="Footer Placeholder 3">
            <a:extLst>
              <a:ext uri="{FF2B5EF4-FFF2-40B4-BE49-F238E27FC236}">
                <a16:creationId xmlns:a16="http://schemas.microsoft.com/office/drawing/2014/main" id="{C8CF4F26-8CC6-C00B-D33B-0BE7F217093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C1C50F7F-2880-95C1-DDFB-43FE7121279A}"/>
              </a:ext>
            </a:extLst>
          </p:cNvPr>
          <p:cNvSpPr>
            <a:spLocks noGrp="1"/>
          </p:cNvSpPr>
          <p:nvPr>
            <p:ph type="sldNum" sz="quarter" idx="12"/>
          </p:nvPr>
        </p:nvSpPr>
        <p:spPr/>
        <p:txBody>
          <a:bodyPr/>
          <a:lstStyle/>
          <a:p>
            <a:fld id="{4FF7521A-BB4F-42FD-AF65-857A8F43127F}" type="slidenum">
              <a:rPr lang="en-GB" smtClean="0"/>
              <a:t>‹#›</a:t>
            </a:fld>
            <a:endParaRPr lang="en-GB" dirty="0"/>
          </a:p>
        </p:txBody>
      </p:sp>
    </p:spTree>
    <p:extLst>
      <p:ext uri="{BB962C8B-B14F-4D97-AF65-F5344CB8AC3E}">
        <p14:creationId xmlns:p14="http://schemas.microsoft.com/office/powerpoint/2010/main" val="190334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D6E5D-68AE-FC43-1FF6-5FEFE3AEA371}"/>
              </a:ext>
            </a:extLst>
          </p:cNvPr>
          <p:cNvSpPr>
            <a:spLocks noGrp="1"/>
          </p:cNvSpPr>
          <p:nvPr>
            <p:ph type="dt" sz="half" idx="10"/>
          </p:nvPr>
        </p:nvSpPr>
        <p:spPr/>
        <p:txBody>
          <a:bodyPr/>
          <a:lstStyle/>
          <a:p>
            <a:fld id="{5839EDA7-5F76-42CD-A89E-668EA6A67FC8}" type="datetimeFigureOut">
              <a:rPr lang="en-GB" smtClean="0"/>
              <a:t>16/07/2025</a:t>
            </a:fld>
            <a:endParaRPr lang="en-GB" dirty="0"/>
          </a:p>
        </p:txBody>
      </p:sp>
      <p:sp>
        <p:nvSpPr>
          <p:cNvPr id="3" name="Footer Placeholder 2">
            <a:extLst>
              <a:ext uri="{FF2B5EF4-FFF2-40B4-BE49-F238E27FC236}">
                <a16:creationId xmlns:a16="http://schemas.microsoft.com/office/drawing/2014/main" id="{AECB3C89-D206-20D2-AB20-96F276059F2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3262A86-8EF6-BEC5-264D-9FB1C406B5C0}"/>
              </a:ext>
            </a:extLst>
          </p:cNvPr>
          <p:cNvSpPr>
            <a:spLocks noGrp="1"/>
          </p:cNvSpPr>
          <p:nvPr>
            <p:ph type="sldNum" sz="quarter" idx="12"/>
          </p:nvPr>
        </p:nvSpPr>
        <p:spPr/>
        <p:txBody>
          <a:bodyPr/>
          <a:lstStyle/>
          <a:p>
            <a:fld id="{4FF7521A-BB4F-42FD-AF65-857A8F43127F}" type="slidenum">
              <a:rPr lang="en-GB" smtClean="0"/>
              <a:t>‹#›</a:t>
            </a:fld>
            <a:endParaRPr lang="en-GB" dirty="0"/>
          </a:p>
        </p:txBody>
      </p:sp>
    </p:spTree>
    <p:extLst>
      <p:ext uri="{BB962C8B-B14F-4D97-AF65-F5344CB8AC3E}">
        <p14:creationId xmlns:p14="http://schemas.microsoft.com/office/powerpoint/2010/main" val="247934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FB6D-CCF9-F733-17A7-B08536633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3CA4EA-D35A-8FAA-7B80-7B481A12B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74B1E3-DAA9-C2B5-58DA-C96DD3F75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3B811-03D1-7917-953E-AEDBD316AB08}"/>
              </a:ext>
            </a:extLst>
          </p:cNvPr>
          <p:cNvSpPr>
            <a:spLocks noGrp="1"/>
          </p:cNvSpPr>
          <p:nvPr>
            <p:ph type="dt" sz="half" idx="10"/>
          </p:nvPr>
        </p:nvSpPr>
        <p:spPr/>
        <p:txBody>
          <a:bodyPr/>
          <a:lstStyle/>
          <a:p>
            <a:fld id="{5839EDA7-5F76-42CD-A89E-668EA6A67FC8}" type="datetimeFigureOut">
              <a:rPr lang="en-GB" smtClean="0"/>
              <a:t>16/07/2025</a:t>
            </a:fld>
            <a:endParaRPr lang="en-GB" dirty="0"/>
          </a:p>
        </p:txBody>
      </p:sp>
      <p:sp>
        <p:nvSpPr>
          <p:cNvPr id="6" name="Footer Placeholder 5">
            <a:extLst>
              <a:ext uri="{FF2B5EF4-FFF2-40B4-BE49-F238E27FC236}">
                <a16:creationId xmlns:a16="http://schemas.microsoft.com/office/drawing/2014/main" id="{CA88692C-4633-4214-6072-F00D3707B3B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1756AE3-E972-E8A2-DF9A-498EA2B320D6}"/>
              </a:ext>
            </a:extLst>
          </p:cNvPr>
          <p:cNvSpPr>
            <a:spLocks noGrp="1"/>
          </p:cNvSpPr>
          <p:nvPr>
            <p:ph type="sldNum" sz="quarter" idx="12"/>
          </p:nvPr>
        </p:nvSpPr>
        <p:spPr/>
        <p:txBody>
          <a:bodyPr/>
          <a:lstStyle/>
          <a:p>
            <a:fld id="{4FF7521A-BB4F-42FD-AF65-857A8F43127F}" type="slidenum">
              <a:rPr lang="en-GB" smtClean="0"/>
              <a:t>‹#›</a:t>
            </a:fld>
            <a:endParaRPr lang="en-GB" dirty="0"/>
          </a:p>
        </p:txBody>
      </p:sp>
    </p:spTree>
    <p:extLst>
      <p:ext uri="{BB962C8B-B14F-4D97-AF65-F5344CB8AC3E}">
        <p14:creationId xmlns:p14="http://schemas.microsoft.com/office/powerpoint/2010/main" val="4023075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E01D-6CF6-F409-4DCF-6E29393BC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88FC0F-7CA7-7EBB-353D-54F700C8B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AF7D4CB-3C29-379D-6AA2-7A4D7CF5A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FD7F4-58D8-584D-3FB7-EAFE183F563A}"/>
              </a:ext>
            </a:extLst>
          </p:cNvPr>
          <p:cNvSpPr>
            <a:spLocks noGrp="1"/>
          </p:cNvSpPr>
          <p:nvPr>
            <p:ph type="dt" sz="half" idx="10"/>
          </p:nvPr>
        </p:nvSpPr>
        <p:spPr/>
        <p:txBody>
          <a:bodyPr/>
          <a:lstStyle/>
          <a:p>
            <a:fld id="{5839EDA7-5F76-42CD-A89E-668EA6A67FC8}" type="datetimeFigureOut">
              <a:rPr lang="en-GB" smtClean="0"/>
              <a:t>16/07/2025</a:t>
            </a:fld>
            <a:endParaRPr lang="en-GB" dirty="0"/>
          </a:p>
        </p:txBody>
      </p:sp>
      <p:sp>
        <p:nvSpPr>
          <p:cNvPr id="6" name="Footer Placeholder 5">
            <a:extLst>
              <a:ext uri="{FF2B5EF4-FFF2-40B4-BE49-F238E27FC236}">
                <a16:creationId xmlns:a16="http://schemas.microsoft.com/office/drawing/2014/main" id="{80A0398B-38B6-9BBE-759E-A31584CC5D4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C989D95-2301-D274-82ED-0DF4FF393FB1}"/>
              </a:ext>
            </a:extLst>
          </p:cNvPr>
          <p:cNvSpPr>
            <a:spLocks noGrp="1"/>
          </p:cNvSpPr>
          <p:nvPr>
            <p:ph type="sldNum" sz="quarter" idx="12"/>
          </p:nvPr>
        </p:nvSpPr>
        <p:spPr/>
        <p:txBody>
          <a:bodyPr/>
          <a:lstStyle/>
          <a:p>
            <a:fld id="{4FF7521A-BB4F-42FD-AF65-857A8F43127F}" type="slidenum">
              <a:rPr lang="en-GB" smtClean="0"/>
              <a:t>‹#›</a:t>
            </a:fld>
            <a:endParaRPr lang="en-GB" dirty="0"/>
          </a:p>
        </p:txBody>
      </p:sp>
    </p:spTree>
    <p:extLst>
      <p:ext uri="{BB962C8B-B14F-4D97-AF65-F5344CB8AC3E}">
        <p14:creationId xmlns:p14="http://schemas.microsoft.com/office/powerpoint/2010/main" val="3500944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264991-94AA-EBC2-8CA1-DBCAB0728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B7601-2828-ADE9-D5CF-08D0EB460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CB3A98-5C1A-91E2-1109-4BA6C1CE0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9EDA7-5F76-42CD-A89E-668EA6A67FC8}" type="datetimeFigureOut">
              <a:rPr lang="en-GB" smtClean="0"/>
              <a:t>16/07/2025</a:t>
            </a:fld>
            <a:endParaRPr lang="en-GB" dirty="0"/>
          </a:p>
        </p:txBody>
      </p:sp>
      <p:sp>
        <p:nvSpPr>
          <p:cNvPr id="5" name="Footer Placeholder 4">
            <a:extLst>
              <a:ext uri="{FF2B5EF4-FFF2-40B4-BE49-F238E27FC236}">
                <a16:creationId xmlns:a16="http://schemas.microsoft.com/office/drawing/2014/main" id="{24F41DEA-5075-CAD6-6BE3-CEBE659C4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9A215E1-24C6-3359-8587-FB95537F7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7521A-BB4F-42FD-AF65-857A8F43127F}" type="slidenum">
              <a:rPr lang="en-GB" smtClean="0"/>
              <a:t>‹#›</a:t>
            </a:fld>
            <a:endParaRPr lang="en-GB" dirty="0"/>
          </a:p>
        </p:txBody>
      </p:sp>
    </p:spTree>
    <p:extLst>
      <p:ext uri="{BB962C8B-B14F-4D97-AF65-F5344CB8AC3E}">
        <p14:creationId xmlns:p14="http://schemas.microsoft.com/office/powerpoint/2010/main" val="3470429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16/07/2025</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20810576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unifrog.org/student/skills"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stonewall.org.uk/young-futures" TargetMode="External"/><Relationship Id="rId7"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hyperlink" Target="https://www.bbc.co.uk/bitesize/articles/z8yjdp3#zfpxxbk" TargetMode="External"/><Relationship Id="rId4" Type="http://schemas.openxmlformats.org/officeDocument/2006/relationships/hyperlink" Target="https://www.kickitout.org/" TargetMode="Externa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86E7F-8A5C-F82B-EFB4-2BB06F9428B0}"/>
            </a:ext>
          </a:extLst>
        </p:cNvPr>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9F3CBFA-312A-E4F0-6B51-B08873EA32C9}"/>
              </a:ext>
            </a:extLst>
          </p:cNvPr>
          <p:cNvGraphicFramePr>
            <a:graphicFrameLocks noGrp="1"/>
          </p:cNvGraphicFramePr>
          <p:nvPr>
            <p:extLst>
              <p:ext uri="{D42A27DB-BD31-4B8C-83A1-F6EECF244321}">
                <p14:modId xmlns:p14="http://schemas.microsoft.com/office/powerpoint/2010/main" val="3551577791"/>
              </p:ext>
            </p:extLst>
          </p:nvPr>
        </p:nvGraphicFramePr>
        <p:xfrm>
          <a:off x="6787760" y="3977964"/>
          <a:ext cx="5177403" cy="2517504"/>
        </p:xfrm>
        <a:graphic>
          <a:graphicData uri="http://schemas.openxmlformats.org/drawingml/2006/table">
            <a:tbl>
              <a:tblPr/>
              <a:tblGrid>
                <a:gridCol w="5177403">
                  <a:extLst>
                    <a:ext uri="{9D8B030D-6E8A-4147-A177-3AD203B41FA5}">
                      <a16:colId xmlns:a16="http://schemas.microsoft.com/office/drawing/2014/main" val="3863936759"/>
                    </a:ext>
                  </a:extLst>
                </a:gridCol>
              </a:tblGrid>
              <a:tr h="336152">
                <a:tc>
                  <a:txBody>
                    <a:bodyPr/>
                    <a:lstStyle/>
                    <a:p>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SEND / additional needs / TA support</a:t>
                      </a:r>
                    </a:p>
                  </a:txBody>
                  <a:tcPr>
                    <a:lnL w="12700" cap="flat" cmpd="sng" algn="ctr">
                      <a:solidFill>
                        <a:srgbClr val="BD90DC"/>
                      </a:solidFill>
                      <a:prstDash val="solid"/>
                      <a:round/>
                      <a:headEnd type="none" w="med" len="med"/>
                      <a:tailEnd type="none" w="med" len="med"/>
                    </a:lnL>
                    <a:lnR w="12700" cap="flat" cmpd="sng" algn="ctr">
                      <a:solidFill>
                        <a:srgbClr val="BD90DC"/>
                      </a:solidFill>
                      <a:prstDash val="solid"/>
                      <a:round/>
                      <a:headEnd type="none" w="med" len="med"/>
                      <a:tailEnd type="none" w="med" len="med"/>
                    </a:lnR>
                    <a:lnT w="12700" cap="flat" cmpd="sng" algn="ctr">
                      <a:solidFill>
                        <a:srgbClr val="BD90DC"/>
                      </a:solidFill>
                      <a:prstDash val="solid"/>
                      <a:round/>
                      <a:headEnd type="none" w="med" len="med"/>
                      <a:tailEnd type="none" w="med" len="med"/>
                    </a:lnT>
                    <a:lnB w="12700" cap="flat" cmpd="sng" algn="ctr">
                      <a:solidFill>
                        <a:srgbClr val="BD90DC"/>
                      </a:solidFill>
                      <a:prstDash val="solid"/>
                      <a:round/>
                      <a:headEnd type="none" w="med" len="med"/>
                      <a:tailEnd type="none" w="med" len="med"/>
                    </a:lnB>
                    <a:solidFill>
                      <a:srgbClr val="BD90DC"/>
                    </a:solidFill>
                  </a:tcPr>
                </a:tc>
                <a:extLst>
                  <a:ext uri="{0D108BD9-81ED-4DB2-BD59-A6C34878D82A}">
                    <a16:rowId xmlns:a16="http://schemas.microsoft.com/office/drawing/2014/main" val="3956399407"/>
                  </a:ext>
                </a:extLst>
              </a:tr>
              <a:tr h="1953826">
                <a:tc>
                  <a:txBody>
                    <a:bodyPr/>
                    <a:lstStyle/>
                    <a:p>
                      <a:pPr marL="171450" indent="-171450" algn="l">
                        <a:lnSpc>
                          <a:spcPct val="115000"/>
                        </a:lnSpc>
                        <a:buFont typeface="Arial" panose="020B0604020202020204" pitchFamily="34" charset="0"/>
                        <a:buChar char="•"/>
                      </a:pPr>
                      <a:r>
                        <a:rPr lang="en-GB" sz="1200" b="0" dirty="0">
                          <a:latin typeface="Open Sans" panose="020B0606030504020204" pitchFamily="34" charset="0"/>
                          <a:ea typeface="Open Sans" panose="020B0606030504020204" pitchFamily="34" charset="0"/>
                          <a:cs typeface="Open Sans" panose="020B0606030504020204" pitchFamily="34" charset="0"/>
                        </a:rPr>
                        <a:t>Our optional, editable, and printable worksheets are designed to support all children including those with additional needs. You could adapt these to suit the needs of your class, as required. </a:t>
                      </a:r>
                    </a:p>
                    <a:p>
                      <a:pPr marL="171450" indent="-171450" algn="l">
                        <a:lnSpc>
                          <a:spcPct val="115000"/>
                        </a:lnSpc>
                        <a:buFont typeface="Arial" panose="020B0604020202020204" pitchFamily="34" charset="0"/>
                        <a:buChar char="•"/>
                      </a:pPr>
                      <a:r>
                        <a:rPr lang="en-GB" sz="1200" b="0" dirty="0">
                          <a:latin typeface="Open Sans" panose="020B0606030504020204" pitchFamily="34" charset="0"/>
                          <a:ea typeface="Open Sans" panose="020B0606030504020204" pitchFamily="34" charset="0"/>
                          <a:cs typeface="Open Sans" panose="020B0606030504020204" pitchFamily="34" charset="0"/>
                        </a:rPr>
                        <a:t>For the audio scenario on slide 7, provide a printed copy of the scenario for children with hearing difficulties (transcript provided in the teacher’s notes).</a:t>
                      </a:r>
                    </a:p>
                    <a:p>
                      <a:pPr marL="171450" indent="-171450" algn="l">
                        <a:lnSpc>
                          <a:spcPct val="115000"/>
                        </a:lnSpc>
                        <a:buFont typeface="Arial" panose="020B0604020202020204" pitchFamily="34" charset="0"/>
                        <a:buChar char="•"/>
                      </a:pPr>
                      <a:r>
                        <a:rPr lang="en-GB" sz="1200" b="0" dirty="0">
                          <a:latin typeface="Open Sans" panose="020B0606030504020204" pitchFamily="34" charset="0"/>
                          <a:ea typeface="Open Sans" panose="020B0606030504020204" pitchFamily="34" charset="0"/>
                          <a:cs typeface="Open Sans" panose="020B0606030504020204" pitchFamily="34" charset="0"/>
                        </a:rPr>
                        <a:t>For children with dyslexia, provide printed copies of scenarios and coloured overlays.</a:t>
                      </a:r>
                    </a:p>
                    <a:p>
                      <a:pPr marL="171450" indent="-171450" algn="l">
                        <a:lnSpc>
                          <a:spcPct val="115000"/>
                        </a:lnSpc>
                        <a:buFont typeface="Arial" panose="020B0604020202020204" pitchFamily="34" charset="0"/>
                        <a:buChar char="•"/>
                      </a:pPr>
                      <a:r>
                        <a:rPr lang="en-GB" sz="1200" b="0" dirty="0">
                          <a:latin typeface="Open Sans" panose="020B0606030504020204" pitchFamily="34" charset="0"/>
                          <a:ea typeface="Open Sans" panose="020B0606030504020204" pitchFamily="34" charset="0"/>
                          <a:cs typeface="Open Sans" panose="020B0606030504020204" pitchFamily="34" charset="0"/>
                        </a:rPr>
                        <a:t>For those with visual impairments, provide text to voice software to read out scenarios to children.  </a:t>
                      </a:r>
                    </a:p>
                  </a:txBody>
                  <a:tcPr>
                    <a:lnL w="12700" cap="flat" cmpd="sng" algn="ctr">
                      <a:solidFill>
                        <a:srgbClr val="BD90DC"/>
                      </a:solidFill>
                      <a:prstDash val="solid"/>
                      <a:round/>
                      <a:headEnd type="none" w="med" len="med"/>
                      <a:tailEnd type="none" w="med" len="med"/>
                    </a:lnL>
                    <a:lnR w="12700" cap="flat" cmpd="sng" algn="ctr">
                      <a:solidFill>
                        <a:srgbClr val="BD90DC"/>
                      </a:solidFill>
                      <a:prstDash val="solid"/>
                      <a:round/>
                      <a:headEnd type="none" w="med" len="med"/>
                      <a:tailEnd type="none" w="med" len="med"/>
                    </a:lnR>
                    <a:lnT w="12700" cap="flat" cmpd="sng" algn="ctr">
                      <a:solidFill>
                        <a:srgbClr val="BD90DC"/>
                      </a:solidFill>
                      <a:prstDash val="solid"/>
                      <a:round/>
                      <a:headEnd type="none" w="med" len="med"/>
                      <a:tailEnd type="none" w="med" len="med"/>
                    </a:lnT>
                    <a:lnB w="12700" cap="flat" cmpd="sng" algn="ctr">
                      <a:solidFill>
                        <a:srgbClr val="BD90DC"/>
                      </a:solidFill>
                      <a:prstDash val="solid"/>
                      <a:round/>
                      <a:headEnd type="none" w="med" len="med"/>
                      <a:tailEnd type="none" w="med" len="med"/>
                    </a:lnB>
                    <a:noFill/>
                  </a:tcPr>
                </a:tc>
                <a:extLst>
                  <a:ext uri="{0D108BD9-81ED-4DB2-BD59-A6C34878D82A}">
                    <a16:rowId xmlns:a16="http://schemas.microsoft.com/office/drawing/2014/main" val="2801202623"/>
                  </a:ext>
                </a:extLst>
              </a:tr>
            </a:tbl>
          </a:graphicData>
        </a:graphic>
      </p:graphicFrame>
      <p:sp>
        <p:nvSpPr>
          <p:cNvPr id="6" name="TextBox 5">
            <a:extLst>
              <a:ext uri="{FF2B5EF4-FFF2-40B4-BE49-F238E27FC236}">
                <a16:creationId xmlns:a16="http://schemas.microsoft.com/office/drawing/2014/main" id="{F38EC2AB-5C9F-66C6-0109-2FA9104A85B7}"/>
              </a:ext>
            </a:extLst>
          </p:cNvPr>
          <p:cNvSpPr txBox="1"/>
          <p:nvPr/>
        </p:nvSpPr>
        <p:spPr>
          <a:xfrm>
            <a:off x="221397" y="160376"/>
            <a:ext cx="117437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Open Sans" panose="020B0606030504020204"/>
                <a:ea typeface="+mn-ea"/>
                <a:cs typeface="+mn-cs"/>
              </a:rPr>
              <a:t>Teacher’s slide</a:t>
            </a:r>
          </a:p>
        </p:txBody>
      </p:sp>
      <p:graphicFrame>
        <p:nvGraphicFramePr>
          <p:cNvPr id="3" name="Table 2">
            <a:extLst>
              <a:ext uri="{FF2B5EF4-FFF2-40B4-BE49-F238E27FC236}">
                <a16:creationId xmlns:a16="http://schemas.microsoft.com/office/drawing/2014/main" id="{8AECCA57-CEBF-2751-ABB1-176C466C25D2}"/>
              </a:ext>
            </a:extLst>
          </p:cNvPr>
          <p:cNvGraphicFramePr>
            <a:graphicFrameLocks noGrp="1"/>
          </p:cNvGraphicFramePr>
          <p:nvPr>
            <p:extLst>
              <p:ext uri="{D42A27DB-BD31-4B8C-83A1-F6EECF244321}">
                <p14:modId xmlns:p14="http://schemas.microsoft.com/office/powerpoint/2010/main" val="2044825360"/>
              </p:ext>
            </p:extLst>
          </p:nvPr>
        </p:nvGraphicFramePr>
        <p:xfrm>
          <a:off x="221397" y="767181"/>
          <a:ext cx="6485966" cy="4692137"/>
        </p:xfrm>
        <a:graphic>
          <a:graphicData uri="http://schemas.openxmlformats.org/drawingml/2006/table">
            <a:tbl>
              <a:tblPr/>
              <a:tblGrid>
                <a:gridCol w="1578374">
                  <a:extLst>
                    <a:ext uri="{9D8B030D-6E8A-4147-A177-3AD203B41FA5}">
                      <a16:colId xmlns:a16="http://schemas.microsoft.com/office/drawing/2014/main" val="4012795431"/>
                    </a:ext>
                  </a:extLst>
                </a:gridCol>
                <a:gridCol w="4907592">
                  <a:extLst>
                    <a:ext uri="{9D8B030D-6E8A-4147-A177-3AD203B41FA5}">
                      <a16:colId xmlns:a16="http://schemas.microsoft.com/office/drawing/2014/main" val="396374708"/>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Key lesson information</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h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105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4BC7C8"/>
                      </a:solidFill>
                      <a:prstDash val="solid"/>
                      <a:round/>
                      <a:headEnd type="none" w="med" len="med"/>
                      <a:tailEnd type="none" w="med" len="med"/>
                    </a:lnL>
                    <a:lnR w="12700" cap="flat" cmpd="sng" algn="ctr">
                      <a:solidFill>
                        <a:srgbClr val="4BC7C8"/>
                      </a:solidFill>
                      <a:prstDash val="solid"/>
                      <a:round/>
                      <a:headEnd type="none" w="med" len="med"/>
                      <a:tailEnd type="none" w="med" len="med"/>
                    </a:lnR>
                    <a:lnT w="12700" cap="flat" cmpd="sng" algn="ctr">
                      <a:solidFill>
                        <a:srgbClr val="4BC7C8"/>
                      </a:solidFill>
                      <a:prstDash val="solid"/>
                      <a:round/>
                      <a:headEnd type="none" w="med" len="med"/>
                      <a:tailEnd type="none" w="med" len="med"/>
                    </a:lnT>
                    <a:lnB w="12700" cap="flat" cmpd="sng" algn="ctr">
                      <a:solidFill>
                        <a:srgbClr val="4BC7C8"/>
                      </a:solidFill>
                      <a:prstDash val="solid"/>
                      <a:round/>
                      <a:headEnd type="none" w="med" len="med"/>
                      <a:tailEnd type="none" w="med" len="med"/>
                    </a:lnB>
                    <a:noFill/>
                  </a:tcPr>
                </a:tc>
                <a:extLst>
                  <a:ext uri="{0D108BD9-81ED-4DB2-BD59-A6C34878D82A}">
                    <a16:rowId xmlns:a16="http://schemas.microsoft.com/office/drawing/2014/main" val="3797540296"/>
                  </a:ext>
                </a:extLst>
              </a:tr>
              <a:tr h="538729">
                <a:tc>
                  <a:txBody>
                    <a:bodyPr/>
                    <a:lstStyle/>
                    <a:p>
                      <a:pPr algn="l">
                        <a:lnSpc>
                          <a:spcPct val="115000"/>
                        </a:lnSpc>
                      </a:pPr>
                      <a:r>
                        <a:rPr kumimoji="0" lang="en-GB"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Recommended time</a:t>
                      </a:r>
                      <a:endParaRPr lang="fr-FR" sz="12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60 minutes</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934114665"/>
                  </a:ext>
                </a:extLst>
              </a:tr>
              <a:tr h="88141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Objectives</a:t>
                      </a:r>
                      <a:endParaRPr lang="fr-FR" sz="12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rPr>
                        <a:t>By the end of the session, children should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rPr>
                        <a:t>Explain what discrimination 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rPr>
                        <a:t>List the nine protected characteristic in the UK.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rPr>
                        <a:t>Explain ways of getting support for discrimination.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rPr>
                        <a:t>Explain how they can challenge discrimination.</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180415888"/>
                  </a:ext>
                </a:extLst>
              </a:tr>
              <a:tr h="1435603">
                <a:tc>
                  <a:txBody>
                    <a:bodyPr/>
                    <a:lstStyle/>
                    <a:p>
                      <a:pPr algn="l">
                        <a:lnSpc>
                          <a:spcPct val="115000"/>
                        </a:lnSpc>
                      </a:pPr>
                      <a:r>
                        <a:rPr kumimoji="0" lang="en-GB"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Main student tasks</a:t>
                      </a:r>
                      <a:endParaRPr lang="fr-FR" sz="12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rPr>
                        <a:t>Listen to the scenario and identify the behaviours shown.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rPr>
                        <a:t>List the nine protected characteristics in the UK and discuss why these need to be protected.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rPr>
                        <a:t>Define discrimination and decide if scenarios are showing discrimination or not.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rPr>
                        <a:t>Discuss ways they can challenge discrimination and act out challenging discrimination in a calm and respectful way.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rPr>
                        <a:t>In response to scenarios, decide what is being discriminated against and how they can get support.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rPr>
                        <a:t>Optional: Match the careers which help to stop discrimination with their job roles.</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276505170"/>
                  </a:ext>
                </a:extLst>
              </a:tr>
              <a:tr h="52213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latin typeface="Open Sans" panose="020B0606030504020204" pitchFamily="34" charset="0"/>
                          <a:ea typeface="Open Sans" panose="020B0606030504020204" pitchFamily="34" charset="0"/>
                          <a:cs typeface="Open Sans" panose="020B0606030504020204" pitchFamily="34" charset="0"/>
                        </a:rPr>
                        <a:t>Keywords</a:t>
                      </a:r>
                      <a:endParaRPr lang="fr-FR" sz="12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dirty="0">
                          <a:latin typeface="Open Sans" panose="020B0606030504020204" pitchFamily="34" charset="0"/>
                          <a:ea typeface="Open Sans" panose="020B0606030504020204" pitchFamily="34" charset="0"/>
                          <a:cs typeface="Open Sans" panose="020B0606030504020204" pitchFamily="34" charset="0"/>
                        </a:rPr>
                        <a:t>Discrimination, bullying, protected characteristics, </a:t>
                      </a:r>
                      <a:r>
                        <a:rPr lang="en-US" sz="1200" dirty="0">
                          <a:latin typeface="Open Sans" panose="020B0606030504020204" pitchFamily="34" charset="0"/>
                          <a:ea typeface="Open Sans" panose="020B0606030504020204" pitchFamily="34" charset="0"/>
                          <a:cs typeface="Open Sans" panose="020B0606030504020204" pitchFamily="34" charset="0"/>
                        </a:rPr>
                        <a:t>age, gender reassignment, marriage, civil partnership, pregnancy, maternity leave, disability, race, religion, belief, sex, sexual orientation.</a:t>
                      </a:r>
                      <a:endParaRPr lang="en-GB" sz="12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421531160"/>
                  </a:ext>
                </a:extLst>
              </a:tr>
            </a:tbl>
          </a:graphicData>
        </a:graphic>
      </p:graphicFrame>
      <p:graphicFrame>
        <p:nvGraphicFramePr>
          <p:cNvPr id="8" name="Table 7">
            <a:hlinkClick r:id="rId3"/>
            <a:extLst>
              <a:ext uri="{FF2B5EF4-FFF2-40B4-BE49-F238E27FC236}">
                <a16:creationId xmlns:a16="http://schemas.microsoft.com/office/drawing/2014/main" id="{A67897FD-0CA8-BC69-2A25-53F00736B0B6}"/>
              </a:ext>
            </a:extLst>
          </p:cNvPr>
          <p:cNvGraphicFramePr>
            <a:graphicFrameLocks noGrp="1"/>
          </p:cNvGraphicFramePr>
          <p:nvPr>
            <p:extLst>
              <p:ext uri="{D42A27DB-BD31-4B8C-83A1-F6EECF244321}">
                <p14:modId xmlns:p14="http://schemas.microsoft.com/office/powerpoint/2010/main" val="1553380200"/>
              </p:ext>
            </p:extLst>
          </p:nvPr>
        </p:nvGraphicFramePr>
        <p:xfrm>
          <a:off x="221398" y="5543158"/>
          <a:ext cx="6485965" cy="933167"/>
        </p:xfrm>
        <a:graphic>
          <a:graphicData uri="http://schemas.openxmlformats.org/drawingml/2006/table">
            <a:tbl>
              <a:tblPr/>
              <a:tblGrid>
                <a:gridCol w="1584587">
                  <a:extLst>
                    <a:ext uri="{9D8B030D-6E8A-4147-A177-3AD203B41FA5}">
                      <a16:colId xmlns:a16="http://schemas.microsoft.com/office/drawing/2014/main" val="4012795431"/>
                    </a:ext>
                  </a:extLst>
                </a:gridCol>
                <a:gridCol w="4901378">
                  <a:extLst>
                    <a:ext uri="{9D8B030D-6E8A-4147-A177-3AD203B41FA5}">
                      <a16:colId xmlns:a16="http://schemas.microsoft.com/office/drawing/2014/main" val="396374708"/>
                    </a:ext>
                  </a:extLst>
                </a:gridCol>
              </a:tblGrid>
              <a:tr h="295586">
                <a:tc gridSpan="2">
                  <a:txBody>
                    <a:bodyPr/>
                    <a:lstStyle/>
                    <a:p>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Teacher preparation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hMerge="1">
                  <a:txBody>
                    <a:bodyPr/>
                    <a:lstStyle/>
                    <a:p>
                      <a:endParaRPr lang="en-GB" dirty="0"/>
                    </a:p>
                  </a:txBody>
                  <a:tcPr>
                    <a:lnL w="12700" cap="flat" cmpd="sng" algn="ctr">
                      <a:solidFill>
                        <a:srgbClr val="4BC7C8"/>
                      </a:solidFill>
                      <a:prstDash val="solid"/>
                      <a:round/>
                      <a:headEnd type="none" w="med" len="med"/>
                      <a:tailEnd type="none" w="med" len="med"/>
                    </a:lnL>
                    <a:lnR w="12700" cap="flat" cmpd="sng" algn="ctr">
                      <a:solidFill>
                        <a:srgbClr val="4BC7C8"/>
                      </a:solidFill>
                      <a:prstDash val="solid"/>
                      <a:round/>
                      <a:headEnd type="none" w="med" len="med"/>
                      <a:tailEnd type="none" w="med" len="med"/>
                    </a:lnR>
                    <a:lnT w="12700" cap="flat" cmpd="sng" algn="ctr">
                      <a:solidFill>
                        <a:srgbClr val="4BC7C8"/>
                      </a:solidFill>
                      <a:prstDash val="solid"/>
                      <a:round/>
                      <a:headEnd type="none" w="med" len="med"/>
                      <a:tailEnd type="none" w="med" len="med"/>
                    </a:lnT>
                    <a:lnB w="12700" cap="flat" cmpd="sng" algn="ctr">
                      <a:solidFill>
                        <a:srgbClr val="4BC7C8"/>
                      </a:solidFill>
                      <a:prstDash val="solid"/>
                      <a:round/>
                      <a:headEnd type="none" w="med" len="med"/>
                      <a:tailEnd type="none" w="med" len="med"/>
                    </a:lnB>
                    <a:noFill/>
                  </a:tcPr>
                </a:tc>
                <a:extLst>
                  <a:ext uri="{0D108BD9-81ED-4DB2-BD59-A6C34878D82A}">
                    <a16:rowId xmlns:a16="http://schemas.microsoft.com/office/drawing/2014/main" val="3146878358"/>
                  </a:ext>
                </a:extLst>
              </a:tr>
              <a:tr h="300247">
                <a:tc>
                  <a:txBody>
                    <a:bodyPr/>
                    <a:lstStyle/>
                    <a:p>
                      <a:pPr algn="l">
                        <a:lnSpc>
                          <a:spcPct val="115000"/>
                        </a:lnSpc>
                      </a:pPr>
                      <a:r>
                        <a:rPr lang="en-GB" sz="1200" b="1" dirty="0">
                          <a:effectLst/>
                          <a:latin typeface="Open Sans" panose="020B0606030504020204" pitchFamily="34" charset="0"/>
                          <a:ea typeface="Open Sans" panose="020B0606030504020204" pitchFamily="34" charset="0"/>
                          <a:cs typeface="Open Sans" panose="020B0606030504020204" pitchFamily="34" charset="0"/>
                        </a:rPr>
                        <a:t>Resources</a:t>
                      </a:r>
                      <a:endParaRPr lang="fr-FR" sz="12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GB" sz="1200" dirty="0">
                          <a:latin typeface="Open Sans" panose="020B0606030504020204" pitchFamily="34" charset="0"/>
                          <a:ea typeface="Open Sans" panose="020B0606030504020204" pitchFamily="34" charset="0"/>
                          <a:cs typeface="Open Sans" panose="020B0606030504020204" pitchFamily="34" charset="0"/>
                        </a:rPr>
                        <a:t>Pencils, pens, paper, exercise books.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553702213"/>
                  </a:ext>
                </a:extLst>
              </a:tr>
              <a:tr h="297640">
                <a:tc>
                  <a:txBody>
                    <a:bodyPr/>
                    <a:lstStyle/>
                    <a:p>
                      <a:pPr algn="l">
                        <a:lnSpc>
                          <a:spcPct val="115000"/>
                        </a:lnSpc>
                      </a:pPr>
                      <a:r>
                        <a:rPr lang="fr-FR" sz="1200" b="1" dirty="0">
                          <a:effectLst/>
                          <a:latin typeface="Open Sans" panose="020B0606030504020204" pitchFamily="34" charset="0"/>
                          <a:ea typeface="Open Sans" panose="020B0606030504020204" pitchFamily="34" charset="0"/>
                          <a:cs typeface="Open Sans" panose="020B0606030504020204" pitchFamily="34" charset="0"/>
                        </a:rPr>
                        <a:t>Print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GB" sz="1200" dirty="0">
                          <a:latin typeface="Open Sans" panose="020B0606030504020204" pitchFamily="34" charset="0"/>
                          <a:ea typeface="Open Sans" panose="020B0606030504020204" pitchFamily="34" charset="0"/>
                          <a:cs typeface="Open Sans" panose="020B0606030504020204" pitchFamily="34" charset="0"/>
                        </a:rPr>
                        <a:t>Worksheet (optional)</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493620651"/>
                  </a:ext>
                </a:extLst>
              </a:tr>
            </a:tbl>
          </a:graphicData>
        </a:graphic>
      </p:graphicFrame>
      <p:pic>
        <p:nvPicPr>
          <p:cNvPr id="17" name="Graphic 16" descr="Future with solid fill">
            <a:extLst>
              <a:ext uri="{FF2B5EF4-FFF2-40B4-BE49-F238E27FC236}">
                <a16:creationId xmlns:a16="http://schemas.microsoft.com/office/drawing/2014/main" id="{801492DE-A07D-39F5-61BC-53D140F405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9142" y="5541872"/>
            <a:ext cx="350523" cy="350523"/>
          </a:xfrm>
          <a:prstGeom prst="rect">
            <a:avLst/>
          </a:prstGeom>
        </p:spPr>
      </p:pic>
      <p:pic>
        <p:nvPicPr>
          <p:cNvPr id="19" name="Graphic 18" descr="Lightbulb with solid fill">
            <a:extLst>
              <a:ext uri="{FF2B5EF4-FFF2-40B4-BE49-F238E27FC236}">
                <a16:creationId xmlns:a16="http://schemas.microsoft.com/office/drawing/2014/main" id="{E6B93F2D-C0ED-7A67-CD18-CC5E30BE49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09142" y="754826"/>
            <a:ext cx="350523" cy="350523"/>
          </a:xfrm>
          <a:prstGeom prst="rect">
            <a:avLst/>
          </a:prstGeom>
        </p:spPr>
      </p:pic>
      <p:graphicFrame>
        <p:nvGraphicFramePr>
          <p:cNvPr id="5" name="Table 4">
            <a:extLst>
              <a:ext uri="{FF2B5EF4-FFF2-40B4-BE49-F238E27FC236}">
                <a16:creationId xmlns:a16="http://schemas.microsoft.com/office/drawing/2014/main" id="{247913A4-4A2E-AA65-AE20-1FFEDBE4C651}"/>
              </a:ext>
            </a:extLst>
          </p:cNvPr>
          <p:cNvGraphicFramePr>
            <a:graphicFrameLocks noGrp="1"/>
          </p:cNvGraphicFramePr>
          <p:nvPr>
            <p:extLst>
              <p:ext uri="{D42A27DB-BD31-4B8C-83A1-F6EECF244321}">
                <p14:modId xmlns:p14="http://schemas.microsoft.com/office/powerpoint/2010/main" val="2583427885"/>
              </p:ext>
            </p:extLst>
          </p:nvPr>
        </p:nvGraphicFramePr>
        <p:xfrm>
          <a:off x="6787760" y="787555"/>
          <a:ext cx="5177402" cy="2883408"/>
        </p:xfrm>
        <a:graphic>
          <a:graphicData uri="http://schemas.openxmlformats.org/drawingml/2006/table">
            <a:tbl>
              <a:tblPr/>
              <a:tblGrid>
                <a:gridCol w="1646802">
                  <a:extLst>
                    <a:ext uri="{9D8B030D-6E8A-4147-A177-3AD203B41FA5}">
                      <a16:colId xmlns:a16="http://schemas.microsoft.com/office/drawing/2014/main" val="4148843491"/>
                    </a:ext>
                  </a:extLst>
                </a:gridCol>
                <a:gridCol w="3530600">
                  <a:extLst>
                    <a:ext uri="{9D8B030D-6E8A-4147-A177-3AD203B41FA5}">
                      <a16:colId xmlns:a16="http://schemas.microsoft.com/office/drawing/2014/main" val="4190319038"/>
                    </a:ext>
                  </a:extLst>
                </a:gridCol>
              </a:tblGrid>
              <a:tr h="19034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Benchmarks and standards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GB" sz="105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4BC7C8"/>
                      </a:solidFill>
                      <a:prstDash val="solid"/>
                      <a:round/>
                      <a:headEnd type="none" w="med" len="med"/>
                      <a:tailEnd type="none" w="med" len="med"/>
                    </a:lnL>
                    <a:lnR w="12700" cap="flat" cmpd="sng" algn="ctr">
                      <a:solidFill>
                        <a:srgbClr val="4BC7C8"/>
                      </a:solidFill>
                      <a:prstDash val="solid"/>
                      <a:round/>
                      <a:headEnd type="none" w="med" len="med"/>
                      <a:tailEnd type="none" w="med" len="med"/>
                    </a:lnR>
                    <a:lnT w="12700" cap="flat" cmpd="sng" algn="ctr">
                      <a:solidFill>
                        <a:srgbClr val="4BC7C8"/>
                      </a:solidFill>
                      <a:prstDash val="solid"/>
                      <a:round/>
                      <a:headEnd type="none" w="med" len="med"/>
                      <a:tailEnd type="none" w="med" len="med"/>
                    </a:lnT>
                    <a:lnB w="12700" cap="flat" cmpd="sng" algn="ctr">
                      <a:solidFill>
                        <a:srgbClr val="4BC7C8"/>
                      </a:solidFill>
                      <a:prstDash val="solid"/>
                      <a:round/>
                      <a:headEnd type="none" w="med" len="med"/>
                      <a:tailEnd type="none" w="med" len="med"/>
                    </a:lnB>
                    <a:solidFill>
                      <a:schemeClr val="bg2"/>
                    </a:solidFill>
                  </a:tcPr>
                </a:tc>
                <a:extLst>
                  <a:ext uri="{0D108BD9-81ED-4DB2-BD59-A6C34878D82A}">
                    <a16:rowId xmlns:a16="http://schemas.microsoft.com/office/drawing/2014/main" val="1892020484"/>
                  </a:ext>
                </a:extLst>
              </a:tr>
              <a:tr h="269501">
                <a:tc>
                  <a:txBody>
                    <a:bodyPr/>
                    <a:lstStyle/>
                    <a:p>
                      <a:pPr algn="l">
                        <a:lnSpc>
                          <a:spcPct val="115000"/>
                        </a:lnSpc>
                      </a:pPr>
                      <a:r>
                        <a:rPr lang="fr-FR" sz="1200" b="1" dirty="0">
                          <a:effectLst/>
                          <a:latin typeface="Open Sans" panose="020B0606030504020204" pitchFamily="34" charset="0"/>
                          <a:ea typeface="Open Sans" panose="020B0606030504020204" pitchFamily="34" charset="0"/>
                          <a:cs typeface="Open Sans" panose="020B0606030504020204" pitchFamily="34" charset="0"/>
                        </a:rPr>
                        <a:t>PSHE Association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tab pos="136525" algn="l"/>
                        </a:tabLst>
                        <a:defRPr/>
                      </a:pPr>
                      <a:r>
                        <a:rPr lang="en-GB" sz="1200" b="0" i="0"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Managing hurtful behaviour and bullying </a:t>
                      </a: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tab pos="136525" algn="l"/>
                        </a:tabLst>
                        <a:defRPr/>
                      </a:pPr>
                      <a:endParaRPr lang="en-GB" sz="1200" b="0" i="0"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804260994"/>
                  </a:ext>
                </a:extLst>
              </a:tr>
              <a:tr h="269501">
                <a:tc>
                  <a:txBody>
                    <a:bodyPr/>
                    <a:lstStyle/>
                    <a:p>
                      <a:pPr algn="l">
                        <a:lnSpc>
                          <a:spcPct val="115000"/>
                        </a:lnSpc>
                      </a:pPr>
                      <a:r>
                        <a:rPr lang="fr-FR" sz="1200" b="1" dirty="0" err="1">
                          <a:effectLst/>
                          <a:latin typeface="Open Sans" panose="020B0606030504020204" pitchFamily="34" charset="0"/>
                          <a:ea typeface="Open Sans" panose="020B0606030504020204" pitchFamily="34" charset="0"/>
                          <a:cs typeface="Open Sans" panose="020B0606030504020204" pitchFamily="34" charset="0"/>
                        </a:rPr>
                        <a:t>DfE</a:t>
                      </a:r>
                      <a:r>
                        <a:rPr lang="fr-FR" sz="1200" b="1" dirty="0">
                          <a:effectLst/>
                          <a:latin typeface="Open Sans" panose="020B0606030504020204" pitchFamily="34" charset="0"/>
                          <a:ea typeface="Open Sans" panose="020B0606030504020204" pitchFamily="34" charset="0"/>
                          <a:cs typeface="Open Sans" panose="020B0606030504020204" pitchFamily="34" charset="0"/>
                        </a:rPr>
                        <a:t> RSHE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136525" algn="l"/>
                        </a:tabLst>
                        <a:defRPr/>
                      </a:pPr>
                      <a:r>
                        <a:rPr lang="en-US" sz="1200" b="0" i="0"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That the internet can also be a negative place where online abuse, trolling, bullying and harassment can take place, which can have a negative impact on mental health</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136525" algn="l"/>
                        </a:tabLst>
                        <a:defRPr/>
                      </a:pPr>
                      <a:endParaRPr lang="en-GB" sz="1200" b="0" i="0"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601877235"/>
                  </a:ext>
                </a:extLst>
              </a:tr>
              <a:tr h="309804">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fr-FR"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Skills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Caring, communication, learning, open-mindedness, principles, reading, reflectiveness, speaking. </a:t>
                      </a: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GB"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710477542"/>
                  </a:ext>
                </a:extLst>
              </a:tr>
            </a:tbl>
          </a:graphicData>
        </a:graphic>
      </p:graphicFrame>
      <p:pic>
        <p:nvPicPr>
          <p:cNvPr id="14" name="Graphic 13" descr="Clipboard Checked with solid fill">
            <a:extLst>
              <a:ext uri="{FF2B5EF4-FFF2-40B4-BE49-F238E27FC236}">
                <a16:creationId xmlns:a16="http://schemas.microsoft.com/office/drawing/2014/main" id="{5E704097-FF0A-8104-E59F-96AABEA75B0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48658" y="767181"/>
            <a:ext cx="390286" cy="368168"/>
          </a:xfrm>
          <a:prstGeom prst="rect">
            <a:avLst/>
          </a:prstGeom>
        </p:spPr>
      </p:pic>
      <p:pic>
        <p:nvPicPr>
          <p:cNvPr id="4" name="Graphic 3" descr="Man with solid fill">
            <a:extLst>
              <a:ext uri="{FF2B5EF4-FFF2-40B4-BE49-F238E27FC236}">
                <a16:creationId xmlns:a16="http://schemas.microsoft.com/office/drawing/2014/main" id="{5195896F-1A3B-45B1-6A56-EA765DFF6D0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625862" y="3984314"/>
            <a:ext cx="313082" cy="313082"/>
          </a:xfrm>
          <a:prstGeom prst="rect">
            <a:avLst/>
          </a:prstGeom>
        </p:spPr>
      </p:pic>
    </p:spTree>
    <p:extLst>
      <p:ext uri="{BB962C8B-B14F-4D97-AF65-F5344CB8AC3E}">
        <p14:creationId xmlns:p14="http://schemas.microsoft.com/office/powerpoint/2010/main" val="1944880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3AC9B-D467-A96E-6C7F-52C29ABE5CED}"/>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ADBD1C6-4C2A-68F1-79C1-CB20BD506113}"/>
              </a:ext>
            </a:extLst>
          </p:cNvPr>
          <p:cNvSpPr/>
          <p:nvPr/>
        </p:nvSpPr>
        <p:spPr>
          <a:xfrm>
            <a:off x="457268" y="2416382"/>
            <a:ext cx="3280544" cy="887750"/>
          </a:xfrm>
          <a:prstGeom prst="roundRect">
            <a:avLst/>
          </a:prstGeom>
          <a:solidFill>
            <a:srgbClr val="FF699F"/>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Age</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51242101-0FB7-A506-9212-2A91665EE0F8}"/>
              </a:ext>
            </a:extLst>
          </p:cNvPr>
          <p:cNvSpPr/>
          <p:nvPr/>
        </p:nvSpPr>
        <p:spPr>
          <a:xfrm>
            <a:off x="457267" y="1245383"/>
            <a:ext cx="11277467" cy="817464"/>
          </a:xfrm>
          <a:prstGeom prst="roundRect">
            <a:avLst/>
          </a:prstGeom>
          <a:solidFill>
            <a:schemeClr val="bg1"/>
          </a:solidFill>
          <a:ln w="57150">
            <a:solidFill>
              <a:srgbClr val="FFBDD5"/>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List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nine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protected characteristics</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37D37A0-2A06-9BA1-5DC8-C2B5A9A72F6C}"/>
              </a:ext>
            </a:extLst>
          </p:cNvPr>
          <p:cNvSpPr txBox="1"/>
          <p:nvPr/>
        </p:nvSpPr>
        <p:spPr>
          <a:xfrm>
            <a:off x="179294" y="430306"/>
            <a:ext cx="11743765" cy="584775"/>
          </a:xfrm>
          <a:prstGeom prst="rect">
            <a:avLst/>
          </a:prstGeom>
          <a:noFill/>
        </p:spPr>
        <p:txBody>
          <a:bodyPr wrap="square" rtlCol="0">
            <a:spAutoFit/>
          </a:bodyPr>
          <a:lstStyle/>
          <a:p>
            <a:r>
              <a:rPr lang="en-GB" sz="3200" b="1" dirty="0">
                <a:solidFill>
                  <a:prstClr val="black"/>
                </a:solidFill>
                <a:latin typeface="Open Sans" panose="020B0606030504020204"/>
              </a:rPr>
              <a:t>What are protected characteristics? </a:t>
            </a:r>
          </a:p>
        </p:txBody>
      </p:sp>
      <p:pic>
        <p:nvPicPr>
          <p:cNvPr id="4" name="Picture 3" descr="A cartoon of a pink monster holding a pink object&#10;&#10;AI-generated content may be incorrect.">
            <a:extLst>
              <a:ext uri="{FF2B5EF4-FFF2-40B4-BE49-F238E27FC236}">
                <a16:creationId xmlns:a16="http://schemas.microsoft.com/office/drawing/2014/main" id="{00B9D408-30AF-24FE-6968-D101A20CC051}"/>
              </a:ext>
            </a:extLst>
          </p:cNvPr>
          <p:cNvPicPr>
            <a:picLocks noChangeAspect="1"/>
          </p:cNvPicPr>
          <p:nvPr/>
        </p:nvPicPr>
        <p:blipFill>
          <a:blip r:embed="rId3">
            <a:extLst>
              <a:ext uri="{28A0092B-C50C-407E-A947-70E740481C1C}">
                <a14:useLocalDpi xmlns:a14="http://schemas.microsoft.com/office/drawing/2010/main" val="0"/>
              </a:ext>
            </a:extLst>
          </a:blip>
          <a:srcRect t="16310" r="5718" b="20547"/>
          <a:stretch>
            <a:fillRect/>
          </a:stretch>
        </p:blipFill>
        <p:spPr>
          <a:xfrm flipH="1">
            <a:off x="9326241" y="260645"/>
            <a:ext cx="2690926" cy="1802202"/>
          </a:xfrm>
          <a:prstGeom prst="rect">
            <a:avLst/>
          </a:prstGeom>
        </p:spPr>
      </p:pic>
      <p:sp>
        <p:nvSpPr>
          <p:cNvPr id="2" name="Rectangle: Rounded Corners 1">
            <a:extLst>
              <a:ext uri="{FF2B5EF4-FFF2-40B4-BE49-F238E27FC236}">
                <a16:creationId xmlns:a16="http://schemas.microsoft.com/office/drawing/2014/main" id="{E63BE662-80F3-137B-9D44-3F2F88DF205E}"/>
              </a:ext>
            </a:extLst>
          </p:cNvPr>
          <p:cNvSpPr/>
          <p:nvPr/>
        </p:nvSpPr>
        <p:spPr>
          <a:xfrm>
            <a:off x="457267" y="3599548"/>
            <a:ext cx="3280544" cy="887750"/>
          </a:xfrm>
          <a:prstGeom prst="roundRect">
            <a:avLst/>
          </a:prstGeom>
          <a:solidFill>
            <a:srgbClr val="FF699F"/>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Disability</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C26CA59C-5E9D-0217-B368-D1C9DB73E82D}"/>
              </a:ext>
            </a:extLst>
          </p:cNvPr>
          <p:cNvSpPr/>
          <p:nvPr/>
        </p:nvSpPr>
        <p:spPr>
          <a:xfrm>
            <a:off x="457267" y="4782714"/>
            <a:ext cx="3280544" cy="887750"/>
          </a:xfrm>
          <a:prstGeom prst="roundRect">
            <a:avLst/>
          </a:prstGeom>
          <a:solidFill>
            <a:srgbClr val="FF699F"/>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Gender reassignment </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88222F40-86D8-7ADD-BE7C-DB39E4976C73}"/>
              </a:ext>
            </a:extLst>
          </p:cNvPr>
          <p:cNvSpPr/>
          <p:nvPr/>
        </p:nvSpPr>
        <p:spPr>
          <a:xfrm>
            <a:off x="8454188" y="2428822"/>
            <a:ext cx="3280544" cy="887750"/>
          </a:xfrm>
          <a:prstGeom prst="roundRect">
            <a:avLst/>
          </a:prstGeom>
          <a:solidFill>
            <a:srgbClr val="FF699F"/>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Religion or belief</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446BD9A0-D4E0-CECE-F2F9-3ACDE95FA9E5}"/>
              </a:ext>
            </a:extLst>
          </p:cNvPr>
          <p:cNvSpPr/>
          <p:nvPr/>
        </p:nvSpPr>
        <p:spPr>
          <a:xfrm>
            <a:off x="8454187" y="3611988"/>
            <a:ext cx="3280544" cy="887750"/>
          </a:xfrm>
          <a:prstGeom prst="roundRect">
            <a:avLst/>
          </a:prstGeom>
          <a:solidFill>
            <a:srgbClr val="FF699F"/>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Sex</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E129295A-0940-6030-5331-33E43566EFCD}"/>
              </a:ext>
            </a:extLst>
          </p:cNvPr>
          <p:cNvSpPr/>
          <p:nvPr/>
        </p:nvSpPr>
        <p:spPr>
          <a:xfrm>
            <a:off x="8454187" y="4795154"/>
            <a:ext cx="3280544" cy="887750"/>
          </a:xfrm>
          <a:prstGeom prst="roundRect">
            <a:avLst/>
          </a:prstGeom>
          <a:solidFill>
            <a:srgbClr val="FF699F"/>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Sexual orientation </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D9AC45C0-FC81-87A3-4676-FF21991D93BB}"/>
              </a:ext>
            </a:extLst>
          </p:cNvPr>
          <p:cNvSpPr/>
          <p:nvPr/>
        </p:nvSpPr>
        <p:spPr>
          <a:xfrm>
            <a:off x="4455729" y="2447084"/>
            <a:ext cx="3280544" cy="887750"/>
          </a:xfrm>
          <a:prstGeom prst="roundRect">
            <a:avLst/>
          </a:prstGeom>
          <a:solidFill>
            <a:srgbClr val="FF699F"/>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t"/>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Marriage and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civil partnership</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65A1AA2F-0032-7053-88D3-B8EC52B3EC87}"/>
              </a:ext>
            </a:extLst>
          </p:cNvPr>
          <p:cNvSpPr/>
          <p:nvPr/>
        </p:nvSpPr>
        <p:spPr>
          <a:xfrm>
            <a:off x="4455728" y="3630250"/>
            <a:ext cx="3280544" cy="887750"/>
          </a:xfrm>
          <a:prstGeom prst="roundRect">
            <a:avLst/>
          </a:prstGeom>
          <a:solidFill>
            <a:srgbClr val="FF699F"/>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t"/>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GB" sz="2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Pregnancy and  maternity </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FC8BEE30-BC05-3EA0-E2EF-7A2E0BBAA22E}"/>
              </a:ext>
            </a:extLst>
          </p:cNvPr>
          <p:cNvSpPr/>
          <p:nvPr/>
        </p:nvSpPr>
        <p:spPr>
          <a:xfrm>
            <a:off x="4455728" y="4813416"/>
            <a:ext cx="3280544" cy="887750"/>
          </a:xfrm>
          <a:prstGeom prst="roundRect">
            <a:avLst/>
          </a:prstGeom>
          <a:solidFill>
            <a:srgbClr val="FF699F"/>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Race</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409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6" grpId="0" animBg="1"/>
      <p:bldP spid="7" grpId="0" animBg="1"/>
      <p:bldP spid="12" grpId="0" animBg="1"/>
      <p:bldP spid="13" grpId="0" animBg="1"/>
      <p:bldP spid="14"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13">
            <a:extLst>
              <a:ext uri="{FF2B5EF4-FFF2-40B4-BE49-F238E27FC236}">
                <a16:creationId xmlns:a16="http://schemas.microsoft.com/office/drawing/2014/main" id="{28FAC51B-AD3A-27C3-0577-5A6B6395C6B4}"/>
              </a:ext>
            </a:extLst>
          </p:cNvPr>
          <p:cNvSpPr/>
          <p:nvPr/>
        </p:nvSpPr>
        <p:spPr>
          <a:xfrm rot="17460012">
            <a:off x="3634661" y="2121572"/>
            <a:ext cx="493762" cy="1703069"/>
          </a:xfrm>
          <a:prstGeom prst="triangle">
            <a:avLst/>
          </a:prstGeom>
          <a:noFill/>
          <a:ln w="57150">
            <a:solidFill>
              <a:srgbClr val="FFBD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5B6BC49E-BCDA-95EB-4F48-A5662467F8FE}"/>
              </a:ext>
            </a:extLst>
          </p:cNvPr>
          <p:cNvSpPr/>
          <p:nvPr/>
        </p:nvSpPr>
        <p:spPr>
          <a:xfrm>
            <a:off x="4368108" y="1714172"/>
            <a:ext cx="7035905" cy="2257607"/>
          </a:xfrm>
          <a:prstGeom prst="roundRect">
            <a:avLst/>
          </a:prstGeom>
          <a:solidFill>
            <a:schemeClr val="bg1"/>
          </a:solidFill>
          <a:ln w="57150">
            <a:solidFill>
              <a:srgbClr val="FFBDD5"/>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As a class, </a:t>
            </a:r>
            <a:r>
              <a:rPr lang="en-US"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discuss </a:t>
            </a: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w</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hy you think we have laws to protect people from being treated unfairly.</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D3823E7-2C05-6770-C4F3-FEC8D56C28B2}"/>
              </a:ext>
            </a:extLst>
          </p:cNvPr>
          <p:cNvSpPr txBox="1"/>
          <p:nvPr/>
        </p:nvSpPr>
        <p:spPr>
          <a:xfrm>
            <a:off x="179294" y="430306"/>
            <a:ext cx="11743765" cy="584775"/>
          </a:xfrm>
          <a:prstGeom prst="rect">
            <a:avLst/>
          </a:prstGeom>
          <a:noFill/>
        </p:spPr>
        <p:txBody>
          <a:bodyPr wrap="square" rtlCol="0">
            <a:spAutoFit/>
          </a:bodyPr>
          <a:lstStyle/>
          <a:p>
            <a:r>
              <a:rPr lang="en-GB" sz="3200" b="1" dirty="0">
                <a:solidFill>
                  <a:prstClr val="black"/>
                </a:solidFill>
                <a:latin typeface="Open Sans" panose="020B0606030504020204"/>
              </a:rPr>
              <a:t>What are protected characteristics?</a:t>
            </a:r>
          </a:p>
        </p:txBody>
      </p:sp>
      <p:pic>
        <p:nvPicPr>
          <p:cNvPr id="13" name="Picture 12" descr="A pink frog with a white circle and pink belly&#10;&#10;AI-generated content may be incorrect.">
            <a:extLst>
              <a:ext uri="{FF2B5EF4-FFF2-40B4-BE49-F238E27FC236}">
                <a16:creationId xmlns:a16="http://schemas.microsoft.com/office/drawing/2014/main" id="{EDA8D798-BEC8-843B-88F6-4382B570D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82" y="1319987"/>
            <a:ext cx="4483974" cy="4483974"/>
          </a:xfrm>
          <a:prstGeom prst="rect">
            <a:avLst/>
          </a:prstGeom>
        </p:spPr>
      </p:pic>
      <p:sp>
        <p:nvSpPr>
          <p:cNvPr id="16" name="Rectangle 15">
            <a:extLst>
              <a:ext uri="{FF2B5EF4-FFF2-40B4-BE49-F238E27FC236}">
                <a16:creationId xmlns:a16="http://schemas.microsoft.com/office/drawing/2014/main" id="{D45D4053-91F9-8D8A-6BDA-1F41F5831DB5}"/>
              </a:ext>
            </a:extLst>
          </p:cNvPr>
          <p:cNvSpPr/>
          <p:nvPr/>
        </p:nvSpPr>
        <p:spPr>
          <a:xfrm rot="789025">
            <a:off x="4226021" y="2997636"/>
            <a:ext cx="277601" cy="2356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756189-1226-8257-03CA-AC64DF2AFFB1}"/>
              </a:ext>
            </a:extLst>
          </p:cNvPr>
          <p:cNvSpPr/>
          <p:nvPr/>
        </p:nvSpPr>
        <p:spPr>
          <a:xfrm rot="1765072">
            <a:off x="4300177" y="3130434"/>
            <a:ext cx="277601" cy="2356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1174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6CF713-6331-C72F-BACB-596EDB791446}"/>
              </a:ext>
            </a:extLst>
          </p:cNvPr>
          <p:cNvSpPr txBox="1"/>
          <p:nvPr/>
        </p:nvSpPr>
        <p:spPr>
          <a:xfrm>
            <a:off x="179294" y="430306"/>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What is discrimination? (</a:t>
            </a:r>
            <a:r>
              <a:rPr lang="en-GB" sz="3200" b="1" dirty="0">
                <a:solidFill>
                  <a:prstClr val="black"/>
                </a:solidFill>
                <a:latin typeface="Open Sans" panose="020B0606030504020204"/>
              </a:rPr>
              <a:t>15</a:t>
            </a: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 mins)</a:t>
            </a:r>
          </a:p>
        </p:txBody>
      </p:sp>
      <p:sp>
        <p:nvSpPr>
          <p:cNvPr id="3" name="Rectangle: Rounded Corners 2">
            <a:extLst>
              <a:ext uri="{FF2B5EF4-FFF2-40B4-BE49-F238E27FC236}">
                <a16:creationId xmlns:a16="http://schemas.microsoft.com/office/drawing/2014/main" id="{5E92EDBE-1989-8405-7DDA-93C29F901AE3}"/>
              </a:ext>
            </a:extLst>
          </p:cNvPr>
          <p:cNvSpPr/>
          <p:nvPr/>
        </p:nvSpPr>
        <p:spPr>
          <a:xfrm>
            <a:off x="444222" y="5017414"/>
            <a:ext cx="11303557" cy="777879"/>
          </a:xfrm>
          <a:prstGeom prst="roundRect">
            <a:avLst/>
          </a:prstGeom>
          <a:solidFill>
            <a:srgbClr val="E8E9FE"/>
          </a:solidFill>
          <a:ln w="57150">
            <a:solidFill>
              <a:srgbClr val="9BA0FB"/>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 the next slide, decide whether the statements are examples of discrimination.</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055EAB64-9AAB-F017-0F56-A972447C1EC9}"/>
              </a:ext>
            </a:extLst>
          </p:cNvPr>
          <p:cNvSpPr/>
          <p:nvPr/>
        </p:nvSpPr>
        <p:spPr>
          <a:xfrm>
            <a:off x="1682376" y="3496813"/>
            <a:ext cx="8737600" cy="1280881"/>
          </a:xfrm>
          <a:prstGeom prst="roundRect">
            <a:avLst/>
          </a:prstGeom>
          <a:solidFill>
            <a:srgbClr val="E8E9FE"/>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Discrimination is </a:t>
            </a:r>
            <a:r>
              <a:rPr kumimoji="0" lang="en-US"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never</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okay as </a:t>
            </a:r>
            <a:r>
              <a:rPr kumimoji="0" lang="en-US"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everyone</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deserves to be treated with respect and kindness.</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890A657A-8878-17C4-FD57-D896719A4977}"/>
              </a:ext>
            </a:extLst>
          </p:cNvPr>
          <p:cNvSpPr/>
          <p:nvPr/>
        </p:nvSpPr>
        <p:spPr>
          <a:xfrm>
            <a:off x="444221" y="1239607"/>
            <a:ext cx="11303557" cy="2017486"/>
          </a:xfrm>
          <a:prstGeom prst="roundRect">
            <a:avLst/>
          </a:prstGeom>
          <a:solidFill>
            <a:schemeClr val="bg1"/>
          </a:solidFill>
          <a:ln w="57150">
            <a:solidFill>
              <a:srgbClr val="DBDDFD"/>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Discrimination means treating someone unfairly because of who they are. This could be because of a protected characteristic, or for other reasons, like the way someone speaks, how they look, the way they dress, or how they act. </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A purple frog sitting on a black background&#10;&#10;AI-generated content may be incorrect.">
            <a:extLst>
              <a:ext uri="{FF2B5EF4-FFF2-40B4-BE49-F238E27FC236}">
                <a16:creationId xmlns:a16="http://schemas.microsoft.com/office/drawing/2014/main" id="{E65BC450-4619-AD25-2EE2-F403970AC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506" y="170993"/>
            <a:ext cx="2235200" cy="2235200"/>
          </a:xfrm>
          <a:prstGeom prst="rect">
            <a:avLst/>
          </a:prstGeom>
        </p:spPr>
      </p:pic>
    </p:spTree>
    <p:extLst>
      <p:ext uri="{BB962C8B-B14F-4D97-AF65-F5344CB8AC3E}">
        <p14:creationId xmlns:p14="http://schemas.microsoft.com/office/powerpoint/2010/main" val="109874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8186C-67D0-B78F-0AC3-3095F6266566}"/>
            </a:ext>
          </a:extLst>
        </p:cNvPr>
        <p:cNvGrpSpPr/>
        <p:nvPr/>
      </p:nvGrpSpPr>
      <p:grpSpPr>
        <a:xfrm>
          <a:off x="0" y="0"/>
          <a:ext cx="0" cy="0"/>
          <a:chOff x="0" y="0"/>
          <a:chExt cx="0" cy="0"/>
        </a:xfrm>
      </p:grpSpPr>
      <p:pic>
        <p:nvPicPr>
          <p:cNvPr id="13" name="Picture 12" descr="A pair of blue frogs with a speech bubble&#10;&#10;AI-generated content may be incorrect.">
            <a:extLst>
              <a:ext uri="{FF2B5EF4-FFF2-40B4-BE49-F238E27FC236}">
                <a16:creationId xmlns:a16="http://schemas.microsoft.com/office/drawing/2014/main" id="{EB8E7775-3D3C-BAAB-0C93-70440CD07B1C}"/>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b="46204"/>
          <a:stretch>
            <a:fillRect/>
          </a:stretch>
        </p:blipFill>
        <p:spPr>
          <a:xfrm>
            <a:off x="10053562" y="292100"/>
            <a:ext cx="1592338" cy="904732"/>
          </a:xfrm>
          <a:prstGeom prst="rect">
            <a:avLst/>
          </a:prstGeom>
        </p:spPr>
      </p:pic>
      <p:sp>
        <p:nvSpPr>
          <p:cNvPr id="2" name="TextBox 1">
            <a:extLst>
              <a:ext uri="{FF2B5EF4-FFF2-40B4-BE49-F238E27FC236}">
                <a16:creationId xmlns:a16="http://schemas.microsoft.com/office/drawing/2014/main" id="{70710DB7-F1B0-5010-4D2D-EE7199EC5873}"/>
              </a:ext>
            </a:extLst>
          </p:cNvPr>
          <p:cNvSpPr txBox="1"/>
          <p:nvPr/>
        </p:nvSpPr>
        <p:spPr>
          <a:xfrm>
            <a:off x="179294" y="430306"/>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What is discrimination? </a:t>
            </a:r>
          </a:p>
        </p:txBody>
      </p:sp>
      <p:sp>
        <p:nvSpPr>
          <p:cNvPr id="3" name="Rectangle: Rounded Corners 2">
            <a:extLst>
              <a:ext uri="{FF2B5EF4-FFF2-40B4-BE49-F238E27FC236}">
                <a16:creationId xmlns:a16="http://schemas.microsoft.com/office/drawing/2014/main" id="{EAE82465-F9E1-0D48-EB0E-8B871EE1C0FF}"/>
              </a:ext>
            </a:extLst>
          </p:cNvPr>
          <p:cNvSpPr/>
          <p:nvPr/>
        </p:nvSpPr>
        <p:spPr>
          <a:xfrm>
            <a:off x="444222" y="1175944"/>
            <a:ext cx="11303557" cy="1332677"/>
          </a:xfrm>
          <a:prstGeom prst="roundRect">
            <a:avLst/>
          </a:prstGeom>
          <a:solidFill>
            <a:srgbClr val="E8E9FE"/>
          </a:solidFill>
          <a:ln w="57150">
            <a:solidFill>
              <a:srgbClr val="9BA0FB"/>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 pairs, discuss whether the statements are examples of discrimination or not, and why you think that. </a:t>
            </a:r>
          </a:p>
        </p:txBody>
      </p:sp>
      <p:sp>
        <p:nvSpPr>
          <p:cNvPr id="9" name="TextBox 8">
            <a:extLst>
              <a:ext uri="{FF2B5EF4-FFF2-40B4-BE49-F238E27FC236}">
                <a16:creationId xmlns:a16="http://schemas.microsoft.com/office/drawing/2014/main" id="{965F3339-8C98-6F07-7756-01CD00BC96C4}"/>
              </a:ext>
            </a:extLst>
          </p:cNvPr>
          <p:cNvSpPr txBox="1"/>
          <p:nvPr/>
        </p:nvSpPr>
        <p:spPr>
          <a:xfrm>
            <a:off x="490260" y="5379014"/>
            <a:ext cx="11542085" cy="557845"/>
          </a:xfrm>
          <a:prstGeom prst="rect">
            <a:avLst/>
          </a:prstGeom>
          <a:noFill/>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This </a:t>
            </a:r>
            <a:r>
              <a:rPr kumimoji="0" lang="en-US" sz="2200" b="1" i="0" u="none"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IS</a:t>
            </a:r>
            <a:r>
              <a:rPr kumimoji="0" lang="en-US" sz="2200" b="0" i="0" u="none"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 discrimination because…              This </a:t>
            </a:r>
            <a:r>
              <a:rPr kumimoji="0" lang="en-US" sz="2200" b="1" i="0" u="none"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IS NOT</a:t>
            </a:r>
            <a:r>
              <a:rPr kumimoji="0" lang="en-US" sz="2200" b="0" i="0" u="none"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 discrimination because…</a:t>
            </a:r>
          </a:p>
        </p:txBody>
      </p:sp>
      <p:sp>
        <p:nvSpPr>
          <p:cNvPr id="11" name="TextBox 10">
            <a:extLst>
              <a:ext uri="{FF2B5EF4-FFF2-40B4-BE49-F238E27FC236}">
                <a16:creationId xmlns:a16="http://schemas.microsoft.com/office/drawing/2014/main" id="{6D13A57E-E5A7-75AB-1B3A-25C6C29C33B8}"/>
              </a:ext>
            </a:extLst>
          </p:cNvPr>
          <p:cNvSpPr txBox="1"/>
          <p:nvPr/>
        </p:nvSpPr>
        <p:spPr>
          <a:xfrm>
            <a:off x="649915" y="2610222"/>
            <a:ext cx="11097864" cy="2578655"/>
          </a:xfrm>
          <a:prstGeom prst="rect">
            <a:avLst/>
          </a:prstGeom>
          <a:noFill/>
        </p:spPr>
        <p:txBody>
          <a:bodyPr wrap="square">
            <a:spAutoFit/>
          </a:bodyPr>
          <a:lstStyle/>
          <a:p>
            <a:pPr marL="457200" marR="0" lvl="0" indent="-457200" defTabSz="914400" rtl="0" eaLnBrk="1" fontAlgn="auto" latinLnBrk="0" hangingPunct="1">
              <a:lnSpc>
                <a:spcPct val="150000"/>
              </a:lnSpc>
              <a:spcBef>
                <a:spcPts val="0"/>
              </a:spcBef>
              <a:spcAft>
                <a:spcPts val="0"/>
              </a:spcAft>
              <a:buClrTx/>
              <a:buSzTx/>
              <a:buFont typeface="+mj-lt"/>
              <a:buAutoNum type="arabicParenR"/>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teacher praises a student who worked hard.</a:t>
            </a:r>
          </a:p>
          <a:p>
            <a:pPr marL="457200" marR="0" lvl="0" indent="-457200" defTabSz="914400" rtl="0" eaLnBrk="1" fontAlgn="auto" latinLnBrk="0" hangingPunct="1">
              <a:lnSpc>
                <a:spcPct val="150000"/>
              </a:lnSpc>
              <a:spcBef>
                <a:spcPts val="0"/>
              </a:spcBef>
              <a:spcAft>
                <a:spcPts val="0"/>
              </a:spcAft>
              <a:buClrTx/>
              <a:buSzTx/>
              <a:buFont typeface="+mj-lt"/>
              <a:buAutoNum type="arabicParenR"/>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woman is told she doesn’t get the job she applied for because she is pregnant. </a:t>
            </a:r>
          </a:p>
          <a:p>
            <a:pPr marL="457200" marR="0" lvl="0" indent="-457200" defTabSz="914400" rtl="0" eaLnBrk="1" fontAlgn="auto" latinLnBrk="0" hangingPunct="1">
              <a:lnSpc>
                <a:spcPct val="150000"/>
              </a:lnSpc>
              <a:spcBef>
                <a:spcPts val="0"/>
              </a:spcBef>
              <a:spcAft>
                <a:spcPts val="0"/>
              </a:spcAft>
              <a:buClrTx/>
              <a:buSzTx/>
              <a:buFont typeface="+mj-lt"/>
              <a:buAutoNum type="arabicParenR"/>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Someone is excluded from a game because of the </a:t>
            </a:r>
            <a:r>
              <a:rPr kumimoji="0" lang="en-US" sz="2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colour</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of their skin.</a:t>
            </a:r>
          </a:p>
          <a:p>
            <a:pPr marL="457200" marR="0" lvl="0" indent="-457200" defTabSz="914400" rtl="0" eaLnBrk="1" fontAlgn="auto" latinLnBrk="0" hangingPunct="1">
              <a:lnSpc>
                <a:spcPct val="150000"/>
              </a:lnSpc>
              <a:spcBef>
                <a:spcPts val="0"/>
              </a:spcBef>
              <a:spcAft>
                <a:spcPts val="0"/>
              </a:spcAft>
              <a:buClrTx/>
              <a:buSzTx/>
              <a:buFont typeface="+mj-lt"/>
              <a:buAutoNum type="arabicParenR"/>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person is paid less for doing their job because they are a woman.</a:t>
            </a:r>
          </a:p>
          <a:p>
            <a:pPr marL="457200" marR="0" lvl="0" indent="-457200" defTabSz="914400" rtl="0" eaLnBrk="1" fontAlgn="auto" latinLnBrk="0" hangingPunct="1">
              <a:lnSpc>
                <a:spcPct val="150000"/>
              </a:lnSpc>
              <a:spcBef>
                <a:spcPts val="0"/>
              </a:spcBef>
              <a:spcAft>
                <a:spcPts val="0"/>
              </a:spcAft>
              <a:buClrTx/>
              <a:buSzTx/>
              <a:buFont typeface="+mj-lt"/>
              <a:buAutoNum type="arabicParenR"/>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student is bullied online because they have two mums.	</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DF29A63-A277-69AF-AA6C-8C4864FF4AC5}"/>
              </a:ext>
            </a:extLst>
          </p:cNvPr>
          <p:cNvSpPr txBox="1"/>
          <p:nvPr/>
        </p:nvSpPr>
        <p:spPr>
          <a:xfrm>
            <a:off x="649915" y="2610221"/>
            <a:ext cx="11542085" cy="2578655"/>
          </a:xfrm>
          <a:prstGeom prst="rect">
            <a:avLst/>
          </a:prstGeom>
          <a:noFill/>
        </p:spPr>
        <p:txBody>
          <a:bodyPr wrap="square">
            <a:spAutoFit/>
          </a:bodyPr>
          <a:lstStyle/>
          <a:p>
            <a:pPr marL="457200" marR="0" lvl="0" indent="-457200" defTabSz="914400" rtl="0" eaLnBrk="1" fontAlgn="auto" latinLnBrk="0" hangingPunct="1">
              <a:lnSpc>
                <a:spcPct val="150000"/>
              </a:lnSpc>
              <a:spcBef>
                <a:spcPts val="0"/>
              </a:spcBef>
              <a:spcAft>
                <a:spcPts val="0"/>
              </a:spcAft>
              <a:buClrTx/>
              <a:buSzTx/>
              <a:buFont typeface="+mj-lt"/>
              <a:buAutoNum type="arabicParenR"/>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teacher praises a student who worked hard. </a:t>
            </a:r>
            <a:r>
              <a:rPr kumimoji="0" lang="en-US"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IS NOT</a:t>
            </a:r>
            <a:endPar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0" indent="-457200" defTabSz="914400" rtl="0" eaLnBrk="1" fontAlgn="auto" latinLnBrk="0" hangingPunct="1">
              <a:lnSpc>
                <a:spcPct val="150000"/>
              </a:lnSpc>
              <a:spcBef>
                <a:spcPts val="0"/>
              </a:spcBef>
              <a:spcAft>
                <a:spcPts val="0"/>
              </a:spcAft>
              <a:buClrTx/>
              <a:buSzTx/>
              <a:buFont typeface="+mj-lt"/>
              <a:buAutoNum type="arabicParenR"/>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woman is told she doesn’t get the job she applied for because she is pregnant. </a:t>
            </a:r>
            <a:r>
              <a:rPr kumimoji="0" lang="en-US"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IS</a:t>
            </a:r>
            <a:endPar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0" indent="-457200" defTabSz="914400" rtl="0" eaLnBrk="1" fontAlgn="auto" latinLnBrk="0" hangingPunct="1">
              <a:lnSpc>
                <a:spcPct val="150000"/>
              </a:lnSpc>
              <a:spcBef>
                <a:spcPts val="0"/>
              </a:spcBef>
              <a:spcAft>
                <a:spcPts val="0"/>
              </a:spcAft>
              <a:buClrTx/>
              <a:buSzTx/>
              <a:buFont typeface="+mj-lt"/>
              <a:buAutoNum type="arabicParenR"/>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Someone is excluded from a game because of the </a:t>
            </a:r>
            <a:r>
              <a:rPr kumimoji="0" lang="en-US" sz="2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colour</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of their skin. </a:t>
            </a:r>
            <a:r>
              <a:rPr kumimoji="0" lang="en-US"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IS</a:t>
            </a:r>
            <a:endPar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0" indent="-457200" defTabSz="914400" rtl="0" eaLnBrk="1" fontAlgn="auto" latinLnBrk="0" hangingPunct="1">
              <a:lnSpc>
                <a:spcPct val="150000"/>
              </a:lnSpc>
              <a:spcBef>
                <a:spcPts val="0"/>
              </a:spcBef>
              <a:spcAft>
                <a:spcPts val="0"/>
              </a:spcAft>
              <a:buClrTx/>
              <a:buSzTx/>
              <a:buFont typeface="+mj-lt"/>
              <a:buAutoNum type="arabicParenR"/>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person is paid less for doing their job because they are a woman. </a:t>
            </a:r>
            <a:r>
              <a:rPr kumimoji="0" lang="en-US"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IS</a:t>
            </a:r>
            <a:endPar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0" indent="-457200" defTabSz="914400" rtl="0" eaLnBrk="1" fontAlgn="auto" latinLnBrk="0" hangingPunct="1">
              <a:lnSpc>
                <a:spcPct val="150000"/>
              </a:lnSpc>
              <a:spcBef>
                <a:spcPts val="0"/>
              </a:spcBef>
              <a:spcAft>
                <a:spcPts val="0"/>
              </a:spcAft>
              <a:buClrTx/>
              <a:buSzTx/>
              <a:buFont typeface="+mj-lt"/>
              <a:buAutoNum type="arabicParenR"/>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student is bullied online because they have two mums</a:t>
            </a: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IS</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3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11">
                                            <p:txEl>
                                              <p:pRg st="0" end="0"/>
                                            </p:txEl>
                                          </p:spTgt>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1">
                                            <p:txEl>
                                              <p:pRg st="1" end="1"/>
                                            </p:txEl>
                                          </p:spTgt>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1">
                                            <p:txEl>
                                              <p:pRg st="2" end="2"/>
                                            </p:txEl>
                                          </p:spTgt>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1">
                                            <p:txEl>
                                              <p:pRg st="3" end="3"/>
                                            </p:txEl>
                                          </p:spTgt>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1">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0"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9F54F-C48C-A84F-B268-468BD732344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4572518-E880-10FC-18D3-4B03740204AC}"/>
              </a:ext>
            </a:extLst>
          </p:cNvPr>
          <p:cNvSpPr txBox="1"/>
          <p:nvPr/>
        </p:nvSpPr>
        <p:spPr>
          <a:xfrm>
            <a:off x="179294" y="430306"/>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What is discrimination? </a:t>
            </a:r>
          </a:p>
        </p:txBody>
      </p:sp>
      <p:sp>
        <p:nvSpPr>
          <p:cNvPr id="11" name="TextBox 10">
            <a:extLst>
              <a:ext uri="{FF2B5EF4-FFF2-40B4-BE49-F238E27FC236}">
                <a16:creationId xmlns:a16="http://schemas.microsoft.com/office/drawing/2014/main" id="{DBEAC71F-3D77-E309-EB68-AB0836A8EB41}"/>
              </a:ext>
            </a:extLst>
          </p:cNvPr>
          <p:cNvSpPr txBox="1"/>
          <p:nvPr/>
        </p:nvSpPr>
        <p:spPr>
          <a:xfrm>
            <a:off x="649915" y="2610222"/>
            <a:ext cx="11404408" cy="2578655"/>
          </a:xfrm>
          <a:prstGeom prst="rect">
            <a:avLst/>
          </a:prstGeom>
          <a:noFill/>
        </p:spPr>
        <p:txBody>
          <a:bodyPr wrap="square">
            <a:spAutoFit/>
          </a:bodyPr>
          <a:lstStyle/>
          <a:p>
            <a:pPr marL="457200" lvl="0" indent="-457200">
              <a:lnSpc>
                <a:spcPct val="150000"/>
              </a:lnSpc>
              <a:buFont typeface="+mj-lt"/>
              <a:buAutoNum type="arabicParenR" startAt="6"/>
              <a:defRP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 classmate helps translate for a new student who speaks little English.</a:t>
            </a:r>
          </a:p>
          <a:p>
            <a:pPr marL="457200" lvl="0" indent="-457200">
              <a:lnSpc>
                <a:spcPct val="150000"/>
              </a:lnSpc>
              <a:buFont typeface="+mj-lt"/>
              <a:buAutoNum type="arabicParenR" startAt="6"/>
              <a:defRP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 school trip doesn’t allow children with allergies to come.</a:t>
            </a:r>
          </a:p>
          <a:p>
            <a:pPr marL="457200" lvl="0" indent="-457200">
              <a:lnSpc>
                <a:spcPct val="150000"/>
              </a:lnSpc>
              <a:buFont typeface="+mj-lt"/>
              <a:buAutoNum type="arabicParenR" startAt="6"/>
              <a:defRP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 child is laughed at because they speak a different language.</a:t>
            </a:r>
          </a:p>
          <a:p>
            <a:pPr marL="457200" lvl="0" indent="-457200">
              <a:lnSpc>
                <a:spcPct val="150000"/>
              </a:lnSpc>
              <a:buFont typeface="+mj-lt"/>
              <a:buAutoNum type="arabicParenR" startAt="6"/>
              <a:defRP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 man is told he is too old to apply for the job. </a:t>
            </a:r>
          </a:p>
          <a:p>
            <a:pPr marL="457200" lvl="0" indent="-457200">
              <a:lnSpc>
                <a:spcPct val="150000"/>
              </a:lnSpc>
              <a:buFont typeface="+mj-lt"/>
              <a:buAutoNum type="arabicParenR" startAt="6"/>
              <a:defRP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Someone is told their parents are strange as they aren’t married. </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descr="A pair of blue frogs with a speech bubble&#10;&#10;AI-generated content may be incorrect.">
            <a:extLst>
              <a:ext uri="{FF2B5EF4-FFF2-40B4-BE49-F238E27FC236}">
                <a16:creationId xmlns:a16="http://schemas.microsoft.com/office/drawing/2014/main" id="{876E12FE-8D75-7183-870B-50889D7D62F1}"/>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b="46204"/>
          <a:stretch>
            <a:fillRect/>
          </a:stretch>
        </p:blipFill>
        <p:spPr>
          <a:xfrm>
            <a:off x="10053562" y="292100"/>
            <a:ext cx="1592338" cy="904732"/>
          </a:xfrm>
          <a:prstGeom prst="rect">
            <a:avLst/>
          </a:prstGeom>
        </p:spPr>
      </p:pic>
      <p:sp>
        <p:nvSpPr>
          <p:cNvPr id="4" name="Rectangle: Rounded Corners 3">
            <a:extLst>
              <a:ext uri="{FF2B5EF4-FFF2-40B4-BE49-F238E27FC236}">
                <a16:creationId xmlns:a16="http://schemas.microsoft.com/office/drawing/2014/main" id="{FC05311F-A023-A8AB-508C-202A03A36273}"/>
              </a:ext>
            </a:extLst>
          </p:cNvPr>
          <p:cNvSpPr/>
          <p:nvPr/>
        </p:nvSpPr>
        <p:spPr>
          <a:xfrm>
            <a:off x="444222" y="1175944"/>
            <a:ext cx="11303557" cy="1332677"/>
          </a:xfrm>
          <a:prstGeom prst="roundRect">
            <a:avLst/>
          </a:prstGeom>
          <a:solidFill>
            <a:srgbClr val="E8E9FE"/>
          </a:solidFill>
          <a:ln w="57150">
            <a:solidFill>
              <a:srgbClr val="9BA0FB"/>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 pairs, discuss whether the statements are examples of discrimination or not, and why you think that. </a:t>
            </a:r>
          </a:p>
        </p:txBody>
      </p:sp>
      <p:sp>
        <p:nvSpPr>
          <p:cNvPr id="10" name="TextBox 9">
            <a:extLst>
              <a:ext uri="{FF2B5EF4-FFF2-40B4-BE49-F238E27FC236}">
                <a16:creationId xmlns:a16="http://schemas.microsoft.com/office/drawing/2014/main" id="{651714C7-F7EF-B964-4019-71D543F62702}"/>
              </a:ext>
            </a:extLst>
          </p:cNvPr>
          <p:cNvSpPr txBox="1"/>
          <p:nvPr/>
        </p:nvSpPr>
        <p:spPr>
          <a:xfrm>
            <a:off x="649915" y="2610221"/>
            <a:ext cx="11404408" cy="2578655"/>
          </a:xfrm>
          <a:prstGeom prst="rect">
            <a:avLst/>
          </a:prstGeom>
          <a:noFill/>
        </p:spPr>
        <p:txBody>
          <a:bodyPr wrap="square">
            <a:spAutoFit/>
          </a:bodyPr>
          <a:lstStyle/>
          <a:p>
            <a:pPr marL="457200" lvl="0" indent="-457200">
              <a:lnSpc>
                <a:spcPct val="150000"/>
              </a:lnSpc>
              <a:buFont typeface="+mj-lt"/>
              <a:buAutoNum type="arabicParenR" startAt="6"/>
              <a:defRP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 classmate helps translate for a new student who speaks little English. </a:t>
            </a:r>
            <a:r>
              <a:rPr lang="en-US"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IS NOT</a:t>
            </a:r>
            <a:endPar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457200" lvl="0" indent="-457200">
              <a:lnSpc>
                <a:spcPct val="150000"/>
              </a:lnSpc>
              <a:buFont typeface="+mj-lt"/>
              <a:buAutoNum type="arabicParenR" startAt="6"/>
              <a:defRP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 school trip doesn’t allow children with allergies to come. </a:t>
            </a:r>
            <a:r>
              <a:rPr lang="en-US"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IS</a:t>
            </a:r>
            <a:endPar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457200" lvl="0" indent="-457200">
              <a:lnSpc>
                <a:spcPct val="150000"/>
              </a:lnSpc>
              <a:buFont typeface="+mj-lt"/>
              <a:buAutoNum type="arabicParenR" startAt="6"/>
              <a:defRP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 child is laughed at because they speak a different language. </a:t>
            </a:r>
            <a:r>
              <a:rPr lang="en-US"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IS</a:t>
            </a:r>
            <a:endPar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457200" lvl="0" indent="-457200">
              <a:lnSpc>
                <a:spcPct val="150000"/>
              </a:lnSpc>
              <a:buFont typeface="+mj-lt"/>
              <a:buAutoNum type="arabicParenR" startAt="6"/>
              <a:defRP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 man is told he is too old to apply for the job. </a:t>
            </a:r>
            <a:r>
              <a:rPr lang="en-US"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IS</a:t>
            </a:r>
            <a:endPar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457200" lvl="0" indent="-457200">
              <a:lnSpc>
                <a:spcPct val="150000"/>
              </a:lnSpc>
              <a:buFont typeface="+mj-lt"/>
              <a:buAutoNum type="arabicParenR" startAt="6"/>
              <a:defRP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Someone is told their parents are strange as they aren’t married. </a:t>
            </a:r>
            <a:r>
              <a:rPr lang="en-US"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IS</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00D5835-9F6C-202A-050C-26A8B23EF211}"/>
              </a:ext>
            </a:extLst>
          </p:cNvPr>
          <p:cNvSpPr txBox="1"/>
          <p:nvPr/>
        </p:nvSpPr>
        <p:spPr>
          <a:xfrm>
            <a:off x="490260" y="5379014"/>
            <a:ext cx="11542085" cy="557845"/>
          </a:xfrm>
          <a:prstGeom prst="rect">
            <a:avLst/>
          </a:prstGeom>
          <a:noFill/>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This </a:t>
            </a:r>
            <a:r>
              <a:rPr kumimoji="0" lang="en-US" sz="2200" b="1" i="0" u="none"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IS</a:t>
            </a:r>
            <a:r>
              <a:rPr kumimoji="0" lang="en-US" sz="2200" b="0" i="0" u="none"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 discrimination because…              This </a:t>
            </a:r>
            <a:r>
              <a:rPr kumimoji="0" lang="en-US" sz="2200" b="1" i="0" u="none"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IS NOT</a:t>
            </a:r>
            <a:r>
              <a:rPr kumimoji="0" lang="en-US" sz="2200" b="0" i="0" u="none"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 discrimination because…</a:t>
            </a:r>
          </a:p>
        </p:txBody>
      </p:sp>
    </p:spTree>
    <p:extLst>
      <p:ext uri="{BB962C8B-B14F-4D97-AF65-F5344CB8AC3E}">
        <p14:creationId xmlns:p14="http://schemas.microsoft.com/office/powerpoint/2010/main" val="416253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1">
                                            <p:txEl>
                                              <p:pRg st="2" end="2"/>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1">
                                            <p:txEl>
                                              <p:pRg st="3" end="3"/>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8D94A-BAE4-B520-872C-0896668F16D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2522D45-D49F-A688-2D38-409FD2584F7D}"/>
              </a:ext>
            </a:extLst>
          </p:cNvPr>
          <p:cNvSpPr txBox="1"/>
          <p:nvPr/>
        </p:nvSpPr>
        <p:spPr>
          <a:xfrm>
            <a:off x="179294" y="430306"/>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What is discrimination? </a:t>
            </a:r>
          </a:p>
        </p:txBody>
      </p:sp>
      <p:sp>
        <p:nvSpPr>
          <p:cNvPr id="11" name="TextBox 10">
            <a:extLst>
              <a:ext uri="{FF2B5EF4-FFF2-40B4-BE49-F238E27FC236}">
                <a16:creationId xmlns:a16="http://schemas.microsoft.com/office/drawing/2014/main" id="{0A2FC7B7-1F31-BA07-00F4-EFDFCAB5C5E8}"/>
              </a:ext>
            </a:extLst>
          </p:cNvPr>
          <p:cNvSpPr txBox="1"/>
          <p:nvPr/>
        </p:nvSpPr>
        <p:spPr>
          <a:xfrm>
            <a:off x="649915" y="2610222"/>
            <a:ext cx="11404408" cy="3085204"/>
          </a:xfrm>
          <a:prstGeom prst="rect">
            <a:avLst/>
          </a:prstGeom>
          <a:noFill/>
        </p:spPr>
        <p:txBody>
          <a:bodyPr wrap="square">
            <a:spAutoFit/>
          </a:bodyPr>
          <a:lstStyle/>
          <a:p>
            <a:pPr marL="457200" lvl="0" indent="-457200">
              <a:lnSpc>
                <a:spcPct val="150000"/>
              </a:lnSpc>
              <a:buFont typeface="+mj-lt"/>
              <a:buAutoNum type="arabicParenR" startAt="11"/>
              <a:defRP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 boy is told he can't become a singer because he's not a girl.</a:t>
            </a:r>
          </a:p>
          <a:p>
            <a:pPr marL="457200" lvl="0" indent="-457200">
              <a:lnSpc>
                <a:spcPct val="150000"/>
              </a:lnSpc>
              <a:buFont typeface="+mj-lt"/>
              <a:buAutoNum type="arabicParenR" startAt="11"/>
              <a:defRP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 transgender girl is told she must wear boys’ uniform by her school. </a:t>
            </a:r>
          </a:p>
          <a:p>
            <a:pPr marL="457200" lvl="0" indent="-457200">
              <a:lnSpc>
                <a:spcPct val="150000"/>
              </a:lnSpc>
              <a:buFont typeface="+mj-lt"/>
              <a:buAutoNum type="arabicParenR" startAt="11"/>
              <a:defRP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 boy with a visual impairment is told by another child that it isn’t fair that he always gets to sit near the front of the class. </a:t>
            </a:r>
          </a:p>
          <a:p>
            <a:pPr marL="457200" lvl="0" indent="-457200">
              <a:lnSpc>
                <a:spcPct val="150000"/>
              </a:lnSpc>
              <a:buFont typeface="+mj-lt"/>
              <a:buAutoNum type="arabicParenR" startAt="11"/>
              <a:defRP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Someone who is deaf is told they can’t join in the game. </a:t>
            </a:r>
          </a:p>
          <a:p>
            <a:pPr lvl="0">
              <a:lnSpc>
                <a:spcPct val="150000"/>
              </a:lnSpc>
              <a:defRPr/>
            </a:pPr>
            <a:endPar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descr="A pair of blue frogs with a speech bubble&#10;&#10;AI-generated content may be incorrect.">
            <a:extLst>
              <a:ext uri="{FF2B5EF4-FFF2-40B4-BE49-F238E27FC236}">
                <a16:creationId xmlns:a16="http://schemas.microsoft.com/office/drawing/2014/main" id="{DD839197-5623-F1EB-007C-14B95030732A}"/>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b="46204"/>
          <a:stretch>
            <a:fillRect/>
          </a:stretch>
        </p:blipFill>
        <p:spPr>
          <a:xfrm>
            <a:off x="10053562" y="292100"/>
            <a:ext cx="1592338" cy="904732"/>
          </a:xfrm>
          <a:prstGeom prst="rect">
            <a:avLst/>
          </a:prstGeom>
        </p:spPr>
      </p:pic>
      <p:sp>
        <p:nvSpPr>
          <p:cNvPr id="4" name="Rectangle: Rounded Corners 3">
            <a:extLst>
              <a:ext uri="{FF2B5EF4-FFF2-40B4-BE49-F238E27FC236}">
                <a16:creationId xmlns:a16="http://schemas.microsoft.com/office/drawing/2014/main" id="{80CD356A-0E59-1E05-EC32-9556B76D22CD}"/>
              </a:ext>
            </a:extLst>
          </p:cNvPr>
          <p:cNvSpPr/>
          <p:nvPr/>
        </p:nvSpPr>
        <p:spPr>
          <a:xfrm>
            <a:off x="444222" y="1175944"/>
            <a:ext cx="11303557" cy="1332677"/>
          </a:xfrm>
          <a:prstGeom prst="roundRect">
            <a:avLst/>
          </a:prstGeom>
          <a:solidFill>
            <a:srgbClr val="E8E9FE"/>
          </a:solidFill>
          <a:ln w="57150">
            <a:solidFill>
              <a:srgbClr val="9BA0FB"/>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 pairs, discuss whether the statements are examples of discrimination or not, and why you think that. </a:t>
            </a:r>
          </a:p>
        </p:txBody>
      </p:sp>
      <p:sp>
        <p:nvSpPr>
          <p:cNvPr id="8" name="TextBox 7">
            <a:extLst>
              <a:ext uri="{FF2B5EF4-FFF2-40B4-BE49-F238E27FC236}">
                <a16:creationId xmlns:a16="http://schemas.microsoft.com/office/drawing/2014/main" id="{A041A525-6D71-1191-43D3-F463A33B8103}"/>
              </a:ext>
            </a:extLst>
          </p:cNvPr>
          <p:cNvSpPr txBox="1"/>
          <p:nvPr/>
        </p:nvSpPr>
        <p:spPr>
          <a:xfrm>
            <a:off x="649915" y="2611366"/>
            <a:ext cx="11404408" cy="2577372"/>
          </a:xfrm>
          <a:prstGeom prst="rect">
            <a:avLst/>
          </a:prstGeom>
          <a:noFill/>
        </p:spPr>
        <p:txBody>
          <a:bodyPr wrap="square">
            <a:spAutoFit/>
          </a:bodyPr>
          <a:lstStyle/>
          <a:p>
            <a:pPr marL="457200" lvl="0" indent="-457200">
              <a:lnSpc>
                <a:spcPct val="150000"/>
              </a:lnSpc>
              <a:buFont typeface="+mj-lt"/>
              <a:buAutoNum type="arabicParenR" startAt="11"/>
              <a:defRP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 boy is told he can't become a singer because he's not a girl. </a:t>
            </a:r>
            <a:r>
              <a:rPr lang="en-US"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IS</a:t>
            </a:r>
            <a:endPar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457200" lvl="0" indent="-457200">
              <a:lnSpc>
                <a:spcPct val="150000"/>
              </a:lnSpc>
              <a:buFont typeface="+mj-lt"/>
              <a:buAutoNum type="arabicParenR" startAt="11"/>
              <a:defRP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 transgender girl is told she must wear boys’ uniform by her school. </a:t>
            </a:r>
            <a:r>
              <a:rPr lang="en-US"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IS</a:t>
            </a:r>
            <a:endPar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457200" lvl="0" indent="-457200">
              <a:lnSpc>
                <a:spcPct val="150000"/>
              </a:lnSpc>
              <a:buFont typeface="+mj-lt"/>
              <a:buAutoNum type="arabicParenR" startAt="11"/>
              <a:defRP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 boy with a visual impairment is told by another child that it isn’t fair that he always gets to sit near the front of the class. </a:t>
            </a:r>
            <a:r>
              <a:rPr lang="en-US"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IS</a:t>
            </a:r>
            <a:endPar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457200" lvl="0" indent="-457200">
              <a:lnSpc>
                <a:spcPct val="150000"/>
              </a:lnSpc>
              <a:buFont typeface="+mj-lt"/>
              <a:buAutoNum type="arabicParenR" startAt="11"/>
              <a:defRP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Someone who is deaf is told they can’t join in the game. </a:t>
            </a:r>
            <a:r>
              <a:rPr lang="en-US"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IS</a:t>
            </a:r>
            <a:endPar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C00BC6C2-4F7E-7309-3117-A877320DAC73}"/>
              </a:ext>
            </a:extLst>
          </p:cNvPr>
          <p:cNvSpPr txBox="1"/>
          <p:nvPr/>
        </p:nvSpPr>
        <p:spPr>
          <a:xfrm>
            <a:off x="490260" y="5379014"/>
            <a:ext cx="11542085" cy="557845"/>
          </a:xfrm>
          <a:prstGeom prst="rect">
            <a:avLst/>
          </a:prstGeom>
          <a:noFill/>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This </a:t>
            </a:r>
            <a:r>
              <a:rPr kumimoji="0" lang="en-US" sz="2200" b="1" i="0" u="none"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IS</a:t>
            </a:r>
            <a:r>
              <a:rPr kumimoji="0" lang="en-US" sz="2200" b="0" i="0" u="none"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 discrimination because…              This </a:t>
            </a:r>
            <a:r>
              <a:rPr kumimoji="0" lang="en-US" sz="2200" b="1" i="0" u="none"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IS NOT</a:t>
            </a:r>
            <a:r>
              <a:rPr kumimoji="0" lang="en-US" sz="2200" b="0" i="0" u="none"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 discrimination because…</a:t>
            </a:r>
          </a:p>
        </p:txBody>
      </p:sp>
    </p:spTree>
    <p:extLst>
      <p:ext uri="{BB962C8B-B14F-4D97-AF65-F5344CB8AC3E}">
        <p14:creationId xmlns:p14="http://schemas.microsoft.com/office/powerpoint/2010/main" val="194321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1">
                                            <p:txEl>
                                              <p:pRg st="2" end="2"/>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F2FEBFCC-A531-4018-30B5-E1998FB1EBD0}"/>
              </a:ext>
            </a:extLst>
          </p:cNvPr>
          <p:cNvSpPr txBox="1"/>
          <p:nvPr/>
        </p:nvSpPr>
        <p:spPr>
          <a:xfrm>
            <a:off x="179294" y="430306"/>
            <a:ext cx="11743765" cy="584775"/>
          </a:xfrm>
          <a:prstGeom prst="rect">
            <a:avLst/>
          </a:prstGeom>
          <a:noFill/>
        </p:spPr>
        <p:txBody>
          <a:bodyPr wrap="square" rtlCol="0">
            <a:spAutoFit/>
          </a:bodyPr>
          <a:lstStyle/>
          <a:p>
            <a:r>
              <a:rPr lang="en-GB" sz="3200" b="1" dirty="0">
                <a:solidFill>
                  <a:prstClr val="black"/>
                </a:solidFill>
                <a:latin typeface="Open Sans" panose="020B0606030504020204"/>
              </a:rPr>
              <a:t>Challenging discrimination (10 mins)  </a:t>
            </a:r>
          </a:p>
        </p:txBody>
      </p:sp>
      <p:sp>
        <p:nvSpPr>
          <p:cNvPr id="2" name="Isosceles Triangle 1">
            <a:extLst>
              <a:ext uri="{FF2B5EF4-FFF2-40B4-BE49-F238E27FC236}">
                <a16:creationId xmlns:a16="http://schemas.microsoft.com/office/drawing/2014/main" id="{132B53B6-71AD-66B9-7511-D0CBA4E0D9BC}"/>
              </a:ext>
            </a:extLst>
          </p:cNvPr>
          <p:cNvSpPr/>
          <p:nvPr/>
        </p:nvSpPr>
        <p:spPr>
          <a:xfrm rot="16485521">
            <a:off x="7209300" y="2684801"/>
            <a:ext cx="356714" cy="883736"/>
          </a:xfrm>
          <a:prstGeom prst="triangle">
            <a:avLst>
              <a:gd name="adj" fmla="val 17991"/>
            </a:avLst>
          </a:prstGeom>
          <a:solidFill>
            <a:srgbClr val="FF79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sosceles Triangle 2">
            <a:extLst>
              <a:ext uri="{FF2B5EF4-FFF2-40B4-BE49-F238E27FC236}">
                <a16:creationId xmlns:a16="http://schemas.microsoft.com/office/drawing/2014/main" id="{32657B59-B815-FF4F-E5DE-92C6CB3ED9D1}"/>
              </a:ext>
            </a:extLst>
          </p:cNvPr>
          <p:cNvSpPr/>
          <p:nvPr/>
        </p:nvSpPr>
        <p:spPr>
          <a:xfrm rot="6061747">
            <a:off x="4249822" y="2767104"/>
            <a:ext cx="424858" cy="883736"/>
          </a:xfrm>
          <a:prstGeom prst="triangle">
            <a:avLst>
              <a:gd name="adj" fmla="val 0"/>
            </a:avLst>
          </a:prstGeom>
          <a:solidFill>
            <a:srgbClr val="FF79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Isosceles Triangle 3">
            <a:extLst>
              <a:ext uri="{FF2B5EF4-FFF2-40B4-BE49-F238E27FC236}">
                <a16:creationId xmlns:a16="http://schemas.microsoft.com/office/drawing/2014/main" id="{D8B0A153-779E-CF4D-4B0F-5B1EDC26C54C}"/>
              </a:ext>
            </a:extLst>
          </p:cNvPr>
          <p:cNvSpPr/>
          <p:nvPr/>
        </p:nvSpPr>
        <p:spPr>
          <a:xfrm rot="9437053">
            <a:off x="5534153" y="1571211"/>
            <a:ext cx="389328" cy="739558"/>
          </a:xfrm>
          <a:prstGeom prst="triangle">
            <a:avLst/>
          </a:prstGeom>
          <a:solidFill>
            <a:srgbClr val="FFE4CC"/>
          </a:solidFill>
          <a:ln>
            <a:solidFill>
              <a:srgbClr val="FFE4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6EAB2A6A-2FFF-532B-CF51-29686339DCEB}"/>
              </a:ext>
            </a:extLst>
          </p:cNvPr>
          <p:cNvSpPr/>
          <p:nvPr/>
        </p:nvSpPr>
        <p:spPr>
          <a:xfrm>
            <a:off x="224118" y="1160138"/>
            <a:ext cx="11743765" cy="633141"/>
          </a:xfrm>
          <a:prstGeom prst="roundRect">
            <a:avLst/>
          </a:prstGeom>
          <a:solidFill>
            <a:srgbClr val="FFE4CC"/>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It’s important to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challenge</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discrimination</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This can be done by:</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A789B161-C033-4D4C-BE93-A30E14B4B8A2}"/>
              </a:ext>
            </a:extLst>
          </p:cNvPr>
          <p:cNvSpPr/>
          <p:nvPr/>
        </p:nvSpPr>
        <p:spPr>
          <a:xfrm>
            <a:off x="397913" y="2328634"/>
            <a:ext cx="3875251" cy="2103498"/>
          </a:xfrm>
          <a:prstGeom prst="roundRect">
            <a:avLst/>
          </a:prstGeom>
          <a:solidFill>
            <a:srgbClr val="FF7901"/>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Explaining to people that they are discriminating</a:t>
            </a:r>
            <a:r>
              <a:rPr kumimoji="0" lang="en-US" sz="2200" b="1" i="0" u="none" strike="noStrike" kern="1200" cap="none" spc="0" normalizeH="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against</a:t>
            </a:r>
            <a:r>
              <a:rPr kumimoji="0" lang="en-US" sz="2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someone. </a:t>
            </a:r>
          </a:p>
        </p:txBody>
      </p:sp>
      <p:pic>
        <p:nvPicPr>
          <p:cNvPr id="7" name="Picture 6" descr="A pink frog with a white circle and pink belly&#10;&#10;AI-generated content may be incorrect.">
            <a:extLst>
              <a:ext uri="{FF2B5EF4-FFF2-40B4-BE49-F238E27FC236}">
                <a16:creationId xmlns:a16="http://schemas.microsoft.com/office/drawing/2014/main" id="{21BA0554-A896-B3A0-B1E3-90564E969655}"/>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4376702" y="2067711"/>
            <a:ext cx="2928766" cy="2928766"/>
          </a:xfrm>
          <a:prstGeom prst="rect">
            <a:avLst/>
          </a:prstGeom>
        </p:spPr>
      </p:pic>
      <p:sp>
        <p:nvSpPr>
          <p:cNvPr id="8" name="Rectangle: Rounded Corners 7">
            <a:extLst>
              <a:ext uri="{FF2B5EF4-FFF2-40B4-BE49-F238E27FC236}">
                <a16:creationId xmlns:a16="http://schemas.microsoft.com/office/drawing/2014/main" id="{0CEC70E0-0843-DC36-77EC-03FF22632908}"/>
              </a:ext>
            </a:extLst>
          </p:cNvPr>
          <p:cNvSpPr/>
          <p:nvPr/>
        </p:nvSpPr>
        <p:spPr>
          <a:xfrm>
            <a:off x="7640153" y="2305232"/>
            <a:ext cx="4153934" cy="2103498"/>
          </a:xfrm>
          <a:prstGeom prst="roundRect">
            <a:avLst/>
          </a:prstGeom>
          <a:solidFill>
            <a:srgbClr val="FF7901"/>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Challenging our own </a:t>
            </a:r>
            <a:r>
              <a:rPr lang="en-US" sz="2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discrimination</a:t>
            </a:r>
            <a:r>
              <a:rPr kumimoji="0" lang="en-US" sz="2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of people by being willing to learn about them.</a:t>
            </a:r>
          </a:p>
        </p:txBody>
      </p:sp>
      <p:sp>
        <p:nvSpPr>
          <p:cNvPr id="9" name="Rectangle: Rounded Corners 8">
            <a:extLst>
              <a:ext uri="{FF2B5EF4-FFF2-40B4-BE49-F238E27FC236}">
                <a16:creationId xmlns:a16="http://schemas.microsoft.com/office/drawing/2014/main" id="{6078FA1A-8503-F1F3-CF85-358C43D8ED11}"/>
              </a:ext>
            </a:extLst>
          </p:cNvPr>
          <p:cNvSpPr/>
          <p:nvPr/>
        </p:nvSpPr>
        <p:spPr>
          <a:xfrm>
            <a:off x="224116" y="4920683"/>
            <a:ext cx="11743765" cy="1009954"/>
          </a:xfrm>
          <a:prstGeom prst="roundRect">
            <a:avLst/>
          </a:prstGeom>
          <a:solidFill>
            <a:srgbClr val="FFE4CC"/>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Challenging </a:t>
            </a: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discrimination</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can sometimes be a difficult topic for people to talk about.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We need to tackle this in a</a:t>
            </a:r>
            <a:r>
              <a:rPr kumimoji="0" lang="en-US"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calm </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US"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respectful</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way. How can we do this?</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AA3AA393-7525-F8B3-99FE-1C5AB458ED8B}"/>
              </a:ext>
            </a:extLst>
          </p:cNvPr>
          <p:cNvSpPr/>
          <p:nvPr/>
        </p:nvSpPr>
        <p:spPr>
          <a:xfrm rot="1028027">
            <a:off x="4741934" y="4331439"/>
            <a:ext cx="389328" cy="739558"/>
          </a:xfrm>
          <a:prstGeom prst="triangle">
            <a:avLst/>
          </a:prstGeom>
          <a:solidFill>
            <a:srgbClr val="FFE4CC"/>
          </a:solidFill>
          <a:ln>
            <a:solidFill>
              <a:srgbClr val="FFE4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920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02AA3-0BEF-47F0-77BC-4D006A641ECD}"/>
            </a:ext>
          </a:extLst>
        </p:cNvPr>
        <p:cNvGrpSpPr/>
        <p:nvPr/>
      </p:nvGrpSpPr>
      <p:grpSpPr>
        <a:xfrm>
          <a:off x="0" y="0"/>
          <a:ext cx="0" cy="0"/>
          <a:chOff x="0" y="0"/>
          <a:chExt cx="0" cy="0"/>
        </a:xfrm>
      </p:grpSpPr>
      <p:sp>
        <p:nvSpPr>
          <p:cNvPr id="26" name="TextBox 25">
            <a:extLst>
              <a:ext uri="{FF2B5EF4-FFF2-40B4-BE49-F238E27FC236}">
                <a16:creationId xmlns:a16="http://schemas.microsoft.com/office/drawing/2014/main" id="{46105702-E87C-7ABB-9F68-05DFB8BFE877}"/>
              </a:ext>
            </a:extLst>
          </p:cNvPr>
          <p:cNvSpPr txBox="1"/>
          <p:nvPr/>
        </p:nvSpPr>
        <p:spPr>
          <a:xfrm>
            <a:off x="179294" y="430306"/>
            <a:ext cx="11743765" cy="584775"/>
          </a:xfrm>
          <a:prstGeom prst="rect">
            <a:avLst/>
          </a:prstGeom>
          <a:noFill/>
        </p:spPr>
        <p:txBody>
          <a:bodyPr wrap="square" rtlCol="0">
            <a:spAutoFit/>
          </a:bodyPr>
          <a:lstStyle/>
          <a:p>
            <a:r>
              <a:rPr lang="en-GB" sz="3200" b="1" dirty="0">
                <a:solidFill>
                  <a:prstClr val="black"/>
                </a:solidFill>
                <a:latin typeface="Open Sans" panose="020B0606030504020204"/>
              </a:rPr>
              <a:t>Challenging discrimination</a:t>
            </a:r>
          </a:p>
        </p:txBody>
      </p:sp>
      <p:sp>
        <p:nvSpPr>
          <p:cNvPr id="31" name="Rectangle: Rounded Corners 30">
            <a:extLst>
              <a:ext uri="{FF2B5EF4-FFF2-40B4-BE49-F238E27FC236}">
                <a16:creationId xmlns:a16="http://schemas.microsoft.com/office/drawing/2014/main" id="{D1B4E757-972F-927C-6E59-074D31CF12FB}"/>
              </a:ext>
            </a:extLst>
          </p:cNvPr>
          <p:cNvSpPr/>
          <p:nvPr/>
        </p:nvSpPr>
        <p:spPr>
          <a:xfrm>
            <a:off x="242056" y="3714720"/>
            <a:ext cx="5612189" cy="2017486"/>
          </a:xfrm>
          <a:prstGeom prst="roundRect">
            <a:avLst/>
          </a:prstGeom>
          <a:solidFill>
            <a:srgbClr val="FF7901"/>
          </a:solidFill>
          <a:ln w="57150" cap="flat" cmpd="sng" algn="ctr">
            <a:solidFill>
              <a:srgbClr val="FF7901"/>
            </a:solidFill>
            <a:prstDash val="solid"/>
            <a:miter lim="800000"/>
          </a:ln>
          <a:effectLst/>
        </p:spPr>
        <p:txBody>
          <a:bodyPr tIns="0"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2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Act out how Sara could challenge Luthien’s discrimination in a calm and respectful way.</a:t>
            </a:r>
            <a:endParaRPr kumimoji="0" lang="en-GB" sz="2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5AAF9A94-4B32-2956-D355-D59C991D7FA2}"/>
              </a:ext>
            </a:extLst>
          </p:cNvPr>
          <p:cNvSpPr/>
          <p:nvPr/>
        </p:nvSpPr>
        <p:spPr>
          <a:xfrm>
            <a:off x="224118" y="1136690"/>
            <a:ext cx="11743764" cy="584775"/>
          </a:xfrm>
          <a:prstGeom prst="roundRect">
            <a:avLst/>
          </a:prstGeom>
          <a:solidFill>
            <a:sysClr val="window" lastClr="FFFFFF"/>
          </a:solidFill>
          <a:ln w="57150" cap="flat" cmpd="sng" algn="ctr">
            <a:solidFill>
              <a:srgbClr val="FF7901">
                <a:lumMod val="60000"/>
                <a:lumOff val="40000"/>
              </a:srgbClr>
            </a:solidFill>
            <a:prstDash val="solid"/>
            <a:miter lim="800000"/>
          </a:ln>
          <a:effectLst/>
        </p:spPr>
        <p:txBody>
          <a:bodyPr tIns="0"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Read the scenario and, in pairs, complete both role play</a:t>
            </a:r>
            <a:r>
              <a:rPr kumimoji="0" lang="en-GB" sz="2200" b="0" i="0" u="none" strike="noStrike" kern="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tasks</a:t>
            </a:r>
            <a:r>
              <a:rPr kumimoji="0" lang="en-GB" sz="22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GB" sz="2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EA27D831-C441-029B-1281-F6D74603FF3A}"/>
              </a:ext>
            </a:extLst>
          </p:cNvPr>
          <p:cNvSpPr txBox="1"/>
          <p:nvPr/>
        </p:nvSpPr>
        <p:spPr>
          <a:xfrm>
            <a:off x="224118" y="1809763"/>
            <a:ext cx="11743764" cy="156299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new boy called Seth has started at school and wears clothes that show his religious beliefs. Luthien tells Sara that he doesn’t want to play with Seth at lunchtime as his clothes look different. </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765988CA-5841-A095-76B7-216156720D1A}"/>
              </a:ext>
            </a:extLst>
          </p:cNvPr>
          <p:cNvSpPr/>
          <p:nvPr/>
        </p:nvSpPr>
        <p:spPr>
          <a:xfrm>
            <a:off x="6310870" y="3714720"/>
            <a:ext cx="5612189" cy="2017486"/>
          </a:xfrm>
          <a:prstGeom prst="roundRect">
            <a:avLst/>
          </a:prstGeom>
          <a:solidFill>
            <a:srgbClr val="FF7901"/>
          </a:solidFill>
          <a:ln w="57150" cap="flat" cmpd="sng" algn="ctr">
            <a:solidFill>
              <a:srgbClr val="FF7901"/>
            </a:solidFill>
            <a:prstDash val="solid"/>
            <a:miter lim="800000"/>
          </a:ln>
          <a:effectLst/>
        </p:spPr>
        <p:txBody>
          <a:bodyPr tIns="0"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2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Act out how Luthien could challenge his own thinking in a calm and respectful way. </a:t>
            </a:r>
            <a:endParaRPr kumimoji="0" lang="en-GB" sz="2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EEB65363-CD3D-7462-3DBB-03962014D54B}"/>
              </a:ext>
            </a:extLst>
          </p:cNvPr>
          <p:cNvSpPr/>
          <p:nvPr/>
        </p:nvSpPr>
        <p:spPr>
          <a:xfrm>
            <a:off x="8860290" y="3341938"/>
            <a:ext cx="513348" cy="54543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Badge with solid fill">
            <a:extLst>
              <a:ext uri="{FF2B5EF4-FFF2-40B4-BE49-F238E27FC236}">
                <a16:creationId xmlns:a16="http://schemas.microsoft.com/office/drawing/2014/main" id="{1A06D3EB-CF29-B8A6-D954-516CD7F768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59764" y="3157453"/>
            <a:ext cx="914400" cy="914400"/>
          </a:xfrm>
          <a:prstGeom prst="rect">
            <a:avLst/>
          </a:prstGeom>
        </p:spPr>
      </p:pic>
      <p:sp>
        <p:nvSpPr>
          <p:cNvPr id="7" name="Oval 6">
            <a:extLst>
              <a:ext uri="{FF2B5EF4-FFF2-40B4-BE49-F238E27FC236}">
                <a16:creationId xmlns:a16="http://schemas.microsoft.com/office/drawing/2014/main" id="{8FBA0CF5-9916-AAD6-C285-F1D5C516FD18}"/>
              </a:ext>
            </a:extLst>
          </p:cNvPr>
          <p:cNvSpPr/>
          <p:nvPr/>
        </p:nvSpPr>
        <p:spPr>
          <a:xfrm>
            <a:off x="2789085" y="3341938"/>
            <a:ext cx="513348" cy="54543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Badge 1 with solid fill">
            <a:extLst>
              <a:ext uri="{FF2B5EF4-FFF2-40B4-BE49-F238E27FC236}">
                <a16:creationId xmlns:a16="http://schemas.microsoft.com/office/drawing/2014/main" id="{BD19A4FD-B6A2-31AB-EC14-AB942ADD11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90950" y="3157454"/>
            <a:ext cx="914400" cy="914400"/>
          </a:xfrm>
          <a:prstGeom prst="rect">
            <a:avLst/>
          </a:prstGeom>
        </p:spPr>
      </p:pic>
    </p:spTree>
    <p:extLst>
      <p:ext uri="{BB962C8B-B14F-4D97-AF65-F5344CB8AC3E}">
        <p14:creationId xmlns:p14="http://schemas.microsoft.com/office/powerpoint/2010/main" val="381466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animBg="1"/>
      <p:bldP spid="2" grpId="0" animBg="1"/>
      <p:bldP spid="8"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E5AADF-DB8F-8952-28AF-A23AB1BAE6E8}"/>
              </a:ext>
            </a:extLst>
          </p:cNvPr>
          <p:cNvSpPr txBox="1"/>
          <p:nvPr/>
        </p:nvSpPr>
        <p:spPr>
          <a:xfrm>
            <a:off x="179294" y="430306"/>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Is it discrimination? (5 mins)</a:t>
            </a:r>
          </a:p>
        </p:txBody>
      </p:sp>
      <p:sp>
        <p:nvSpPr>
          <p:cNvPr id="3" name="Rectangle: Rounded Corners 2">
            <a:extLst>
              <a:ext uri="{FF2B5EF4-FFF2-40B4-BE49-F238E27FC236}">
                <a16:creationId xmlns:a16="http://schemas.microsoft.com/office/drawing/2014/main" id="{BBE53FD5-A303-7856-2660-3E6DC5059B63}"/>
              </a:ext>
            </a:extLst>
          </p:cNvPr>
          <p:cNvSpPr/>
          <p:nvPr/>
        </p:nvSpPr>
        <p:spPr>
          <a:xfrm>
            <a:off x="224117" y="4763386"/>
            <a:ext cx="3628571" cy="1016390"/>
          </a:xfrm>
          <a:prstGeom prst="roundRect">
            <a:avLst/>
          </a:prstGeom>
          <a:solidFill>
            <a:srgbClr val="ECDFF5"/>
          </a:solidFill>
          <a:ln w="57150">
            <a:solidFill>
              <a:srgbClr val="BD90DC"/>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Is it discrimination?</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30C7184F-B883-80E7-A756-49611399E749}"/>
              </a:ext>
            </a:extLst>
          </p:cNvPr>
          <p:cNvSpPr/>
          <p:nvPr/>
        </p:nvSpPr>
        <p:spPr>
          <a:xfrm>
            <a:off x="224118" y="1142019"/>
            <a:ext cx="11743765" cy="848720"/>
          </a:xfrm>
          <a:prstGeom prst="roundRect">
            <a:avLst/>
          </a:prstGeom>
          <a:solidFill>
            <a:schemeClr val="bg1"/>
          </a:solidFill>
          <a:ln w="57150">
            <a:solidFill>
              <a:srgbClr val="DDC5ED"/>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Read the scenarios and answer the questions. </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8265254-DB34-FCAD-4140-ADA0BBF6120E}"/>
              </a:ext>
            </a:extLst>
          </p:cNvPr>
          <p:cNvSpPr txBox="1"/>
          <p:nvPr/>
        </p:nvSpPr>
        <p:spPr>
          <a:xfrm>
            <a:off x="3968801" y="2487444"/>
            <a:ext cx="7882968" cy="156299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Tyler needs support with reading and uses a </a:t>
            </a:r>
            <a:r>
              <a:rPr kumimoji="0" lang="en-US" sz="2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coloured</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overlay to help. Another student tells him he doesn’t need to use it and hides it from him.</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BB8B6426-6D41-83BC-7522-2B5895C1331F}"/>
              </a:ext>
            </a:extLst>
          </p:cNvPr>
          <p:cNvSpPr/>
          <p:nvPr/>
        </p:nvSpPr>
        <p:spPr>
          <a:xfrm>
            <a:off x="4281714" y="4763387"/>
            <a:ext cx="3628571" cy="1016390"/>
          </a:xfrm>
          <a:prstGeom prst="roundRect">
            <a:avLst/>
          </a:prstGeom>
          <a:solidFill>
            <a:srgbClr val="ECDFF5"/>
          </a:solidFill>
          <a:ln w="57150">
            <a:solidFill>
              <a:srgbClr val="BD90DC"/>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What is being discriminated against?</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E269A3AF-37A6-8812-4057-7C4501447DD9}"/>
              </a:ext>
            </a:extLst>
          </p:cNvPr>
          <p:cNvSpPr/>
          <p:nvPr/>
        </p:nvSpPr>
        <p:spPr>
          <a:xfrm>
            <a:off x="8339311" y="4763387"/>
            <a:ext cx="3628571" cy="1016390"/>
          </a:xfrm>
          <a:prstGeom prst="roundRect">
            <a:avLst/>
          </a:prstGeom>
          <a:solidFill>
            <a:srgbClr val="ECDFF5"/>
          </a:solidFill>
          <a:ln w="57150">
            <a:solidFill>
              <a:srgbClr val="BD90DC"/>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How can Tyler get support?</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descr="A person holding a pencil and a book&#10;&#10;AI-generated content may be incorrect.">
            <a:extLst>
              <a:ext uri="{FF2B5EF4-FFF2-40B4-BE49-F238E27FC236}">
                <a16:creationId xmlns:a16="http://schemas.microsoft.com/office/drawing/2014/main" id="{A40433E8-E285-7365-704B-F956867E4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44" y="2212126"/>
            <a:ext cx="3164115" cy="2113628"/>
          </a:xfrm>
          <a:prstGeom prst="rect">
            <a:avLst/>
          </a:prstGeom>
          <a:ln>
            <a:noFill/>
          </a:ln>
          <a:effectLst>
            <a:outerShdw blurRad="292100" dist="139700" dir="2700000" algn="tl" rotWithShape="0">
              <a:srgbClr val="333333">
                <a:alpha val="65000"/>
              </a:srgbClr>
            </a:outerShdw>
          </a:effectLst>
        </p:spPr>
      </p:pic>
      <p:pic>
        <p:nvPicPr>
          <p:cNvPr id="5" name="Picture 4" descr="A purple frog sitting in a lotus position&#10;&#10;AI-generated content may be incorrect.">
            <a:extLst>
              <a:ext uri="{FF2B5EF4-FFF2-40B4-BE49-F238E27FC236}">
                <a16:creationId xmlns:a16="http://schemas.microsoft.com/office/drawing/2014/main" id="{BF1C5EBB-13D2-6029-D6F0-C4077AB09581}"/>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b="30395"/>
          <a:stretch>
            <a:fillRect/>
          </a:stretch>
        </p:blipFill>
        <p:spPr>
          <a:xfrm flipH="1">
            <a:off x="8999364" y="339745"/>
            <a:ext cx="3192636" cy="1632684"/>
          </a:xfrm>
          <a:prstGeom prst="rect">
            <a:avLst/>
          </a:prstGeom>
        </p:spPr>
      </p:pic>
    </p:spTree>
    <p:extLst>
      <p:ext uri="{BB962C8B-B14F-4D97-AF65-F5344CB8AC3E}">
        <p14:creationId xmlns:p14="http://schemas.microsoft.com/office/powerpoint/2010/main" val="84466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9F2D3-C9A4-5597-E3DE-139110C1706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C805ACC-2263-81E3-FA46-222735CA363B}"/>
              </a:ext>
            </a:extLst>
          </p:cNvPr>
          <p:cNvSpPr txBox="1"/>
          <p:nvPr/>
        </p:nvSpPr>
        <p:spPr>
          <a:xfrm>
            <a:off x="179294" y="430306"/>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Is it discrimination? </a:t>
            </a:r>
          </a:p>
        </p:txBody>
      </p:sp>
      <p:sp>
        <p:nvSpPr>
          <p:cNvPr id="3" name="Rectangle: Rounded Corners 2">
            <a:extLst>
              <a:ext uri="{FF2B5EF4-FFF2-40B4-BE49-F238E27FC236}">
                <a16:creationId xmlns:a16="http://schemas.microsoft.com/office/drawing/2014/main" id="{96ACE3F2-E2F6-D4FF-9DAA-F9AB424831BD}"/>
              </a:ext>
            </a:extLst>
          </p:cNvPr>
          <p:cNvSpPr/>
          <p:nvPr/>
        </p:nvSpPr>
        <p:spPr>
          <a:xfrm>
            <a:off x="224117" y="4763386"/>
            <a:ext cx="3628571" cy="1016390"/>
          </a:xfrm>
          <a:prstGeom prst="roundRect">
            <a:avLst/>
          </a:prstGeom>
          <a:solidFill>
            <a:srgbClr val="ECDFF5"/>
          </a:solidFill>
          <a:ln w="57150">
            <a:solidFill>
              <a:srgbClr val="BD90DC"/>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Is it discrimination?</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193668A-6300-6EE9-38A8-4DB17FEB0DD7}"/>
              </a:ext>
            </a:extLst>
          </p:cNvPr>
          <p:cNvSpPr/>
          <p:nvPr/>
        </p:nvSpPr>
        <p:spPr>
          <a:xfrm>
            <a:off x="224117" y="1142019"/>
            <a:ext cx="11743765" cy="848720"/>
          </a:xfrm>
          <a:prstGeom prst="roundRect">
            <a:avLst/>
          </a:prstGeom>
          <a:solidFill>
            <a:schemeClr val="bg1"/>
          </a:solidFill>
          <a:ln w="57150">
            <a:solidFill>
              <a:srgbClr val="DDC5ED"/>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Read the scenarios and answer the questions. </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B4309B8-A9B1-D214-3912-97A48046E133}"/>
              </a:ext>
            </a:extLst>
          </p:cNvPr>
          <p:cNvSpPr txBox="1"/>
          <p:nvPr/>
        </p:nvSpPr>
        <p:spPr>
          <a:xfrm>
            <a:off x="224117" y="2443594"/>
            <a:ext cx="8310283" cy="156299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Angelica says she doesn’t follow any religion. At lunchtime, some children say she’s “wrong” and that she must believe in something. They stop including her in their conversations.</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2D35F696-ADDE-3217-95EF-8544BCD7D7BC}"/>
              </a:ext>
            </a:extLst>
          </p:cNvPr>
          <p:cNvSpPr/>
          <p:nvPr/>
        </p:nvSpPr>
        <p:spPr>
          <a:xfrm>
            <a:off x="4281714" y="4763387"/>
            <a:ext cx="3628571" cy="1016390"/>
          </a:xfrm>
          <a:prstGeom prst="roundRect">
            <a:avLst/>
          </a:prstGeom>
          <a:solidFill>
            <a:srgbClr val="ECDFF5"/>
          </a:solidFill>
          <a:ln w="57150">
            <a:solidFill>
              <a:srgbClr val="BD90DC"/>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What is being discriminated against?</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36484F37-2153-8B1B-45FB-3DDD5C3F7225}"/>
              </a:ext>
            </a:extLst>
          </p:cNvPr>
          <p:cNvSpPr/>
          <p:nvPr/>
        </p:nvSpPr>
        <p:spPr>
          <a:xfrm>
            <a:off x="8339311" y="4763387"/>
            <a:ext cx="3628571" cy="1016390"/>
          </a:xfrm>
          <a:prstGeom prst="roundRect">
            <a:avLst/>
          </a:prstGeom>
          <a:solidFill>
            <a:srgbClr val="ECDFF5"/>
          </a:solidFill>
          <a:ln w="57150">
            <a:solidFill>
              <a:srgbClr val="BD90DC"/>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How </a:t>
            </a:r>
            <a:r>
              <a:rPr kumimoji="0" lang="en-GB" sz="2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can Angelica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get support?</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descr="A close-up of a child in a red shirt&#10;&#10;AI-generated content may be incorrect.">
            <a:extLst>
              <a:ext uri="{FF2B5EF4-FFF2-40B4-BE49-F238E27FC236}">
                <a16:creationId xmlns:a16="http://schemas.microsoft.com/office/drawing/2014/main" id="{F28B0221-6557-1E4A-C540-E96FEAA40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9596" y="2351971"/>
            <a:ext cx="3048000" cy="2033016"/>
          </a:xfrm>
          <a:prstGeom prst="rect">
            <a:avLst/>
          </a:prstGeom>
          <a:ln>
            <a:noFill/>
          </a:ln>
          <a:effectLst>
            <a:outerShdw blurRad="292100" dist="139700" dir="2700000" algn="tl" rotWithShape="0">
              <a:srgbClr val="333333">
                <a:alpha val="65000"/>
              </a:srgbClr>
            </a:outerShdw>
          </a:effectLst>
        </p:spPr>
      </p:pic>
      <p:pic>
        <p:nvPicPr>
          <p:cNvPr id="4" name="Picture 3" descr="A purple frog sitting in a lotus position&#10;&#10;AI-generated content may be incorrect.">
            <a:extLst>
              <a:ext uri="{FF2B5EF4-FFF2-40B4-BE49-F238E27FC236}">
                <a16:creationId xmlns:a16="http://schemas.microsoft.com/office/drawing/2014/main" id="{BCC865F9-DF96-05DB-FEB7-7F0591E0FF3E}"/>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b="30395"/>
          <a:stretch>
            <a:fillRect/>
          </a:stretch>
        </p:blipFill>
        <p:spPr>
          <a:xfrm flipH="1">
            <a:off x="8999364" y="339745"/>
            <a:ext cx="3192636" cy="1632684"/>
          </a:xfrm>
          <a:prstGeom prst="rect">
            <a:avLst/>
          </a:prstGeom>
        </p:spPr>
      </p:pic>
    </p:spTree>
    <p:extLst>
      <p:ext uri="{BB962C8B-B14F-4D97-AF65-F5344CB8AC3E}">
        <p14:creationId xmlns:p14="http://schemas.microsoft.com/office/powerpoint/2010/main" val="205288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ACE40C-7E38-D58D-D99C-FA01792C38A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53AC436-69D3-AC2B-9806-CB33FBA711C0}"/>
              </a:ext>
            </a:extLst>
          </p:cNvPr>
          <p:cNvSpPr>
            <a:spLocks noGrp="1"/>
          </p:cNvSpPr>
          <p:nvPr>
            <p:ph type="title"/>
          </p:nvPr>
        </p:nvSpPr>
        <p:spPr>
          <a:xfrm>
            <a:off x="185355" y="145699"/>
            <a:ext cx="11419200"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Teacher slide </a:t>
            </a:r>
            <a:r>
              <a:rPr lang="en-GB" sz="3200" b="1" dirty="0">
                <a:latin typeface="Open sans" panose="020B0606030504020204" pitchFamily="34" charset="0"/>
                <a:ea typeface="Open sans" panose="020B0606030504020204" pitchFamily="34" charset="0"/>
                <a:cs typeface="Open sans" panose="020B0606030504020204" pitchFamily="34" charset="0"/>
              </a:rPr>
              <a:t>–</a:t>
            </a:r>
            <a:r>
              <a:rPr lang="en-GB" sz="3200" b="1" dirty="0">
                <a:effectLst/>
                <a:latin typeface="Open sans" panose="020B0606030504020204" pitchFamily="34" charset="0"/>
                <a:ea typeface="Open sans" panose="020B0606030504020204" pitchFamily="34" charset="0"/>
                <a:cs typeface="Open sans" panose="020B0606030504020204" pitchFamily="34" charset="0"/>
              </a:rPr>
              <a:t> creating a safe learning environment</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C23A88D9-0484-A8D3-E023-600C4DD1485A}"/>
              </a:ext>
            </a:extLst>
          </p:cNvPr>
          <p:cNvSpPr/>
          <p:nvPr/>
        </p:nvSpPr>
        <p:spPr>
          <a:xfrm>
            <a:off x="185355" y="868356"/>
            <a:ext cx="7264756" cy="1395873"/>
          </a:xfrm>
          <a:prstGeom prst="roundRect">
            <a:avLst>
              <a:gd name="adj" fmla="val 7203"/>
            </a:avLst>
          </a:prstGeom>
          <a:solidFill>
            <a:srgbClr val="FFD5E4"/>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Why it matters: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Every PSHE topic may be sensitive or personal.</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Children must feel safe, respected, and supported to fully engage.</a:t>
            </a:r>
          </a:p>
        </p:txBody>
      </p:sp>
      <p:sp>
        <p:nvSpPr>
          <p:cNvPr id="8" name="Rectangle: Rounded Corners 7">
            <a:extLst>
              <a:ext uri="{FF2B5EF4-FFF2-40B4-BE49-F238E27FC236}">
                <a16:creationId xmlns:a16="http://schemas.microsoft.com/office/drawing/2014/main" id="{CB218A17-391D-0DE1-18B8-6E9628F1508D}"/>
              </a:ext>
            </a:extLst>
          </p:cNvPr>
          <p:cNvSpPr/>
          <p:nvPr/>
        </p:nvSpPr>
        <p:spPr>
          <a:xfrm>
            <a:off x="185355" y="2410071"/>
            <a:ext cx="7264756" cy="4302230"/>
          </a:xfrm>
          <a:prstGeom prst="roundRect">
            <a:avLst>
              <a:gd name="adj" fmla="val 3707"/>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Establish ground rules with children, every lesson, like:  </a:t>
            </a: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 open, but don’t share our own personal/private lives directly (don’t use names we can identify people with).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Respect others’ views even if they might be different to ours.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Use appropriate, respectful language, and avoid slang.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Take part in activities, but you have the right to pass on questions.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Ask questions, but not questions intended to embarrass others.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 personal stories will be repeated outside of the lesson, unless we are at risk from harm. </a:t>
            </a:r>
          </a:p>
        </p:txBody>
      </p:sp>
      <p:sp>
        <p:nvSpPr>
          <p:cNvPr id="9" name="Rectangle: Rounded Corners 8">
            <a:extLst>
              <a:ext uri="{FF2B5EF4-FFF2-40B4-BE49-F238E27FC236}">
                <a16:creationId xmlns:a16="http://schemas.microsoft.com/office/drawing/2014/main" id="{D194D2EB-872A-43B5-1331-90C85AE64BEA}"/>
              </a:ext>
            </a:extLst>
          </p:cNvPr>
          <p:cNvSpPr/>
          <p:nvPr/>
        </p:nvSpPr>
        <p:spPr>
          <a:xfrm>
            <a:off x="7576457" y="868356"/>
            <a:ext cx="4430188" cy="5843945"/>
          </a:xfrm>
          <a:prstGeom prst="roundRect">
            <a:avLst>
              <a:gd name="adj" fmla="val 2367"/>
            </a:avLst>
          </a:prstGeom>
          <a:solidFill>
            <a:srgbClr val="D6F5EB"/>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Build a supportive environment: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Create an anonymous question box.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 sensitive to diverse needs and experiences.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 mindful that someone in the class might be affected by topics covered.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Use provided stories, scenarios, or clips to </a:t>
            </a:r>
            <a:r>
              <a:rPr kumimoji="0" lang="en-US" sz="17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depersonalise</a:t>
            </a:r>
            <a:r>
              <a:rPr kumimoji="0" lang="en-US"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discussions.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Make it clear that discrimination is never acceptable.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Share balanced, factual information.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Signpost trusted support in and out of school (relevant support organisations provided at the end of this presentation).</a:t>
            </a:r>
          </a:p>
        </p:txBody>
      </p:sp>
    </p:spTree>
    <p:extLst>
      <p:ext uri="{BB962C8B-B14F-4D97-AF65-F5344CB8AC3E}">
        <p14:creationId xmlns:p14="http://schemas.microsoft.com/office/powerpoint/2010/main" val="3021573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53F899-AD50-32D5-0F1C-0F5C4DFB5625}"/>
              </a:ext>
            </a:extLst>
          </p:cNvPr>
          <p:cNvSpPr txBox="1"/>
          <p:nvPr/>
        </p:nvSpPr>
        <p:spPr>
          <a:xfrm>
            <a:off x="179294" y="430306"/>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Open Sans" panose="020B0606030504020204"/>
              </a:rPr>
              <a:t>Careers and discrimination (5 mins)</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8" name="Rectangle: Rounded Corners 7">
            <a:extLst>
              <a:ext uri="{FF2B5EF4-FFF2-40B4-BE49-F238E27FC236}">
                <a16:creationId xmlns:a16="http://schemas.microsoft.com/office/drawing/2014/main" id="{D8273E87-39BC-5A87-CBF9-A8D6FD322D28}"/>
              </a:ext>
            </a:extLst>
          </p:cNvPr>
          <p:cNvSpPr/>
          <p:nvPr/>
        </p:nvSpPr>
        <p:spPr>
          <a:xfrm>
            <a:off x="224118" y="1088596"/>
            <a:ext cx="11743765" cy="1255338"/>
          </a:xfrm>
          <a:prstGeom prst="roundRect">
            <a:avLst/>
          </a:prstGeom>
          <a:solidFill>
            <a:schemeClr val="bg1"/>
          </a:solidFill>
          <a:ln w="571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These jobs help to stop discrimination.</a:t>
            </a:r>
          </a:p>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Match the job to the way they help to challenge discrimination.</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descr="A cartoon of a frog with a briefcase&#10;&#10;AI-generated content may be incorrect.">
            <a:extLst>
              <a:ext uri="{FF2B5EF4-FFF2-40B4-BE49-F238E27FC236}">
                <a16:creationId xmlns:a16="http://schemas.microsoft.com/office/drawing/2014/main" id="{007D385A-8A1F-4675-7BC3-FEC7DDDF3564}"/>
              </a:ext>
            </a:extLst>
          </p:cNvPr>
          <p:cNvPicPr>
            <a:picLocks noChangeAspect="1"/>
          </p:cNvPicPr>
          <p:nvPr/>
        </p:nvPicPr>
        <p:blipFill>
          <a:blip r:embed="rId3">
            <a:extLst>
              <a:ext uri="{28A0092B-C50C-407E-A947-70E740481C1C}">
                <a14:useLocalDpi xmlns:a14="http://schemas.microsoft.com/office/drawing/2010/main" val="0"/>
              </a:ext>
            </a:extLst>
          </a:blip>
          <a:srcRect b="29570"/>
          <a:stretch>
            <a:fillRect/>
          </a:stretch>
        </p:blipFill>
        <p:spPr>
          <a:xfrm flipH="1">
            <a:off x="9163397" y="180121"/>
            <a:ext cx="3072287" cy="2163813"/>
          </a:xfrm>
          <a:prstGeom prst="rect">
            <a:avLst/>
          </a:prstGeom>
        </p:spPr>
      </p:pic>
      <p:sp>
        <p:nvSpPr>
          <p:cNvPr id="6" name="Rectangle: Rounded Corners 5">
            <a:extLst>
              <a:ext uri="{FF2B5EF4-FFF2-40B4-BE49-F238E27FC236}">
                <a16:creationId xmlns:a16="http://schemas.microsoft.com/office/drawing/2014/main" id="{AA2F9B1E-BAFA-1416-251F-B27F1331E897}"/>
              </a:ext>
            </a:extLst>
          </p:cNvPr>
          <p:cNvSpPr/>
          <p:nvPr/>
        </p:nvSpPr>
        <p:spPr>
          <a:xfrm>
            <a:off x="210407" y="2689170"/>
            <a:ext cx="3628571" cy="888219"/>
          </a:xfrm>
          <a:prstGeom prst="roundRect">
            <a:avLst/>
          </a:prstGeom>
          <a:solidFill>
            <a:schemeClr val="accent5">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gn="ctr">
              <a:lnSpc>
                <a:spcPct val="150000"/>
              </a:lnSpc>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A)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Human rights lawyer </a:t>
            </a:r>
          </a:p>
        </p:txBody>
      </p:sp>
      <p:sp>
        <p:nvSpPr>
          <p:cNvPr id="7" name="Rectangle: Rounded Corners 6">
            <a:extLst>
              <a:ext uri="{FF2B5EF4-FFF2-40B4-BE49-F238E27FC236}">
                <a16:creationId xmlns:a16="http://schemas.microsoft.com/office/drawing/2014/main" id="{D2BE9A18-5F12-55A5-F0FB-F37B1A657CAD}"/>
              </a:ext>
            </a:extLst>
          </p:cNvPr>
          <p:cNvSpPr/>
          <p:nvPr/>
        </p:nvSpPr>
        <p:spPr>
          <a:xfrm>
            <a:off x="210407" y="3812117"/>
            <a:ext cx="3628571" cy="888219"/>
          </a:xfrm>
          <a:prstGeom prst="roundRect">
            <a:avLst/>
          </a:prstGeom>
          <a:solidFill>
            <a:srgbClr val="DEEBF7"/>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Equality and diversity officer </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E39CF47C-2ABE-7016-DF76-B559E9AD42FC}"/>
              </a:ext>
            </a:extLst>
          </p:cNvPr>
          <p:cNvSpPr/>
          <p:nvPr/>
        </p:nvSpPr>
        <p:spPr>
          <a:xfrm>
            <a:off x="210407" y="4934509"/>
            <a:ext cx="3628571" cy="888219"/>
          </a:xfrm>
          <a:prstGeom prst="roundRect">
            <a:avLst/>
          </a:prstGeom>
          <a:solidFill>
            <a:srgbClr val="DEEBF7"/>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Police officer </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2DD57A35-5578-5C02-FC7E-726FB8982872}"/>
              </a:ext>
            </a:extLst>
          </p:cNvPr>
          <p:cNvSpPr/>
          <p:nvPr/>
        </p:nvSpPr>
        <p:spPr>
          <a:xfrm>
            <a:off x="4106780" y="2689170"/>
            <a:ext cx="7816280" cy="888219"/>
          </a:xfrm>
          <a:prstGeom prst="roundRect">
            <a:avLst/>
          </a:prstGeom>
          <a:solidFill>
            <a:srgbClr val="DEEBF7"/>
          </a:solidFill>
          <a:ln w="57150">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t"/>
          <a:lstStyle/>
          <a:p>
            <a:pPr algn="ctr">
              <a:lnSpc>
                <a:spcPct val="120000"/>
              </a:lnSpc>
              <a:defRPr/>
            </a:pPr>
            <a:r>
              <a:rPr lang="en-US" sz="2100" b="1" dirty="0">
                <a:solidFill>
                  <a:prstClr val="black"/>
                </a:solidFill>
                <a:latin typeface="Open Sans" panose="020B0606030504020204" pitchFamily="34" charset="0"/>
                <a:ea typeface="Open Sans" panose="020B0606030504020204" pitchFamily="34" charset="0"/>
                <a:cs typeface="Open Sans" panose="020B0606030504020204" pitchFamily="34" charset="0"/>
              </a:rPr>
              <a:t>1) </a:t>
            </a:r>
            <a:r>
              <a:rPr lang="en-US" sz="2100" dirty="0">
                <a:solidFill>
                  <a:prstClr val="black"/>
                </a:solidFill>
                <a:latin typeface="Open Sans" panose="020B0606030504020204" pitchFamily="34" charset="0"/>
                <a:ea typeface="Open Sans" panose="020B0606030504020204" pitchFamily="34" charset="0"/>
                <a:cs typeface="Open Sans" panose="020B0606030504020204" pitchFamily="34" charset="0"/>
              </a:rPr>
              <a:t>Investigates hate crimes or unfair treatment and makes sure people who break the law are held responsible.</a:t>
            </a:r>
            <a:endParaRPr lang="en-GB" sz="2100" dirty="0">
              <a:solidFill>
                <a:prstClr val="white"/>
              </a:solidFill>
            </a:endParaRPr>
          </a:p>
        </p:txBody>
      </p:sp>
      <p:sp>
        <p:nvSpPr>
          <p:cNvPr id="18" name="Rectangle: Rounded Corners 17">
            <a:extLst>
              <a:ext uri="{FF2B5EF4-FFF2-40B4-BE49-F238E27FC236}">
                <a16:creationId xmlns:a16="http://schemas.microsoft.com/office/drawing/2014/main" id="{EDD4DCA9-9DB3-6362-200D-754F30571C06}"/>
              </a:ext>
            </a:extLst>
          </p:cNvPr>
          <p:cNvSpPr/>
          <p:nvPr/>
        </p:nvSpPr>
        <p:spPr>
          <a:xfrm>
            <a:off x="4106779" y="3812117"/>
            <a:ext cx="7816280" cy="888219"/>
          </a:xfrm>
          <a:prstGeom prst="roundRect">
            <a:avLst/>
          </a:prstGeom>
          <a:solidFill>
            <a:srgbClr val="DEEBF7"/>
          </a:solidFill>
          <a:ln w="57150">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t"/>
          <a:lstStyle/>
          <a:p>
            <a:pPr algn="ctr">
              <a:lnSpc>
                <a:spcPct val="120000"/>
              </a:lnSpc>
              <a:defRPr/>
            </a:pPr>
            <a:r>
              <a:rPr lang="en-US" sz="2100" b="1" dirty="0">
                <a:solidFill>
                  <a:prstClr val="black"/>
                </a:solidFill>
                <a:latin typeface="Open Sans" panose="020B0606030504020204" pitchFamily="34" charset="0"/>
                <a:ea typeface="Open Sans" panose="020B0606030504020204" pitchFamily="34" charset="0"/>
                <a:cs typeface="Open Sans" panose="020B0606030504020204" pitchFamily="34" charset="0"/>
              </a:rPr>
              <a:t>2) </a:t>
            </a:r>
            <a:r>
              <a:rPr lang="en-US" sz="2100" dirty="0">
                <a:solidFill>
                  <a:prstClr val="black"/>
                </a:solidFill>
                <a:latin typeface="Open Sans" panose="020B0606030504020204" pitchFamily="34" charset="0"/>
                <a:ea typeface="Open Sans" panose="020B0606030504020204" pitchFamily="34" charset="0"/>
                <a:cs typeface="Open Sans" panose="020B0606030504020204" pitchFamily="34" charset="0"/>
              </a:rPr>
              <a:t>Helps people who have been treated unfairly take legal action and fights for their rights in court.</a:t>
            </a:r>
            <a:endParaRPr lang="en-GB" sz="2100" dirty="0">
              <a:solidFill>
                <a:prstClr val="white"/>
              </a:solidFill>
            </a:endParaRPr>
          </a:p>
        </p:txBody>
      </p:sp>
      <p:sp>
        <p:nvSpPr>
          <p:cNvPr id="19" name="Rectangle: Rounded Corners 18">
            <a:extLst>
              <a:ext uri="{FF2B5EF4-FFF2-40B4-BE49-F238E27FC236}">
                <a16:creationId xmlns:a16="http://schemas.microsoft.com/office/drawing/2014/main" id="{D91FF114-95CA-5987-EF42-EE462D8CE53F}"/>
              </a:ext>
            </a:extLst>
          </p:cNvPr>
          <p:cNvSpPr/>
          <p:nvPr/>
        </p:nvSpPr>
        <p:spPr>
          <a:xfrm>
            <a:off x="4106779" y="4960210"/>
            <a:ext cx="7816280" cy="888219"/>
          </a:xfrm>
          <a:prstGeom prst="roundRect">
            <a:avLst/>
          </a:prstGeom>
          <a:solidFill>
            <a:srgbClr val="DEEBF7"/>
          </a:solidFill>
          <a:ln w="57150">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t"/>
          <a:lstStyle/>
          <a:p>
            <a:pPr lvl="0" algn="ctr">
              <a:lnSpc>
                <a:spcPct val="120000"/>
              </a:lnSpc>
              <a:defRPr/>
            </a:pPr>
            <a:r>
              <a:rPr lang="en-US" sz="2100" b="1">
                <a:solidFill>
                  <a:prstClr val="black"/>
                </a:solidFill>
                <a:latin typeface="Open Sans" panose="020B0606030504020204" pitchFamily="34" charset="0"/>
                <a:ea typeface="Open Sans" panose="020B0606030504020204" pitchFamily="34" charset="0"/>
                <a:cs typeface="Open Sans" panose="020B0606030504020204" pitchFamily="34" charset="0"/>
              </a:rPr>
              <a:t>3) </a:t>
            </a:r>
            <a:r>
              <a:rPr lang="en-US" sz="2100">
                <a:solidFill>
                  <a:prstClr val="black"/>
                </a:solidFill>
                <a:latin typeface="Open Sans" panose="020B0606030504020204" pitchFamily="34" charset="0"/>
                <a:ea typeface="Open Sans" panose="020B0606030504020204" pitchFamily="34" charset="0"/>
                <a:cs typeface="Open Sans" panose="020B0606030504020204" pitchFamily="34" charset="0"/>
              </a:rPr>
              <a:t>Makes sure everyone is treated fairly at work, writes policies to stop discrimination, and gives training to staff.</a:t>
            </a:r>
            <a:endParaRPr lang="en-GB" sz="2100" dirty="0">
              <a:solidFill>
                <a:prstClr val="white"/>
              </a:solidFill>
            </a:endParaRPr>
          </a:p>
        </p:txBody>
      </p:sp>
    </p:spTree>
    <p:extLst>
      <p:ext uri="{BB962C8B-B14F-4D97-AF65-F5344CB8AC3E}">
        <p14:creationId xmlns:p14="http://schemas.microsoft.com/office/powerpoint/2010/main" val="3829674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011EE-4845-FCEA-D957-3EF666BC69B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6DF894C-0896-D09F-31EB-35EAC9BBA74F}"/>
              </a:ext>
            </a:extLst>
          </p:cNvPr>
          <p:cNvSpPr txBox="1"/>
          <p:nvPr/>
        </p:nvSpPr>
        <p:spPr>
          <a:xfrm>
            <a:off x="179294" y="430306"/>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Open Sans" panose="020B0606030504020204"/>
              </a:rPr>
              <a:t>Careers and discrimination</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3" name="Rectangle: Rounded Corners 2">
            <a:extLst>
              <a:ext uri="{FF2B5EF4-FFF2-40B4-BE49-F238E27FC236}">
                <a16:creationId xmlns:a16="http://schemas.microsoft.com/office/drawing/2014/main" id="{BD38A46A-73AC-39CC-B673-59A48C306559}"/>
              </a:ext>
            </a:extLst>
          </p:cNvPr>
          <p:cNvSpPr/>
          <p:nvPr/>
        </p:nvSpPr>
        <p:spPr>
          <a:xfrm>
            <a:off x="4106780" y="2689170"/>
            <a:ext cx="7816280" cy="888219"/>
          </a:xfrm>
          <a:prstGeom prst="roundRect">
            <a:avLst/>
          </a:prstGeom>
          <a:solidFill>
            <a:srgbClr val="FFD5E4"/>
          </a:solidFill>
          <a:ln w="57150">
            <a:solidFill>
              <a:srgbClr val="FF97BC"/>
            </a:solid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t"/>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 </a:t>
            </a:r>
            <a:r>
              <a:rPr kumimoji="0" lang="en-US" sz="2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Helps people who have been treated unfairly take legal action and fights for their rights in court.</a:t>
            </a:r>
            <a:endParaRPr kumimoji="0" lang="en-GB" sz="2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14DED991-C6A2-00E4-253A-C63FC916FE8D}"/>
              </a:ext>
            </a:extLst>
          </p:cNvPr>
          <p:cNvSpPr/>
          <p:nvPr/>
        </p:nvSpPr>
        <p:spPr>
          <a:xfrm>
            <a:off x="224118" y="1088596"/>
            <a:ext cx="11743765" cy="1255338"/>
          </a:xfrm>
          <a:prstGeom prst="roundRect">
            <a:avLst/>
          </a:prstGeom>
          <a:solidFill>
            <a:schemeClr val="bg1"/>
          </a:solidFill>
          <a:ln w="571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These jobs help to stop discrimination.</a:t>
            </a:r>
          </a:p>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Match the job to the way they help to challenge discrimination.</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B90144C9-8B7B-CCEC-54A6-85CEB4E7EE1B}"/>
              </a:ext>
            </a:extLst>
          </p:cNvPr>
          <p:cNvSpPr/>
          <p:nvPr/>
        </p:nvSpPr>
        <p:spPr>
          <a:xfrm>
            <a:off x="210407" y="3812117"/>
            <a:ext cx="3628571" cy="888219"/>
          </a:xfrm>
          <a:prstGeom prst="roundRect">
            <a:avLst/>
          </a:prstGeom>
          <a:solidFill>
            <a:srgbClr val="FFE4CC"/>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Equality and diversity officer </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9EBF8012-53CF-03D1-B636-9462841631B8}"/>
              </a:ext>
            </a:extLst>
          </p:cNvPr>
          <p:cNvSpPr/>
          <p:nvPr/>
        </p:nvSpPr>
        <p:spPr>
          <a:xfrm>
            <a:off x="210407" y="4934509"/>
            <a:ext cx="3628571" cy="888219"/>
          </a:xfrm>
          <a:prstGeom prst="roundRect">
            <a:avLst/>
          </a:prstGeom>
          <a:solidFill>
            <a:srgbClr val="FFF2CC"/>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Police officer </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0EF401E2-F957-7B97-DE66-F31CAD6415AA}"/>
              </a:ext>
            </a:extLst>
          </p:cNvPr>
          <p:cNvSpPr/>
          <p:nvPr/>
        </p:nvSpPr>
        <p:spPr>
          <a:xfrm>
            <a:off x="4106779" y="3812117"/>
            <a:ext cx="7816280" cy="888219"/>
          </a:xfrm>
          <a:prstGeom prst="roundRect">
            <a:avLst/>
          </a:prstGeom>
          <a:solidFill>
            <a:srgbClr val="FFE4CC"/>
          </a:solidFill>
          <a:ln w="57150">
            <a:solidFill>
              <a:srgbClr val="FFAF67"/>
            </a:solid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t"/>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2100" b="1" dirty="0">
                <a:solidFill>
                  <a:prstClr val="black"/>
                </a:solidFill>
                <a:latin typeface="Open Sans" panose="020B0606030504020204" pitchFamily="34" charset="0"/>
                <a:ea typeface="Open Sans" panose="020B0606030504020204" pitchFamily="34" charset="0"/>
                <a:cs typeface="Open Sans" panose="020B0606030504020204" pitchFamily="34" charset="0"/>
              </a:rPr>
              <a:t>3) </a:t>
            </a:r>
            <a:r>
              <a:rPr kumimoji="0" lang="en-US" sz="2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Makes sure everyone is treated fairly at work, writes policies to stop discrimination, and gives training to staff.</a:t>
            </a:r>
            <a:endParaRPr kumimoji="0" lang="en-GB" sz="2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FB27899E-3C00-2D14-6341-229108FB59FA}"/>
              </a:ext>
            </a:extLst>
          </p:cNvPr>
          <p:cNvSpPr/>
          <p:nvPr/>
        </p:nvSpPr>
        <p:spPr>
          <a:xfrm>
            <a:off x="4106779" y="4960210"/>
            <a:ext cx="7816280" cy="888219"/>
          </a:xfrm>
          <a:prstGeom prst="roundRect">
            <a:avLst/>
          </a:prstGeom>
          <a:solidFill>
            <a:srgbClr val="FFF2CC"/>
          </a:solidFill>
          <a:ln w="57150">
            <a:solidFill>
              <a:srgbClr val="FFD966"/>
            </a:solid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t"/>
          <a:lstStyle/>
          <a:p>
            <a:pPr algn="ctr">
              <a:lnSpc>
                <a:spcPct val="120000"/>
              </a:lnSpc>
              <a:defRPr/>
            </a:pPr>
            <a:r>
              <a:rPr lang="en-US" sz="2100" b="1" dirty="0">
                <a:solidFill>
                  <a:prstClr val="black"/>
                </a:solidFill>
                <a:latin typeface="Open Sans" panose="020B0606030504020204" pitchFamily="34" charset="0"/>
                <a:ea typeface="Open Sans" panose="020B0606030504020204" pitchFamily="34" charset="0"/>
                <a:cs typeface="Open Sans" panose="020B0606030504020204" pitchFamily="34" charset="0"/>
              </a:rPr>
              <a:t>1) </a:t>
            </a:r>
            <a:r>
              <a:rPr lang="en-US" sz="2100" dirty="0">
                <a:solidFill>
                  <a:prstClr val="black"/>
                </a:solidFill>
                <a:latin typeface="Open Sans" panose="020B0606030504020204" pitchFamily="34" charset="0"/>
                <a:ea typeface="Open Sans" panose="020B0606030504020204" pitchFamily="34" charset="0"/>
                <a:cs typeface="Open Sans" panose="020B0606030504020204" pitchFamily="34" charset="0"/>
              </a:rPr>
              <a:t>Investigates hate crimes or unfair treatment and makes sure people who break the law are held responsible.</a:t>
            </a:r>
            <a:endParaRPr lang="en-GB" sz="2100" dirty="0">
              <a:solidFill>
                <a:prstClr val="white"/>
              </a:solidFill>
            </a:endParaRPr>
          </a:p>
        </p:txBody>
      </p:sp>
      <p:pic>
        <p:nvPicPr>
          <p:cNvPr id="14" name="Picture 13" descr="A cartoon of a frog with a briefcase&#10;&#10;AI-generated content may be incorrect.">
            <a:extLst>
              <a:ext uri="{FF2B5EF4-FFF2-40B4-BE49-F238E27FC236}">
                <a16:creationId xmlns:a16="http://schemas.microsoft.com/office/drawing/2014/main" id="{76F6BF44-1BD0-3BCF-DE97-57DA15DA20E6}"/>
              </a:ext>
            </a:extLst>
          </p:cNvPr>
          <p:cNvPicPr>
            <a:picLocks noChangeAspect="1"/>
          </p:cNvPicPr>
          <p:nvPr/>
        </p:nvPicPr>
        <p:blipFill>
          <a:blip r:embed="rId3">
            <a:extLst>
              <a:ext uri="{28A0092B-C50C-407E-A947-70E740481C1C}">
                <a14:useLocalDpi xmlns:a14="http://schemas.microsoft.com/office/drawing/2010/main" val="0"/>
              </a:ext>
            </a:extLst>
          </a:blip>
          <a:srcRect b="29570"/>
          <a:stretch>
            <a:fillRect/>
          </a:stretch>
        </p:blipFill>
        <p:spPr>
          <a:xfrm flipH="1">
            <a:off x="9163397" y="180121"/>
            <a:ext cx="3072287" cy="2163813"/>
          </a:xfrm>
          <a:prstGeom prst="rect">
            <a:avLst/>
          </a:prstGeom>
        </p:spPr>
      </p:pic>
      <p:sp>
        <p:nvSpPr>
          <p:cNvPr id="5" name="Rectangle: Rounded Corners 4">
            <a:extLst>
              <a:ext uri="{FF2B5EF4-FFF2-40B4-BE49-F238E27FC236}">
                <a16:creationId xmlns:a16="http://schemas.microsoft.com/office/drawing/2014/main" id="{C12C404E-1992-537B-5205-B1BA67C0B3E3}"/>
              </a:ext>
            </a:extLst>
          </p:cNvPr>
          <p:cNvSpPr/>
          <p:nvPr/>
        </p:nvSpPr>
        <p:spPr>
          <a:xfrm>
            <a:off x="210407" y="2689170"/>
            <a:ext cx="3628571" cy="888219"/>
          </a:xfrm>
          <a:prstGeom prst="roundRect">
            <a:avLst/>
          </a:prstGeom>
          <a:solidFill>
            <a:srgbClr val="FFD5E4"/>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gn="ctr">
              <a:lnSpc>
                <a:spcPct val="150000"/>
              </a:lnSpc>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A)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Human rights lawyer </a:t>
            </a:r>
          </a:p>
        </p:txBody>
      </p:sp>
    </p:spTree>
    <p:extLst>
      <p:ext uri="{BB962C8B-B14F-4D97-AF65-F5344CB8AC3E}">
        <p14:creationId xmlns:p14="http://schemas.microsoft.com/office/powerpoint/2010/main" val="241108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3B00F-95A2-C55A-E36E-629F260ED26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67D8F38-6673-38D9-F6BB-1E244E4F4A03}"/>
              </a:ext>
            </a:extLst>
          </p:cNvPr>
          <p:cNvSpPr>
            <a:spLocks noGrp="1"/>
          </p:cNvSpPr>
          <p:nvPr>
            <p:ph type="title"/>
          </p:nvPr>
        </p:nvSpPr>
        <p:spPr>
          <a:xfrm>
            <a:off x="185355" y="494659"/>
            <a:ext cx="11419200"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Where can I find out more or get support?</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66C848CF-7213-59EB-E44A-9B472B316BD2}"/>
              </a:ext>
            </a:extLst>
          </p:cNvPr>
          <p:cNvSpPr txBox="1"/>
          <p:nvPr/>
        </p:nvSpPr>
        <p:spPr>
          <a:xfrm>
            <a:off x="253213" y="1535865"/>
            <a:ext cx="11685573" cy="3323987"/>
          </a:xfrm>
          <a:prstGeom prst="rect">
            <a:avLst/>
          </a:prstGeom>
          <a:noFill/>
        </p:spPr>
        <p:txBody>
          <a:bodyPr wrap="square">
            <a:spAutoFit/>
          </a:bodyPr>
          <a:lstStyle/>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Childline:</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0800 1111 (Free, 24/7)</a:t>
            </a:r>
            <a:endParaRPr kumimoji="0" lang="en-US"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lvl="0" indent="-285750">
              <a:lnSpc>
                <a:spcPct val="200000"/>
              </a:lnSpc>
              <a:buFont typeface="Arial" panose="020B0604020202020204" pitchFamily="34" charset="0"/>
              <a:buChar char="•"/>
              <a:defRPr/>
            </a:pPr>
            <a:r>
              <a:rPr lang="en-US" sz="2200" b="1" dirty="0">
                <a:latin typeface="Open Sans" panose="020B0606030504020204" pitchFamily="34" charset="0"/>
                <a:ea typeface="Open Sans" panose="020B0606030504020204" pitchFamily="34" charset="0"/>
                <a:cs typeface="Open Sans" panose="020B0606030504020204" pitchFamily="34" charset="0"/>
              </a:rPr>
              <a:t>Stonewall:</a:t>
            </a:r>
            <a:r>
              <a:rPr lang="en-US" sz="2200" dirty="0">
                <a:latin typeface="Open Sans" panose="020B0606030504020204" pitchFamily="34" charset="0"/>
                <a:ea typeface="Open Sans" panose="020B0606030504020204" pitchFamily="34" charset="0"/>
                <a:cs typeface="Open Sans" panose="020B0606030504020204" pitchFamily="34" charset="0"/>
              </a:rPr>
              <a:t> </a:t>
            </a:r>
            <a:r>
              <a:rPr lang="en-US" sz="2200" dirty="0">
                <a:latin typeface="Open Sans" panose="020B0606030504020204" pitchFamily="34" charset="0"/>
                <a:ea typeface="Open Sans" panose="020B0606030504020204" pitchFamily="34" charset="0"/>
                <a:cs typeface="Open Sans" panose="020B0606030504020204" pitchFamily="34" charset="0"/>
                <a:hlinkClick r:id="rId3"/>
              </a:rPr>
              <a:t>stonewall.org.uk/young-futures</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285750" lvl="0" indent="-285750">
              <a:lnSpc>
                <a:spcPct val="200000"/>
              </a:lnSpc>
              <a:buFont typeface="Arial" panose="020B0604020202020204" pitchFamily="34" charset="0"/>
              <a:buChar char="•"/>
              <a:defRPr/>
            </a:pPr>
            <a:r>
              <a:rPr lang="en-US" sz="2200" b="1" dirty="0">
                <a:latin typeface="Open Sans" panose="020B0606030504020204" pitchFamily="34" charset="0"/>
                <a:ea typeface="Open Sans" panose="020B0606030504020204" pitchFamily="34" charset="0"/>
                <a:cs typeface="Open Sans" panose="020B0606030504020204" pitchFamily="34" charset="0"/>
              </a:rPr>
              <a:t>Kick It Out:</a:t>
            </a:r>
            <a:r>
              <a:rPr lang="en-US" sz="2200" dirty="0">
                <a:latin typeface="Open Sans" panose="020B0606030504020204" pitchFamily="34" charset="0"/>
                <a:ea typeface="Open Sans" panose="020B0606030504020204" pitchFamily="34" charset="0"/>
                <a:cs typeface="Open Sans" panose="020B0606030504020204" pitchFamily="34" charset="0"/>
              </a:rPr>
              <a:t> </a:t>
            </a:r>
            <a:r>
              <a:rPr lang="en-US" sz="2200" dirty="0">
                <a:latin typeface="Open Sans" panose="020B0606030504020204" pitchFamily="34" charset="0"/>
                <a:ea typeface="Open Sans" panose="020B0606030504020204" pitchFamily="34" charset="0"/>
                <a:cs typeface="Open Sans" panose="020B0606030504020204" pitchFamily="34" charset="0"/>
                <a:hlinkClick r:id="rId4"/>
              </a:rPr>
              <a:t>kickitout.org </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BBC Bitesize:</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5"/>
              </a:rPr>
              <a:t>https://www.bbc.co.uk/bitesize/articles/z8yjdp3</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34" name="Picture 10" descr="Childline - YouTube">
            <a:extLst>
              <a:ext uri="{FF2B5EF4-FFF2-40B4-BE49-F238E27FC236}">
                <a16:creationId xmlns:a16="http://schemas.microsoft.com/office/drawing/2014/main" id="{B320EC12-F8CA-6271-7D9F-3E7C97CC7D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8074" y="4780385"/>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BC Bitesize - Exam Revision - App on the Amazon Appstore">
            <a:extLst>
              <a:ext uri="{FF2B5EF4-FFF2-40B4-BE49-F238E27FC236}">
                <a16:creationId xmlns:a16="http://schemas.microsoft.com/office/drawing/2014/main" id="{1831AE20-BACF-71CB-C3EB-23670E3F358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8565" t="5485" r="27597" b="6424"/>
          <a:stretch/>
        </p:blipFill>
        <p:spPr bwMode="auto">
          <a:xfrm>
            <a:off x="9639347" y="4737966"/>
            <a:ext cx="879931" cy="8633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E403A55-F1F2-BA10-9D43-DE74A97C1C87}"/>
              </a:ext>
            </a:extLst>
          </p:cNvPr>
          <p:cNvPicPr>
            <a:picLocks noChangeAspect="1"/>
          </p:cNvPicPr>
          <p:nvPr/>
        </p:nvPicPr>
        <p:blipFill>
          <a:blip r:embed="rId8"/>
          <a:srcRect l="1" r="403"/>
          <a:stretch>
            <a:fillRect/>
          </a:stretch>
        </p:blipFill>
        <p:spPr>
          <a:xfrm>
            <a:off x="6722045" y="4806699"/>
            <a:ext cx="982130" cy="863862"/>
          </a:xfrm>
          <a:prstGeom prst="rect">
            <a:avLst/>
          </a:prstGeom>
        </p:spPr>
      </p:pic>
      <p:pic>
        <p:nvPicPr>
          <p:cNvPr id="8" name="Picture 7">
            <a:extLst>
              <a:ext uri="{FF2B5EF4-FFF2-40B4-BE49-F238E27FC236}">
                <a16:creationId xmlns:a16="http://schemas.microsoft.com/office/drawing/2014/main" id="{0751A1CE-982D-64A8-8367-760120171019}"/>
              </a:ext>
            </a:extLst>
          </p:cNvPr>
          <p:cNvPicPr>
            <a:picLocks noChangeAspect="1"/>
          </p:cNvPicPr>
          <p:nvPr/>
        </p:nvPicPr>
        <p:blipFill>
          <a:blip r:embed="rId9"/>
          <a:stretch>
            <a:fillRect/>
          </a:stretch>
        </p:blipFill>
        <p:spPr>
          <a:xfrm rot="16200000">
            <a:off x="3849128" y="4706502"/>
            <a:ext cx="863863" cy="1011629"/>
          </a:xfrm>
          <a:prstGeom prst="rect">
            <a:avLst/>
          </a:prstGeom>
        </p:spPr>
      </p:pic>
    </p:spTree>
    <p:extLst>
      <p:ext uri="{BB962C8B-B14F-4D97-AF65-F5344CB8AC3E}">
        <p14:creationId xmlns:p14="http://schemas.microsoft.com/office/powerpoint/2010/main" val="2633108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116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78221B-5391-AD89-A990-17F4BDC8B0D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F635E0F-BE29-6E9F-0B86-130B3B8ABFBC}"/>
              </a:ext>
            </a:extLst>
          </p:cNvPr>
          <p:cNvSpPr txBox="1"/>
          <p:nvPr/>
        </p:nvSpPr>
        <p:spPr>
          <a:xfrm>
            <a:off x="185353" y="730839"/>
            <a:ext cx="11878309" cy="6340197"/>
          </a:xfrm>
          <a:prstGeom prst="rect">
            <a:avLst/>
          </a:prstGeom>
          <a:noFill/>
        </p:spPr>
        <p:txBody>
          <a:bodyPr wrap="square">
            <a:spAutoFi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Discrimination is a serious issue faced by people all over the world</a:t>
            </a:r>
            <a:r>
              <a:rPr lang="en-US" sz="1400" dirty="0">
                <a:latin typeface="Open Sans" panose="020B0606030504020204" pitchFamily="34" charset="0"/>
                <a:ea typeface="Open Sans" panose="020B0606030504020204" pitchFamily="34" charset="0"/>
                <a:cs typeface="Open Sans" panose="020B0606030504020204" pitchFamily="34" charset="0"/>
              </a:rPr>
              <a:t>. It means treating someone unfairly because of who they are or because they belong to a certain group. Discrimination can have deep and lasting effects on a person’s mental health, self-esteem, and sense of safety and belonging, especially for young people.</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r>
              <a:rPr lang="en-US" sz="1400" b="1" dirty="0">
                <a:latin typeface="Open Sans" panose="020B0606030504020204" pitchFamily="34" charset="0"/>
                <a:ea typeface="Open Sans" panose="020B0606030504020204" pitchFamily="34" charset="0"/>
                <a:cs typeface="Open Sans" panose="020B0606030504020204" pitchFamily="34" charset="0"/>
              </a:rPr>
              <a:t>Discrimination can happen in many ways</a:t>
            </a:r>
            <a:r>
              <a:rPr lang="en-US" sz="1400" dirty="0">
                <a:latin typeface="Open Sans" panose="020B0606030504020204" pitchFamily="34" charset="0"/>
                <a:ea typeface="Open Sans" panose="020B0606030504020204" pitchFamily="34" charset="0"/>
                <a:cs typeface="Open Sans" panose="020B0606030504020204" pitchFamily="34" charset="0"/>
              </a:rPr>
              <a:t>. It might be direct, like calling someone names because of their religion or refusing to include someone because of their race. It might also be indirect, like having school rules or systems that unfairly disadvantage certain groups, even if not done on purpose. Discrimination can also take the form of microaggressions. These are subtle, often unintentional comments or actions that reinforce stereotypes or make someone feel unwelcome.</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r>
              <a:rPr lang="en-US" sz="1400" b="1" dirty="0">
                <a:latin typeface="Open Sans" panose="020B0606030504020204" pitchFamily="34" charset="0"/>
                <a:ea typeface="Open Sans" panose="020B0606030504020204" pitchFamily="34" charset="0"/>
                <a:cs typeface="Open Sans" panose="020B0606030504020204" pitchFamily="34" charset="0"/>
              </a:rPr>
              <a:t>Discrimination can happen in person or online. </a:t>
            </a:r>
            <a:r>
              <a:rPr lang="en-US" sz="1400" dirty="0">
                <a:latin typeface="Open Sans" panose="020B0606030504020204" pitchFamily="34" charset="0"/>
                <a:ea typeface="Open Sans" panose="020B0606030504020204" pitchFamily="34" charset="0"/>
                <a:cs typeface="Open Sans" panose="020B0606030504020204" pitchFamily="34" charset="0"/>
              </a:rPr>
              <a:t>It can occur between pupils, but it can also happen between pupils and adults. It can happen anywhere: in classrooms, on the playground, during clubs or trips, and on social media. Importantly, young people may not always </a:t>
            </a:r>
            <a:r>
              <a:rPr lang="en-US" sz="1400" dirty="0" err="1">
                <a:latin typeface="Open Sans" panose="020B0606030504020204" pitchFamily="34" charset="0"/>
                <a:ea typeface="Open Sans" panose="020B0606030504020204" pitchFamily="34" charset="0"/>
                <a:cs typeface="Open Sans" panose="020B0606030504020204" pitchFamily="34" charset="0"/>
              </a:rPr>
              <a:t>realise</a:t>
            </a:r>
            <a:r>
              <a:rPr lang="en-US" sz="1400" dirty="0">
                <a:latin typeface="Open Sans" panose="020B0606030504020204" pitchFamily="34" charset="0"/>
                <a:ea typeface="Open Sans" panose="020B0606030504020204" pitchFamily="34" charset="0"/>
                <a:cs typeface="Open Sans" panose="020B0606030504020204" pitchFamily="34" charset="0"/>
              </a:rPr>
              <a:t> they are being discriminated against, which is why education and awareness are key.</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r>
              <a:rPr lang="en-US" sz="1400" b="1" dirty="0">
                <a:latin typeface="Open Sans" panose="020B0606030504020204" pitchFamily="34" charset="0"/>
                <a:ea typeface="Open Sans" panose="020B0606030504020204" pitchFamily="34" charset="0"/>
                <a:cs typeface="Open Sans" panose="020B0606030504020204" pitchFamily="34" charset="0"/>
              </a:rPr>
              <a:t>Some groups of young people are more likely to experience discrimination than others. </a:t>
            </a:r>
            <a:r>
              <a:rPr lang="en-US" sz="1400" dirty="0">
                <a:latin typeface="Open Sans" panose="020B0606030504020204" pitchFamily="34" charset="0"/>
                <a:ea typeface="Open Sans" panose="020B0606030504020204" pitchFamily="34" charset="0"/>
                <a:cs typeface="Open Sans" panose="020B0606030504020204" pitchFamily="34" charset="0"/>
              </a:rPr>
              <a:t>These may include people of </a:t>
            </a:r>
            <a:r>
              <a:rPr lang="en-US" sz="1400" dirty="0" err="1">
                <a:latin typeface="Open Sans" panose="020B0606030504020204" pitchFamily="34" charset="0"/>
                <a:ea typeface="Open Sans" panose="020B0606030504020204" pitchFamily="34" charset="0"/>
                <a:cs typeface="Open Sans" panose="020B0606030504020204" pitchFamily="34" charset="0"/>
              </a:rPr>
              <a:t>colour</a:t>
            </a:r>
            <a:r>
              <a:rPr lang="en-US" sz="1400" dirty="0">
                <a:latin typeface="Open Sans" panose="020B0606030504020204" pitchFamily="34" charset="0"/>
                <a:ea typeface="Open Sans" panose="020B0606030504020204" pitchFamily="34" charset="0"/>
                <a:cs typeface="Open Sans" panose="020B0606030504020204" pitchFamily="34" charset="0"/>
              </a:rPr>
              <a:t>, LGBTQ+ people, people with disabilities, religious minorities, people from immigrant backgrounds, people with English as an additional language, and people from low-income households. No person should ever feel that they are being treated as ‘less than’ because of who they are.</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r>
              <a:rPr lang="en-US" sz="1400" b="1" dirty="0">
                <a:latin typeface="Open Sans" panose="020B0606030504020204" pitchFamily="34" charset="0"/>
                <a:ea typeface="Open Sans" panose="020B0606030504020204" pitchFamily="34" charset="0"/>
                <a:cs typeface="Open Sans" panose="020B0606030504020204" pitchFamily="34" charset="0"/>
              </a:rPr>
              <a:t>Discrimination is against the law. </a:t>
            </a:r>
            <a:r>
              <a:rPr lang="en-US" sz="1400" dirty="0">
                <a:latin typeface="Open Sans" panose="020B0606030504020204" pitchFamily="34" charset="0"/>
                <a:ea typeface="Open Sans" panose="020B0606030504020204" pitchFamily="34" charset="0"/>
                <a:cs typeface="Open Sans" panose="020B0606030504020204" pitchFamily="34" charset="0"/>
              </a:rPr>
              <a:t>In the UK, the </a:t>
            </a:r>
            <a:r>
              <a:rPr lang="en-US" sz="1400" b="1" dirty="0">
                <a:latin typeface="Open Sans" panose="020B0606030504020204" pitchFamily="34" charset="0"/>
                <a:ea typeface="Open Sans" panose="020B0606030504020204" pitchFamily="34" charset="0"/>
                <a:cs typeface="Open Sans" panose="020B0606030504020204" pitchFamily="34" charset="0"/>
              </a:rPr>
              <a:t>Equality Act 2010</a:t>
            </a:r>
            <a:r>
              <a:rPr lang="en-US" sz="1400" dirty="0">
                <a:latin typeface="Open Sans" panose="020B0606030504020204" pitchFamily="34" charset="0"/>
                <a:ea typeface="Open Sans" panose="020B0606030504020204" pitchFamily="34" charset="0"/>
                <a:cs typeface="Open Sans" panose="020B0606030504020204" pitchFamily="34" charset="0"/>
              </a:rPr>
              <a:t> protects individuals from discrimination, harassment and victimisation based on </a:t>
            </a:r>
            <a:r>
              <a:rPr lang="en-US" sz="1400" i="1" dirty="0">
                <a:latin typeface="Open Sans" panose="020B0606030504020204" pitchFamily="34" charset="0"/>
                <a:ea typeface="Open Sans" panose="020B0606030504020204" pitchFamily="34" charset="0"/>
                <a:cs typeface="Open Sans" panose="020B0606030504020204" pitchFamily="34" charset="0"/>
              </a:rPr>
              <a:t>protected characteristics</a:t>
            </a:r>
            <a:r>
              <a:rPr lang="en-US" sz="1400" dirty="0">
                <a:latin typeface="Open Sans" panose="020B0606030504020204" pitchFamily="34" charset="0"/>
                <a:ea typeface="Open Sans" panose="020B0606030504020204" pitchFamily="34" charset="0"/>
                <a:cs typeface="Open Sans" panose="020B0606030504020204" pitchFamily="34" charset="0"/>
              </a:rPr>
              <a:t>. These include</a:t>
            </a: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 age, gender reassignment, marriage/civil partnership, pregnancy/maternity leave, disability, race, religion/belief, sex, or sexual orientation. </a:t>
            </a:r>
            <a:endParaRPr lang="en-US" sz="1400" dirty="0">
              <a:latin typeface="Open Sans" panose="020B0606030504020204" pitchFamily="34" charset="0"/>
              <a:ea typeface="Open Sans" panose="020B0606030504020204" pitchFamily="34" charset="0"/>
              <a:cs typeface="Open Sans" panose="020B0606030504020204" pitchFamily="34" charset="0"/>
            </a:endParaRP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r>
              <a:rPr lang="en-US" sz="1400" b="1" dirty="0">
                <a:latin typeface="Open Sans" panose="020B0606030504020204" pitchFamily="34" charset="0"/>
                <a:ea typeface="Open Sans" panose="020B0606030504020204" pitchFamily="34" charset="0"/>
                <a:cs typeface="Open Sans" panose="020B0606030504020204" pitchFamily="34" charset="0"/>
              </a:rPr>
              <a:t>Schools are legally required to prevent discrimination and promote equality. </a:t>
            </a:r>
            <a:r>
              <a:rPr lang="en-US" sz="1400" dirty="0">
                <a:latin typeface="Open Sans" panose="020B0606030504020204" pitchFamily="34" charset="0"/>
                <a:ea typeface="Open Sans" panose="020B0606030504020204" pitchFamily="34" charset="0"/>
                <a:cs typeface="Open Sans" panose="020B0606030504020204" pitchFamily="34" charset="0"/>
              </a:rPr>
              <a:t>Every maintained school and academy trust must comply with the Public Sector Equality Duty, which means they must actively work to eliminate unlawful discrimination and foster good relations among all pupils. Many schools have their own equality, diversity, and inclusion (EDI) policies alongside anti-bullying policies.</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r>
              <a:rPr lang="en-US" sz="1400" b="1" dirty="0">
                <a:latin typeface="Open Sans" panose="020B0606030504020204" pitchFamily="34" charset="0"/>
                <a:ea typeface="Open Sans" panose="020B0606030504020204" pitchFamily="34" charset="0"/>
                <a:cs typeface="Open Sans" panose="020B0606030504020204" pitchFamily="34" charset="0"/>
              </a:rPr>
              <a:t>Educators should remind children that they have the right to feel safe, included, and respected at school. </a:t>
            </a:r>
            <a:r>
              <a:rPr lang="en-US" sz="1400" dirty="0">
                <a:latin typeface="Open Sans" panose="020B0606030504020204" pitchFamily="34" charset="0"/>
                <a:ea typeface="Open Sans" panose="020B0606030504020204" pitchFamily="34" charset="0"/>
                <a:cs typeface="Open Sans" panose="020B0606030504020204" pitchFamily="34" charset="0"/>
              </a:rPr>
              <a:t>If a pupil feels that they or someone else is being discriminated against, they should be encouraged to speak up. This could be to a trusted adult, a teacher, or via a school reporting system. Schools must take these concerns seriously, follow procedures to investigate and respond appropriately.</a:t>
            </a:r>
          </a:p>
        </p:txBody>
      </p:sp>
      <p:sp>
        <p:nvSpPr>
          <p:cNvPr id="9" name="Title 1">
            <a:extLst>
              <a:ext uri="{FF2B5EF4-FFF2-40B4-BE49-F238E27FC236}">
                <a16:creationId xmlns:a16="http://schemas.microsoft.com/office/drawing/2014/main" id="{0206C327-6F80-944D-7F51-4A7C701EF526}"/>
              </a:ext>
            </a:extLst>
          </p:cNvPr>
          <p:cNvSpPr txBox="1">
            <a:spLocks/>
          </p:cNvSpPr>
          <p:nvPr/>
        </p:nvSpPr>
        <p:spPr>
          <a:xfrm>
            <a:off x="185355" y="145699"/>
            <a:ext cx="11419200" cy="6691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GB" sz="3200" b="1" dirty="0">
                <a:latin typeface="Open sans" panose="020B0606030504020204" pitchFamily="34" charset="0"/>
                <a:ea typeface="Open sans" panose="020B0606030504020204" pitchFamily="34" charset="0"/>
                <a:cs typeface="Open sans" panose="020B0606030504020204" pitchFamily="34" charset="0"/>
              </a:rPr>
              <a:t>Teacher slide – discrimination guidance </a:t>
            </a:r>
            <a:endParaRPr lang="en-GB"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73341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D5B42F-9988-6F3C-7DDF-8F92D5047B4F}"/>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B5C27BEE-3112-598B-53BB-E3B1384ED43D}"/>
              </a:ext>
            </a:extLst>
          </p:cNvPr>
          <p:cNvSpPr txBox="1">
            <a:spLocks/>
          </p:cNvSpPr>
          <p:nvPr/>
        </p:nvSpPr>
        <p:spPr>
          <a:xfrm>
            <a:off x="185355" y="145699"/>
            <a:ext cx="11419200" cy="6691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Teacher slide – FAQs</a:t>
            </a:r>
            <a:endParaRPr kumimoji="0" lang="en-GB"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5F35C814-198D-EEA9-6137-0B9B092C4697}"/>
              </a:ext>
            </a:extLst>
          </p:cNvPr>
          <p:cNvSpPr txBox="1"/>
          <p:nvPr/>
        </p:nvSpPr>
        <p:spPr>
          <a:xfrm>
            <a:off x="185354" y="744803"/>
            <a:ext cx="11821292" cy="6340197"/>
          </a:xfrm>
          <a:prstGeom prst="rect">
            <a:avLst/>
          </a:prstGeom>
          <a:noFill/>
        </p:spPr>
        <p:txBody>
          <a:bodyPr wrap="square">
            <a:spAutoFi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Is discrimination the same as bullying?</a:t>
            </a:r>
            <a:br>
              <a:rPr lang="en-US" sz="1400" dirty="0">
                <a:latin typeface="Open Sans" panose="020B0606030504020204" pitchFamily="34" charset="0"/>
                <a:ea typeface="Open Sans" panose="020B0606030504020204" pitchFamily="34" charset="0"/>
                <a:cs typeface="Open Sans" panose="020B0606030504020204" pitchFamily="34" charset="0"/>
              </a:rPr>
            </a:br>
            <a:r>
              <a:rPr lang="en-US" sz="1400" dirty="0">
                <a:latin typeface="Open Sans" panose="020B0606030504020204" pitchFamily="34" charset="0"/>
                <a:ea typeface="Open Sans" panose="020B0606030504020204" pitchFamily="34" charset="0"/>
                <a:cs typeface="Open Sans" panose="020B0606030504020204" pitchFamily="34" charset="0"/>
              </a:rPr>
              <a:t>They can be similar, but they’re not always the same. Discrimination is when someone is treated unfairly because of a part of their identity. Bullying is when someone is being unkind many times on purpose. Someone can be bullied through discrimination.</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r>
              <a:rPr lang="en-US" sz="1400" b="1" dirty="0">
                <a:latin typeface="Open Sans" panose="020B0606030504020204" pitchFamily="34" charset="0"/>
                <a:ea typeface="Open Sans" panose="020B0606030504020204" pitchFamily="34" charset="0"/>
                <a:cs typeface="Open Sans" panose="020B0606030504020204" pitchFamily="34" charset="0"/>
              </a:rPr>
              <a:t>What should I do if I see someone being treated unfairly?</a:t>
            </a:r>
            <a:br>
              <a:rPr lang="en-US" sz="1400" dirty="0">
                <a:latin typeface="Open Sans" panose="020B0606030504020204" pitchFamily="34" charset="0"/>
                <a:ea typeface="Open Sans" panose="020B0606030504020204" pitchFamily="34" charset="0"/>
                <a:cs typeface="Open Sans" panose="020B0606030504020204" pitchFamily="34" charset="0"/>
              </a:rPr>
            </a:br>
            <a:r>
              <a:rPr lang="en-US" sz="1400" dirty="0">
                <a:latin typeface="Open Sans" panose="020B0606030504020204" pitchFamily="34" charset="0"/>
                <a:ea typeface="Open Sans" panose="020B0606030504020204" pitchFamily="34" charset="0"/>
                <a:cs typeface="Open Sans" panose="020B0606030504020204" pitchFamily="34" charset="0"/>
              </a:rPr>
              <a:t>Tell a trusted adult, like a teacher, straight away. You don’t have to handle it alone. Even if the person doesn’t want help, it’s still right to speak up.</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r>
              <a:rPr lang="en-US" sz="1400" b="1" dirty="0">
                <a:latin typeface="Open Sans" panose="020B0606030504020204" pitchFamily="34" charset="0"/>
                <a:ea typeface="Open Sans" panose="020B0606030504020204" pitchFamily="34" charset="0"/>
                <a:cs typeface="Open Sans" panose="020B0606030504020204" pitchFamily="34" charset="0"/>
              </a:rPr>
              <a:t>Who discriminates against others?</a:t>
            </a:r>
            <a:br>
              <a:rPr lang="en-US" sz="1400" dirty="0">
                <a:latin typeface="Open Sans" panose="020B0606030504020204" pitchFamily="34" charset="0"/>
                <a:ea typeface="Open Sans" panose="020B0606030504020204" pitchFamily="34" charset="0"/>
                <a:cs typeface="Open Sans" panose="020B0606030504020204" pitchFamily="34" charset="0"/>
              </a:rPr>
            </a:br>
            <a:r>
              <a:rPr lang="en-US" sz="1400" dirty="0">
                <a:latin typeface="Open Sans" panose="020B0606030504020204" pitchFamily="34" charset="0"/>
                <a:ea typeface="Open Sans" panose="020B0606030504020204" pitchFamily="34" charset="0"/>
                <a:cs typeface="Open Sans" panose="020B0606030504020204" pitchFamily="34" charset="0"/>
              </a:rPr>
              <a:t>Children can say or do things that are unfair. Sometimes they don’t </a:t>
            </a:r>
            <a:r>
              <a:rPr lang="en-US" sz="1400" dirty="0" err="1">
                <a:latin typeface="Open Sans" panose="020B0606030504020204" pitchFamily="34" charset="0"/>
                <a:ea typeface="Open Sans" panose="020B0606030504020204" pitchFamily="34" charset="0"/>
                <a:cs typeface="Open Sans" panose="020B0606030504020204" pitchFamily="34" charset="0"/>
              </a:rPr>
              <a:t>realise</a:t>
            </a:r>
            <a:r>
              <a:rPr lang="en-US" sz="1400" dirty="0">
                <a:latin typeface="Open Sans" panose="020B0606030504020204" pitchFamily="34" charset="0"/>
                <a:ea typeface="Open Sans" panose="020B0606030504020204" pitchFamily="34" charset="0"/>
                <a:cs typeface="Open Sans" panose="020B0606030504020204" pitchFamily="34" charset="0"/>
              </a:rPr>
              <a:t> it, but it still needs to stop. Adults should set a good example, but some adults can also discriminate. If an adult makes you feel uncomfortable or left out, speak to another trusted adult. </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r>
              <a:rPr lang="en-US" sz="1400" b="1" dirty="0">
                <a:latin typeface="Open Sans" panose="020B0606030504020204" pitchFamily="34" charset="0"/>
                <a:ea typeface="Open Sans" panose="020B0606030504020204" pitchFamily="34" charset="0"/>
                <a:cs typeface="Open Sans" panose="020B0606030504020204" pitchFamily="34" charset="0"/>
              </a:rPr>
              <a:t>What if someone says something is ‘just a joke’?</a:t>
            </a:r>
            <a:br>
              <a:rPr lang="en-US" sz="1400" dirty="0">
                <a:latin typeface="Open Sans" panose="020B0606030504020204" pitchFamily="34" charset="0"/>
                <a:ea typeface="Open Sans" panose="020B0606030504020204" pitchFamily="34" charset="0"/>
                <a:cs typeface="Open Sans" panose="020B0606030504020204" pitchFamily="34" charset="0"/>
              </a:rPr>
            </a:br>
            <a:r>
              <a:rPr lang="en-US" sz="1400" dirty="0">
                <a:latin typeface="Open Sans" panose="020B0606030504020204" pitchFamily="34" charset="0"/>
                <a:ea typeface="Open Sans" panose="020B0606030504020204" pitchFamily="34" charset="0"/>
                <a:cs typeface="Open Sans" panose="020B0606030504020204" pitchFamily="34" charset="0"/>
              </a:rPr>
              <a:t>If it hurts someone or makes them feel small or left out, then it’s not a joke. Even if someone laughs, it can still be unkind. You can speak up or get help from an adult.</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r>
              <a:rPr lang="en-US" sz="1400" b="1" dirty="0">
                <a:latin typeface="Open Sans" panose="020B0606030504020204" pitchFamily="34" charset="0"/>
                <a:ea typeface="Open Sans" panose="020B0606030504020204" pitchFamily="34" charset="0"/>
                <a:cs typeface="Open Sans" panose="020B0606030504020204" pitchFamily="34" charset="0"/>
              </a:rPr>
              <a:t>Can people change if they’ve said something discriminatory?</a:t>
            </a:r>
            <a:br>
              <a:rPr lang="en-US" sz="1400" dirty="0">
                <a:latin typeface="Open Sans" panose="020B0606030504020204" pitchFamily="34" charset="0"/>
                <a:ea typeface="Open Sans" panose="020B0606030504020204" pitchFamily="34" charset="0"/>
                <a:cs typeface="Open Sans" panose="020B0606030504020204" pitchFamily="34" charset="0"/>
              </a:rPr>
            </a:br>
            <a:r>
              <a:rPr lang="en-US" sz="1400" dirty="0">
                <a:latin typeface="Open Sans" panose="020B0606030504020204" pitchFamily="34" charset="0"/>
                <a:ea typeface="Open Sans" panose="020B0606030504020204" pitchFamily="34" charset="0"/>
                <a:cs typeface="Open Sans" panose="020B0606030504020204" pitchFamily="34" charset="0"/>
              </a:rPr>
              <a:t>Yes. Sometimes people say or do things without thinking. They can learn, understand, and do better with help. Telling an adult gives everyone a chance to make things right.</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r>
              <a:rPr lang="en-US" sz="1400" b="1" dirty="0">
                <a:latin typeface="Open Sans" panose="020B0606030504020204" pitchFamily="34" charset="0"/>
                <a:ea typeface="Open Sans" panose="020B0606030504020204" pitchFamily="34" charset="0"/>
                <a:cs typeface="Open Sans" panose="020B0606030504020204" pitchFamily="34" charset="0"/>
              </a:rPr>
              <a:t>Is it wrong to speak up for myself or someone else?</a:t>
            </a:r>
            <a:br>
              <a:rPr lang="en-US" sz="1400" dirty="0">
                <a:latin typeface="Open Sans" panose="020B0606030504020204" pitchFamily="34" charset="0"/>
                <a:ea typeface="Open Sans" panose="020B0606030504020204" pitchFamily="34" charset="0"/>
                <a:cs typeface="Open Sans" panose="020B0606030504020204" pitchFamily="34" charset="0"/>
              </a:rPr>
            </a:br>
            <a:r>
              <a:rPr lang="en-US" sz="1400" dirty="0">
                <a:latin typeface="Open Sans" panose="020B0606030504020204" pitchFamily="34" charset="0"/>
                <a:ea typeface="Open Sans" panose="020B0606030504020204" pitchFamily="34" charset="0"/>
                <a:cs typeface="Open Sans" panose="020B0606030504020204" pitchFamily="34" charset="0"/>
              </a:rPr>
              <a:t>No, it’s brave and the right thing to do. Standing up to discrimination helps make your school a kinder and fairer place for everyone.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What if people are unkind to me because I’m different?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Everyone should be treated with respect, no matter who they are. If someone is mean because of how you look, speak, feel, or who you are, tell a trusted adult. It’s never okay, and you deserve to be safe. In the UK, there are ‘protected characteristics’. This means it’s illegal to discriminate against someone because of their age, gender reassignment, marriage/civil partnership, pregnancy/maternity leave, disability, race, religion/belief, sex, or sexual orientation. </a:t>
            </a:r>
            <a:endParaRPr kumimoji="0" lang="en-GB"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02868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A99C96D-E9B1-41A7-82FD-190A1F26198A}"/>
              </a:ext>
            </a:extLst>
          </p:cNvPr>
          <p:cNvSpPr>
            <a:spLocks noGrp="1"/>
          </p:cNvSpPr>
          <p:nvPr>
            <p:ph type="subTitle" idx="1"/>
          </p:nvPr>
        </p:nvSpPr>
        <p:spPr>
          <a:xfrm>
            <a:off x="1524000" y="3055280"/>
            <a:ext cx="9144000" cy="1655762"/>
          </a:xfrm>
        </p:spPr>
        <p:txBody>
          <a:bodyPr>
            <a:normAutofit/>
          </a:bodyPr>
          <a:lstStyle/>
          <a:p>
            <a:pPr algn="l"/>
            <a:r>
              <a:rPr lang="en-GB" sz="560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is discrimination? </a:t>
            </a:r>
          </a:p>
        </p:txBody>
      </p:sp>
    </p:spTree>
    <p:extLst>
      <p:ext uri="{BB962C8B-B14F-4D97-AF65-F5344CB8AC3E}">
        <p14:creationId xmlns:p14="http://schemas.microsoft.com/office/powerpoint/2010/main" val="1841099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592CB-DD02-64BB-6636-D65254E4DE1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ABCBCC6-2C73-7204-B21B-1D314409FF0C}"/>
              </a:ext>
            </a:extLst>
          </p:cNvPr>
          <p:cNvSpPr txBox="1"/>
          <p:nvPr/>
        </p:nvSpPr>
        <p:spPr>
          <a:xfrm>
            <a:off x="179294" y="430306"/>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Ground rules (5 mins)</a:t>
            </a:r>
          </a:p>
        </p:txBody>
      </p:sp>
      <p:pic>
        <p:nvPicPr>
          <p:cNvPr id="8" name="Picture 7" descr="A cartoon of a lizard on a wheel chair&#10;&#10;AI-generated content may be incorrect.">
            <a:extLst>
              <a:ext uri="{FF2B5EF4-FFF2-40B4-BE49-F238E27FC236}">
                <a16:creationId xmlns:a16="http://schemas.microsoft.com/office/drawing/2014/main" id="{E5D5093D-CA32-A458-7C3E-6C0299FC8814}"/>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9294" y="2654125"/>
            <a:ext cx="6095079" cy="3241707"/>
          </a:xfrm>
          <a:prstGeom prst="rect">
            <a:avLst/>
          </a:prstGeom>
        </p:spPr>
      </p:pic>
      <p:sp>
        <p:nvSpPr>
          <p:cNvPr id="9" name="Rectangle: Rounded Corners 8">
            <a:extLst>
              <a:ext uri="{FF2B5EF4-FFF2-40B4-BE49-F238E27FC236}">
                <a16:creationId xmlns:a16="http://schemas.microsoft.com/office/drawing/2014/main" id="{3D5AAFB2-6690-87CC-AB9B-E1E46F0ECF42}"/>
              </a:ext>
            </a:extLst>
          </p:cNvPr>
          <p:cNvSpPr/>
          <p:nvPr/>
        </p:nvSpPr>
        <p:spPr>
          <a:xfrm>
            <a:off x="191209" y="1102424"/>
            <a:ext cx="11809583" cy="631413"/>
          </a:xfrm>
          <a:prstGeom prst="roundRect">
            <a:avLst/>
          </a:prstGeom>
          <a:solidFill>
            <a:schemeClr val="bg1"/>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Let’s create some ground rules for our lesson. </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6ADF689D-E0CC-BB20-DA11-54A14375ABBF}"/>
              </a:ext>
            </a:extLst>
          </p:cNvPr>
          <p:cNvSpPr/>
          <p:nvPr/>
        </p:nvSpPr>
        <p:spPr>
          <a:xfrm>
            <a:off x="4954136" y="2014720"/>
            <a:ext cx="6968923" cy="3881112"/>
          </a:xfrm>
          <a:prstGeom prst="roundRect">
            <a:avLst>
              <a:gd name="adj" fmla="val 12160"/>
            </a:avLst>
          </a:prstGeom>
          <a:solidFill>
            <a:schemeClr val="accent2">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bIns="216000" rtlCol="0" anchor="ctr"/>
          <a:lstStyle/>
          <a:p>
            <a:pPr marL="342900" marR="0" lvl="0" indent="-342900" algn="ctr" defTabSz="914400" rtl="0" eaLnBrk="1" fontAlgn="auto" latinLnBrk="0" hangingPunct="1">
              <a:lnSpc>
                <a:spcPct val="18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_________________________________________</a:t>
            </a:r>
          </a:p>
          <a:p>
            <a:pPr marL="342900" marR="0" lvl="0" indent="-342900" algn="ctr" defTabSz="914400" rtl="0" eaLnBrk="1" fontAlgn="auto" latinLnBrk="0" hangingPunct="1">
              <a:lnSpc>
                <a:spcPct val="18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_________________________________________</a:t>
            </a:r>
          </a:p>
          <a:p>
            <a:pPr marL="342900" marR="0" lvl="0" indent="-342900" algn="ctr" defTabSz="914400" rtl="0" eaLnBrk="1" fontAlgn="auto" latinLnBrk="0" hangingPunct="1">
              <a:lnSpc>
                <a:spcPct val="18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_________________________________________</a:t>
            </a:r>
          </a:p>
          <a:p>
            <a:pPr marL="342900" marR="0" lvl="0" indent="-342900" algn="ctr" defTabSz="914400" rtl="0" eaLnBrk="1" fontAlgn="auto" latinLnBrk="0" hangingPunct="1">
              <a:lnSpc>
                <a:spcPct val="18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_________________________________________</a:t>
            </a:r>
          </a:p>
          <a:p>
            <a:pPr marL="342900" marR="0" lvl="0" indent="-342900" algn="ctr" defTabSz="914400" rtl="0" eaLnBrk="1" fontAlgn="auto" latinLnBrk="0" hangingPunct="1">
              <a:lnSpc>
                <a:spcPct val="18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_________________________________________</a:t>
            </a:r>
          </a:p>
        </p:txBody>
      </p:sp>
    </p:spTree>
    <p:extLst>
      <p:ext uri="{BB962C8B-B14F-4D97-AF65-F5344CB8AC3E}">
        <p14:creationId xmlns:p14="http://schemas.microsoft.com/office/powerpoint/2010/main" val="1461445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2E9E959-FC41-819A-54EE-A42AC5916B87}"/>
              </a:ext>
            </a:extLst>
          </p:cNvPr>
          <p:cNvSpPr/>
          <p:nvPr/>
        </p:nvSpPr>
        <p:spPr>
          <a:xfrm>
            <a:off x="475909" y="2374697"/>
            <a:ext cx="5315291" cy="1487189"/>
          </a:xfrm>
          <a:prstGeom prst="roundRect">
            <a:avLst/>
          </a:prstGeom>
          <a:solidFill>
            <a:schemeClr val="accent4">
              <a:lumMod val="20000"/>
              <a:lumOff val="80000"/>
            </a:schemeClr>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Which of the behaviours listed below are happening in the scenario?</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5B6BC49E-BCDA-95EB-4F48-A5662467F8FE}"/>
              </a:ext>
            </a:extLst>
          </p:cNvPr>
          <p:cNvSpPr/>
          <p:nvPr/>
        </p:nvSpPr>
        <p:spPr>
          <a:xfrm>
            <a:off x="224118" y="1231558"/>
            <a:ext cx="11743765" cy="780890"/>
          </a:xfrm>
          <a:prstGeom prst="roundRect">
            <a:avLst/>
          </a:prstGeom>
          <a:solidFill>
            <a:schemeClr val="bg1"/>
          </a:solidFill>
          <a:ln w="571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Listen to the scenario about Quinn.</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47226D3-C3E6-3DB7-1A77-E497762D7837}"/>
              </a:ext>
            </a:extLst>
          </p:cNvPr>
          <p:cNvSpPr txBox="1"/>
          <p:nvPr/>
        </p:nvSpPr>
        <p:spPr>
          <a:xfrm>
            <a:off x="231329" y="4063658"/>
            <a:ext cx="5804450" cy="547329"/>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Bullying        Cyberbullying        Sharing</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62AB81E-DC1F-A57C-EBDD-C176290A5EBF}"/>
              </a:ext>
            </a:extLst>
          </p:cNvPr>
          <p:cNvSpPr txBox="1"/>
          <p:nvPr/>
        </p:nvSpPr>
        <p:spPr>
          <a:xfrm>
            <a:off x="179294" y="430306"/>
            <a:ext cx="11743765" cy="584775"/>
          </a:xfrm>
          <a:prstGeom prst="rect">
            <a:avLst/>
          </a:prstGeom>
          <a:noFill/>
        </p:spPr>
        <p:txBody>
          <a:bodyPr wrap="square" rtlCol="0">
            <a:spAutoFit/>
          </a:bodyPr>
          <a:lstStyle/>
          <a:p>
            <a:r>
              <a:rPr lang="en-GB" sz="3200" b="1" dirty="0">
                <a:solidFill>
                  <a:prstClr val="black"/>
                </a:solidFill>
                <a:latin typeface="Open Sans" panose="020B0606030504020204"/>
              </a:rPr>
              <a:t>Unkind behaviour (10 mins)</a:t>
            </a:r>
          </a:p>
        </p:txBody>
      </p:sp>
      <p:pic>
        <p:nvPicPr>
          <p:cNvPr id="4" name="Picture 3" descr="A young child sitting on the floor&#10;&#10;AI-generated content may be incorrect.">
            <a:extLst>
              <a:ext uri="{FF2B5EF4-FFF2-40B4-BE49-F238E27FC236}">
                <a16:creationId xmlns:a16="http://schemas.microsoft.com/office/drawing/2014/main" id="{97208637-8DB3-67BD-0C2E-50B0C11D05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6575" y="2357425"/>
            <a:ext cx="4903526" cy="3269017"/>
          </a:xfrm>
          <a:prstGeom prst="rect">
            <a:avLst/>
          </a:prstGeom>
        </p:spPr>
      </p:pic>
      <p:pic>
        <p:nvPicPr>
          <p:cNvPr id="2" name="Year 6 girl_bullying_audio_clip">
            <a:hlinkClick r:id="" action="ppaction://media"/>
            <a:extLst>
              <a:ext uri="{FF2B5EF4-FFF2-40B4-BE49-F238E27FC236}">
                <a16:creationId xmlns:a16="http://schemas.microsoft.com/office/drawing/2014/main" id="{14955B40-6E74-C998-BCA8-05988941090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08431" y="2450263"/>
            <a:ext cx="1541670" cy="1541670"/>
          </a:xfrm>
          <a:prstGeom prst="rect">
            <a:avLst/>
          </a:prstGeom>
        </p:spPr>
      </p:pic>
      <p:sp>
        <p:nvSpPr>
          <p:cNvPr id="3" name="TextBox 2">
            <a:extLst>
              <a:ext uri="{FF2B5EF4-FFF2-40B4-BE49-F238E27FC236}">
                <a16:creationId xmlns:a16="http://schemas.microsoft.com/office/drawing/2014/main" id="{589D0CD8-F35A-7010-CB59-DA10FD4E0CE6}"/>
              </a:ext>
            </a:extLst>
          </p:cNvPr>
          <p:cNvSpPr txBox="1"/>
          <p:nvPr/>
        </p:nvSpPr>
        <p:spPr>
          <a:xfrm>
            <a:off x="231329" y="5061025"/>
            <a:ext cx="5665889" cy="547329"/>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Catfishing        Harassment        Helping</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1391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9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C6888-8A0F-C193-8AA3-DAAE23C76E6C}"/>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5F80BD8-EC6A-1495-6BBC-A731AA6AB311}"/>
              </a:ext>
            </a:extLst>
          </p:cNvPr>
          <p:cNvSpPr/>
          <p:nvPr/>
        </p:nvSpPr>
        <p:spPr>
          <a:xfrm>
            <a:off x="1110032" y="2090826"/>
            <a:ext cx="3794990" cy="2676348"/>
          </a:xfrm>
          <a:prstGeom prst="roundRect">
            <a:avLst/>
          </a:prstGeom>
          <a:solidFill>
            <a:schemeClr val="bg1"/>
          </a:solidFill>
          <a:ln w="571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What is the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impact</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of these behaviours on Quinn?</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CBB8FDF-7F77-A0B8-66B5-CCF8D2AE0633}"/>
              </a:ext>
            </a:extLst>
          </p:cNvPr>
          <p:cNvSpPr txBox="1"/>
          <p:nvPr/>
        </p:nvSpPr>
        <p:spPr>
          <a:xfrm>
            <a:off x="179294" y="430306"/>
            <a:ext cx="11743765" cy="584775"/>
          </a:xfrm>
          <a:prstGeom prst="rect">
            <a:avLst/>
          </a:prstGeom>
          <a:noFill/>
        </p:spPr>
        <p:txBody>
          <a:bodyPr wrap="square" rtlCol="0">
            <a:spAutoFit/>
          </a:bodyPr>
          <a:lstStyle/>
          <a:p>
            <a:r>
              <a:rPr lang="en-GB" sz="3200" b="1" dirty="0">
                <a:solidFill>
                  <a:prstClr val="black"/>
                </a:solidFill>
                <a:latin typeface="Open Sans" panose="020B0606030504020204"/>
              </a:rPr>
              <a:t>Unkind behaviour</a:t>
            </a:r>
          </a:p>
        </p:txBody>
      </p:sp>
      <p:sp>
        <p:nvSpPr>
          <p:cNvPr id="2" name="Rectangle: Rounded Corners 1">
            <a:extLst>
              <a:ext uri="{FF2B5EF4-FFF2-40B4-BE49-F238E27FC236}">
                <a16:creationId xmlns:a16="http://schemas.microsoft.com/office/drawing/2014/main" id="{507FEFEC-2187-D903-A3A7-B67ED553CEB6}"/>
              </a:ext>
            </a:extLst>
          </p:cNvPr>
          <p:cNvSpPr/>
          <p:nvPr/>
        </p:nvSpPr>
        <p:spPr>
          <a:xfrm>
            <a:off x="7286978" y="2050784"/>
            <a:ext cx="3794990" cy="2676348"/>
          </a:xfrm>
          <a:prstGeom prst="roundRect">
            <a:avLst/>
          </a:prstGeom>
          <a:solidFill>
            <a:schemeClr val="bg1"/>
          </a:solidFill>
          <a:ln w="571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How can Quinn get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help</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20D4E58-8C23-CAFB-C33D-4C17130DBDE8}"/>
              </a:ext>
            </a:extLst>
          </p:cNvPr>
          <p:cNvSpPr/>
          <p:nvPr/>
        </p:nvSpPr>
        <p:spPr>
          <a:xfrm>
            <a:off x="8927799" y="1778068"/>
            <a:ext cx="513348" cy="54543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Badge with solid fill">
            <a:extLst>
              <a:ext uri="{FF2B5EF4-FFF2-40B4-BE49-F238E27FC236}">
                <a16:creationId xmlns:a16="http://schemas.microsoft.com/office/drawing/2014/main" id="{ED07A325-602A-BDD9-4747-436F3C622D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1553" y="1633626"/>
            <a:ext cx="914400" cy="914400"/>
          </a:xfrm>
          <a:prstGeom prst="rect">
            <a:avLst/>
          </a:prstGeom>
        </p:spPr>
      </p:pic>
      <p:sp>
        <p:nvSpPr>
          <p:cNvPr id="13" name="Oval 12">
            <a:extLst>
              <a:ext uri="{FF2B5EF4-FFF2-40B4-BE49-F238E27FC236}">
                <a16:creationId xmlns:a16="http://schemas.microsoft.com/office/drawing/2014/main" id="{D42A9D15-E0E3-7AE1-2D4F-611BD72D6446}"/>
              </a:ext>
            </a:extLst>
          </p:cNvPr>
          <p:cNvSpPr/>
          <p:nvPr/>
        </p:nvSpPr>
        <p:spPr>
          <a:xfrm>
            <a:off x="2775284" y="1796716"/>
            <a:ext cx="513348" cy="54543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Badge 1 with solid fill">
            <a:extLst>
              <a:ext uri="{FF2B5EF4-FFF2-40B4-BE49-F238E27FC236}">
                <a16:creationId xmlns:a16="http://schemas.microsoft.com/office/drawing/2014/main" id="{32BFBEEA-0DBF-79DB-C584-8C19CAEC80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46048" y="1633626"/>
            <a:ext cx="914400" cy="914400"/>
          </a:xfrm>
          <a:prstGeom prst="rect">
            <a:avLst/>
          </a:prstGeom>
        </p:spPr>
      </p:pic>
    </p:spTree>
    <p:extLst>
      <p:ext uri="{BB962C8B-B14F-4D97-AF65-F5344CB8AC3E}">
        <p14:creationId xmlns:p14="http://schemas.microsoft.com/office/powerpoint/2010/main" val="664012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160AC-6D04-007B-7391-790F318C190A}"/>
            </a:ext>
          </a:extLst>
        </p:cNvPr>
        <p:cNvGrpSpPr/>
        <p:nvPr/>
      </p:nvGrpSpPr>
      <p:grpSpPr>
        <a:xfrm>
          <a:off x="0" y="0"/>
          <a:ext cx="0" cy="0"/>
          <a:chOff x="0" y="0"/>
          <a:chExt cx="0" cy="0"/>
        </a:xfrm>
      </p:grpSpPr>
      <p:sp>
        <p:nvSpPr>
          <p:cNvPr id="2" name="Isosceles Triangle 1">
            <a:extLst>
              <a:ext uri="{FF2B5EF4-FFF2-40B4-BE49-F238E27FC236}">
                <a16:creationId xmlns:a16="http://schemas.microsoft.com/office/drawing/2014/main" id="{B1BB9513-9FAC-27B6-C734-F5201046D960}"/>
              </a:ext>
            </a:extLst>
          </p:cNvPr>
          <p:cNvSpPr/>
          <p:nvPr/>
        </p:nvSpPr>
        <p:spPr>
          <a:xfrm rot="5682293">
            <a:off x="7368243" y="1352154"/>
            <a:ext cx="459959" cy="2039384"/>
          </a:xfrm>
          <a:prstGeom prst="triangle">
            <a:avLst/>
          </a:prstGeom>
          <a:solidFill>
            <a:srgbClr val="FFD5E4"/>
          </a:solidFill>
          <a:ln>
            <a:solidFill>
              <a:srgbClr val="FFD5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CEF57455-5D60-DD36-EE28-4A34254D4ED1}"/>
              </a:ext>
            </a:extLst>
          </p:cNvPr>
          <p:cNvSpPr/>
          <p:nvPr/>
        </p:nvSpPr>
        <p:spPr>
          <a:xfrm>
            <a:off x="461359" y="1204929"/>
            <a:ext cx="7206767" cy="3397195"/>
          </a:xfrm>
          <a:prstGeom prst="roundRect">
            <a:avLst>
              <a:gd name="adj" fmla="val 27342"/>
            </a:avLst>
          </a:prstGeom>
          <a:solidFill>
            <a:srgbClr val="FFD5E4"/>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 the UK, there are laws to help protect people from being treated unfairly. These laws say that no one should be bullied or treated badly because of certain things about them. These are called </a:t>
            </a:r>
            <a:r>
              <a:rPr kumimoji="0" lang="en-US"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protected characteristics</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16148751-9315-599E-0CDA-201A2607FB83}"/>
              </a:ext>
            </a:extLst>
          </p:cNvPr>
          <p:cNvSpPr/>
          <p:nvPr/>
        </p:nvSpPr>
        <p:spPr>
          <a:xfrm>
            <a:off x="457267" y="4979985"/>
            <a:ext cx="11277467" cy="817464"/>
          </a:xfrm>
          <a:prstGeom prst="roundRect">
            <a:avLst/>
          </a:prstGeom>
          <a:solidFill>
            <a:schemeClr val="bg1"/>
          </a:solidFill>
          <a:ln w="57150">
            <a:solidFill>
              <a:srgbClr val="FFBDD5"/>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List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nine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protected characteristics</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95891794-95AA-DA30-7CA9-6DF1F6C55883}"/>
              </a:ext>
            </a:extLst>
          </p:cNvPr>
          <p:cNvSpPr txBox="1"/>
          <p:nvPr/>
        </p:nvSpPr>
        <p:spPr>
          <a:xfrm>
            <a:off x="179294" y="430306"/>
            <a:ext cx="11743765" cy="584775"/>
          </a:xfrm>
          <a:prstGeom prst="rect">
            <a:avLst/>
          </a:prstGeom>
          <a:noFill/>
        </p:spPr>
        <p:txBody>
          <a:bodyPr wrap="square" rtlCol="0">
            <a:spAutoFit/>
          </a:bodyPr>
          <a:lstStyle/>
          <a:p>
            <a:r>
              <a:rPr lang="en-GB" sz="3200" b="1" dirty="0">
                <a:solidFill>
                  <a:prstClr val="black"/>
                </a:solidFill>
                <a:latin typeface="Open Sans" panose="020B0606030504020204"/>
              </a:rPr>
              <a:t>What are protected characteristics? (10 mins) </a:t>
            </a:r>
          </a:p>
        </p:txBody>
      </p:sp>
      <p:pic>
        <p:nvPicPr>
          <p:cNvPr id="4" name="Picture 3" descr="A cartoon of a pink monster holding a pink object&#10;&#10;AI-generated content may be incorrect.">
            <a:extLst>
              <a:ext uri="{FF2B5EF4-FFF2-40B4-BE49-F238E27FC236}">
                <a16:creationId xmlns:a16="http://schemas.microsoft.com/office/drawing/2014/main" id="{F02AB939-3075-B2FC-9DE8-A68FC8E82F33}"/>
              </a:ext>
            </a:extLst>
          </p:cNvPr>
          <p:cNvPicPr>
            <a:picLocks noChangeAspect="1"/>
          </p:cNvPicPr>
          <p:nvPr/>
        </p:nvPicPr>
        <p:blipFill>
          <a:blip r:embed="rId3">
            <a:extLst>
              <a:ext uri="{28A0092B-C50C-407E-A947-70E740481C1C}">
                <a14:useLocalDpi xmlns:a14="http://schemas.microsoft.com/office/drawing/2010/main" val="0"/>
              </a:ext>
            </a:extLst>
          </a:blip>
          <a:srcRect t="16310" r="5718" b="20547"/>
          <a:stretch>
            <a:fillRect/>
          </a:stretch>
        </p:blipFill>
        <p:spPr>
          <a:xfrm flipH="1">
            <a:off x="7782425" y="1245383"/>
            <a:ext cx="4520502" cy="3027530"/>
          </a:xfrm>
          <a:prstGeom prst="rect">
            <a:avLst/>
          </a:prstGeom>
        </p:spPr>
      </p:pic>
    </p:spTree>
    <p:extLst>
      <p:ext uri="{BB962C8B-B14F-4D97-AF65-F5344CB8AC3E}">
        <p14:creationId xmlns:p14="http://schemas.microsoft.com/office/powerpoint/2010/main" val="2935403855"/>
      </p:ext>
    </p:extLst>
  </p:cSld>
  <p:clrMapOvr>
    <a:masterClrMapping/>
  </p:clrMapOvr>
</p:sld>
</file>

<file path=ppt/theme/theme1.xml><?xml version="1.0" encoding="utf-8"?>
<a:theme xmlns:a="http://schemas.openxmlformats.org/drawingml/2006/main" name="3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4606</TotalTime>
  <Words>5026</Words>
  <Application>Microsoft Office PowerPoint</Application>
  <PresentationFormat>Widescreen</PresentationFormat>
  <Paragraphs>425</Paragraphs>
  <Slides>23</Slides>
  <Notes>23</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Aptos</vt:lpstr>
      <vt:lpstr>Arial</vt:lpstr>
      <vt:lpstr>Calibri</vt:lpstr>
      <vt:lpstr>Calibri Light</vt:lpstr>
      <vt:lpstr>MV Boli</vt:lpstr>
      <vt:lpstr>Open Sans</vt:lpstr>
      <vt:lpstr>Open Sans</vt:lpstr>
      <vt:lpstr>Segoe UI</vt:lpstr>
      <vt:lpstr>3_Office Theme</vt:lpstr>
      <vt:lpstr>4_Office Theme</vt:lpstr>
      <vt:lpstr>PowerPoint Presentation</vt:lpstr>
      <vt:lpstr>Teacher slide – creating a safe learning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can I find out more or get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Adkins</dc:creator>
  <cp:lastModifiedBy>Tom Cook</cp:lastModifiedBy>
  <cp:revision>155</cp:revision>
  <dcterms:created xsi:type="dcterms:W3CDTF">2024-09-04T08:37:01Z</dcterms:created>
  <dcterms:modified xsi:type="dcterms:W3CDTF">2025-07-16T15:35:42Z</dcterms:modified>
</cp:coreProperties>
</file>