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981" r:id="rId3"/>
    <p:sldId id="256" r:id="rId4"/>
    <p:sldId id="974" r:id="rId5"/>
    <p:sldId id="969" r:id="rId6"/>
    <p:sldId id="984" r:id="rId7"/>
    <p:sldId id="968" r:id="rId8"/>
    <p:sldId id="992" r:id="rId9"/>
    <p:sldId id="985" r:id="rId10"/>
    <p:sldId id="989" r:id="rId11"/>
    <p:sldId id="987" r:id="rId12"/>
    <p:sldId id="988" r:id="rId13"/>
    <p:sldId id="986" r:id="rId14"/>
    <p:sldId id="994" r:id="rId15"/>
    <p:sldId id="972" r:id="rId16"/>
    <p:sldId id="990" r:id="rId17"/>
    <p:sldId id="4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6B8E73-77B9-C749-1960-4F789FA7ABEE}" name="Emily Adkins" initials="EA" userId="24de325377db37fc" providerId="Windows Live"/>
  <p188:author id="{77DDFD75-2C84-62B9-8603-5F44DA466577}" name="Joe Gask" initials="JG" userId="e483100b6b305d2a" providerId="Windows Live"/>
  <p188:author id="{08C2F381-1777-245C-43F7-FBA3957C2FC2}" name="Kate Garlick" initials="KG" userId="247d839a940f1946" providerId="Windows Live"/>
  <p188:author id="{7229B69B-6FFC-C2EA-73AE-80D6E0776F7B}" name="Emily Adkins" initials="EA" userId="S::emilyadkins@unifrogtrce.onmicrosoft.com::7cc2ae19-d3e7-4bd0-824f-b6ffcec824e4" providerId="AD"/>
  <p188:author id="{DE2173D4-1BC1-96AC-194B-886B5D9930CD}" name="Annabel McDonald" initials="AM" userId="df39f375605b57f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9F"/>
    <a:srgbClr val="9BA0FB"/>
    <a:srgbClr val="DBDDFD"/>
    <a:srgbClr val="BC8FDC"/>
    <a:srgbClr val="E8E9FE"/>
    <a:srgbClr val="DDC5ED"/>
    <a:srgbClr val="ECDFF5"/>
    <a:srgbClr val="BD90DC"/>
    <a:srgbClr val="FFD5E4"/>
    <a:srgbClr val="FFB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4649" autoAdjust="0"/>
  </p:normalViewPr>
  <p:slideViewPr>
    <p:cSldViewPr snapToGrid="0">
      <p:cViewPr varScale="1">
        <p:scale>
          <a:sx n="71" d="100"/>
          <a:sy n="71" d="100"/>
        </p:scale>
        <p:origin x="21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F6F89-F8CB-42CF-8FFA-DA84E3025409}"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312DF-8063-4954-8E3F-400C7487D9EE}" type="slidenum">
              <a:rPr lang="en-GB" smtClean="0"/>
              <a:t>‹#›</a:t>
            </a:fld>
            <a:endParaRPr lang="en-GB"/>
          </a:p>
        </p:txBody>
      </p:sp>
    </p:spTree>
    <p:extLst>
      <p:ext uri="{BB962C8B-B14F-4D97-AF65-F5344CB8AC3E}">
        <p14:creationId xmlns:p14="http://schemas.microsoft.com/office/powerpoint/2010/main" val="294968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AAA13-E010-488D-A3F8-36A191D6C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11A1C-C222-B9EE-67E6-380A9A53E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06834-A232-0EE4-32CA-B3B3BF7560B2}"/>
              </a:ext>
            </a:extLst>
          </p:cNvPr>
          <p:cNvSpPr>
            <a:spLocks noGrp="1"/>
          </p:cNvSpPr>
          <p:nvPr>
            <p:ph type="body" idx="1"/>
          </p:nvPr>
        </p:nvSpPr>
        <p:spPr/>
        <p:txBody>
          <a:bodyPr/>
          <a:lstStyle/>
          <a:p>
            <a:r>
              <a:rPr lang="en-GB" b="0" u="sng" dirty="0"/>
              <a:t>Teacher’s notes:</a:t>
            </a:r>
          </a:p>
          <a:p>
            <a:endParaRPr lang="en-GB" b="0" u="none" dirty="0"/>
          </a:p>
          <a:p>
            <a:r>
              <a:rPr lang="en-GB" b="0" u="none" dirty="0"/>
              <a:t>Whilst Gatsby Benchmarks are designed for use with secondary schools and colleges, we’ve provided a best match for this lesson, for reference. </a:t>
            </a:r>
          </a:p>
          <a:p>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Our objectives are designed to be child friendly so please share these with your classes in way that suits you. </a:t>
            </a:r>
          </a:p>
          <a:p>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Our lessons are editable so you can adapt the slides and/or worksheet to suit the needs of your class. </a:t>
            </a:r>
          </a:p>
          <a:p>
            <a:endParaRPr lang="en-GB" b="0" u="none" dirty="0"/>
          </a:p>
        </p:txBody>
      </p:sp>
      <p:sp>
        <p:nvSpPr>
          <p:cNvPr id="4" name="Slide Number Placeholder 3">
            <a:extLst>
              <a:ext uri="{FF2B5EF4-FFF2-40B4-BE49-F238E27FC236}">
                <a16:creationId xmlns:a16="http://schemas.microsoft.com/office/drawing/2014/main" id="{D133408A-AD17-B629-4825-EA52D49E31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C9BEC-E11D-4BAB-B95E-6E8FA7997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820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0AD79-1BF9-3133-ED0A-A0D342A6B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E15E0-FD04-53C9-5EB3-719E8E5DF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FE264-C3C1-90EC-BF35-98E85D231A25}"/>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The image shows a builder drilling into brick without wearing protective goggles. Brick dust has entered his eyes.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r>
              <a:rPr lang="en-GB" sz="1800" dirty="0">
                <a:effectLst/>
                <a:latin typeface="Open Sans" panose="020B0606030504020204" pitchFamily="34" charset="0"/>
                <a:ea typeface="Calibri" panose="020F0502020204030204" pitchFamily="34" charset="0"/>
              </a:rPr>
              <a:t>Yes,</a:t>
            </a:r>
            <a:r>
              <a:rPr lang="en-GB" sz="1800" b="1" dirty="0">
                <a:effectLst/>
                <a:latin typeface="Open Sans" panose="020B0606030504020204" pitchFamily="34" charset="0"/>
                <a:ea typeface="Calibri" panose="020F0502020204030204" pitchFamily="34" charset="0"/>
              </a:rPr>
              <a:t> </a:t>
            </a:r>
            <a:r>
              <a:rPr lang="en-GB" sz="1800" dirty="0">
                <a:effectLst/>
                <a:latin typeface="Open Sans" panose="020B0606030504020204" pitchFamily="34" charset="0"/>
                <a:ea typeface="Calibri" panose="020F0502020204030204" pitchFamily="34" charset="0"/>
              </a:rPr>
              <a:t>he is using a drill without eye protection. He could put on goggles and a face mask to make it safer.</a:t>
            </a:r>
            <a:r>
              <a:rPr lang="en-GB" sz="1800" b="1" dirty="0">
                <a:effectLst/>
                <a:latin typeface="Open Sans" panose="020B0606030504020204" pitchFamily="34" charset="0"/>
                <a:ea typeface="Calibri" panose="020F0502020204030204" pitchFamily="34" charset="0"/>
              </a:rPr>
              <a:t> </a:t>
            </a:r>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2723247-742F-C825-1D5A-B3B520994E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57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9807-BCA4-93AC-0D97-23D3E309C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5B339-2B84-4026-52C1-135BC49F5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613E5-14FE-933F-B664-F59B2F9C4DF1}"/>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u="none"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The image shows chemical waste entering the ocean from a factory. </a:t>
            </a:r>
            <a:endParaRPr lang="en-GB" sz="1800" b="1" u="none"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u="none"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u="none"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a:t>
            </a:r>
          </a:p>
          <a:p>
            <a:r>
              <a:rPr lang="en-GB" sz="1800" dirty="0">
                <a:effectLst/>
                <a:latin typeface="Open Sans" panose="020B0606030504020204" pitchFamily="34" charset="0"/>
                <a:ea typeface="Calibri" panose="020F0502020204030204" pitchFamily="34" charset="0"/>
              </a:rPr>
              <a:t>Yes, pollution is running in the ocean. This can harm wildlife on the beach and within the sea. To make it safer, we can make sure water is properly cleaned before</a:t>
            </a:r>
            <a:r>
              <a:rPr lang="en-GB" sz="1800" b="1" dirty="0">
                <a:effectLst/>
                <a:latin typeface="Open Sans" panose="020B0606030504020204" pitchFamily="34" charset="0"/>
                <a:ea typeface="Calibri" panose="020F0502020204030204" pitchFamily="34" charset="0"/>
              </a:rPr>
              <a:t> </a:t>
            </a:r>
            <a:r>
              <a:rPr lang="en-GB" sz="1800" dirty="0">
                <a:effectLst/>
                <a:latin typeface="Open Sans" panose="020B0606030504020204" pitchFamily="34" charset="0"/>
                <a:ea typeface="Calibri" panose="020F0502020204030204" pitchFamily="34" charset="0"/>
              </a:rPr>
              <a:t>returning to the ocean.</a:t>
            </a:r>
            <a:r>
              <a:rPr lang="en-GB" sz="1800" b="1" dirty="0">
                <a:effectLst/>
                <a:latin typeface="Open Sans" panose="020B0606030504020204" pitchFamily="34" charset="0"/>
                <a:ea typeface="Calibri" panose="020F0502020204030204" pitchFamily="34" charset="0"/>
              </a:rPr>
              <a:t> </a:t>
            </a:r>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6EE8FEA-ABCE-8CF5-59DF-FF37E6C778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86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B737-468F-1558-4CE7-C958BCA4E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79C31-3DE0-F20E-820A-80F36A742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9FD6B-E361-57F8-F384-9CA8A0B49D35}"/>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The image shows a remote worker with hunched over posture working at his laptop. He is working beyond his work hours to meet a deadline as he has a high workload. </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r>
              <a:rPr lang="en-GB" sz="1800" dirty="0">
                <a:effectLst/>
                <a:latin typeface="Open Sans" panose="020B0606030504020204" pitchFamily="34" charset="0"/>
                <a:ea typeface="Calibri" panose="020F0502020204030204" pitchFamily="34" charset="0"/>
              </a:rPr>
              <a:t>Yes, the office worker’s posture is bad which could lead to back damage or strain. The office worker is also looking stressed. These can lead to poor sleep and tiredness. To reduce harm, he could speak to his boss and explain that current workload is too high. He might need to take some time to speak to a doctor or take some sick days.</a:t>
            </a:r>
            <a:r>
              <a:rPr lang="en-GB" sz="1800" b="1" dirty="0">
                <a:effectLst/>
                <a:latin typeface="Open Sans" panose="020B0606030504020204" pitchFamily="34" charset="0"/>
                <a:ea typeface="Calibri" panose="020F0502020204030204" pitchFamily="34" charset="0"/>
              </a:rPr>
              <a:t> </a:t>
            </a:r>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09478C16-4EB3-A60D-FF90-BE775252B9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6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0946-0AF5-9179-2129-8920D183C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5C14C-2EC8-6A7C-5F97-84C1B7527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0D170-9EFA-1022-1DB2-DEAD17140156}"/>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The image shows new saplings planted by forestry workers in protective sleeves. This area of forest was previously cut down. </a:t>
            </a:r>
          </a:p>
          <a:p>
            <a:endParaRPr lang="en-GB" sz="1800" u="none"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Vocabulary: </a:t>
            </a:r>
          </a:p>
          <a:p>
            <a:r>
              <a:rPr lang="en-GB" sz="1800" b="1" u="none" dirty="0">
                <a:solidFill>
                  <a:srgbClr val="000000"/>
                </a:solidFill>
                <a:effectLst/>
                <a:latin typeface="Open Sans" panose="020B0606030504020204" pitchFamily="34" charset="0"/>
                <a:ea typeface="Times New Roman" panose="02020603050405020304" pitchFamily="18" charset="0"/>
              </a:rPr>
              <a:t>Sapling:</a:t>
            </a:r>
            <a:r>
              <a:rPr lang="en-GB" sz="1800" u="none" dirty="0">
                <a:solidFill>
                  <a:srgbClr val="000000"/>
                </a:solidFill>
                <a:effectLst/>
                <a:latin typeface="Open Sans" panose="020B0606030504020204" pitchFamily="34" charset="0"/>
                <a:ea typeface="Times New Roman" panose="02020603050405020304" pitchFamily="18" charset="0"/>
              </a:rPr>
              <a:t> a young tree. </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r>
              <a:rPr lang="en-GB" sz="1800" b="0" u="none" dirty="0">
                <a:solidFill>
                  <a:srgbClr val="000000"/>
                </a:solidFill>
                <a:effectLst/>
                <a:latin typeface="Open Sans" panose="020B0606030504020204" pitchFamily="34" charset="0"/>
                <a:ea typeface="Times New Roman" panose="02020603050405020304" pitchFamily="18" charset="0"/>
              </a:rPr>
              <a:t>No, they are protecting young trees or saplings with the green plastic protectors. You may discuss that organisations like the Woodland Trust have jobs designed to help increase woodlands and plant trees. </a:t>
            </a:r>
          </a:p>
        </p:txBody>
      </p:sp>
      <p:sp>
        <p:nvSpPr>
          <p:cNvPr id="4" name="Slide Number Placeholder 3">
            <a:extLst>
              <a:ext uri="{FF2B5EF4-FFF2-40B4-BE49-F238E27FC236}">
                <a16:creationId xmlns:a16="http://schemas.microsoft.com/office/drawing/2014/main" id="{58F16544-83FD-6047-F79D-28E9804B7E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30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Stretching task:</a:t>
            </a:r>
            <a:r>
              <a:rPr lang="en-GB" sz="1800" u="none" dirty="0">
                <a:solidFill>
                  <a:srgbClr val="000000"/>
                </a:solidFill>
                <a:effectLst/>
                <a:latin typeface="Open Sans" panose="020B0606030504020204" pitchFamily="34" charset="0"/>
                <a:ea typeface="Times New Roman" panose="02020603050405020304" pitchFamily="18" charset="0"/>
              </a:rPr>
              <a:t> Say whether each example is causing physical, mental, or environmental harm. </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Vocabulary:</a:t>
            </a:r>
          </a:p>
          <a:p>
            <a:r>
              <a:rPr lang="en-GB" sz="1800" b="1" u="none" dirty="0">
                <a:solidFill>
                  <a:srgbClr val="000000"/>
                </a:solidFill>
                <a:effectLst/>
                <a:latin typeface="Open Sans" panose="020B0606030504020204" pitchFamily="34" charset="0"/>
                <a:ea typeface="Times New Roman" panose="02020603050405020304" pitchFamily="18" charset="0"/>
              </a:rPr>
              <a:t>Marine protected area: </a:t>
            </a:r>
            <a:r>
              <a:rPr lang="en-US" sz="2800" b="0" i="0" dirty="0">
                <a:solidFill>
                  <a:srgbClr val="001D35"/>
                </a:solidFill>
                <a:effectLst/>
                <a:latin typeface="Google Sans"/>
              </a:rPr>
              <a:t>areas of the ocean, seas, estuaries, or Great Lakes that are established to protect marine ecosystems, habitats, and species from human activities.</a:t>
            </a:r>
            <a:endParaRPr lang="en-GB" sz="1800" b="1" u="none"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78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E4DB-2217-E6D4-838A-F7D5D282D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729B6-FF10-6DBE-26EC-9BF34F768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EADEF-D4AD-08F7-132C-ECB48BA85AC5}"/>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a:t>
            </a:r>
          </a:p>
          <a:p>
            <a:pPr marL="285750" indent="-285750">
              <a:buFont typeface="Arial" panose="020B0604020202020204" pitchFamily="34" charset="0"/>
              <a:buChar char="•"/>
            </a:pPr>
            <a:r>
              <a:rPr lang="en-GB" sz="1800" u="none" dirty="0">
                <a:solidFill>
                  <a:srgbClr val="000000"/>
                </a:solidFill>
                <a:effectLst/>
                <a:latin typeface="Open Sans" panose="020B0606030504020204" pitchFamily="34" charset="0"/>
                <a:ea typeface="Times New Roman" panose="02020603050405020304" pitchFamily="18" charset="0"/>
              </a:rPr>
              <a:t>Use safety equipment.</a:t>
            </a:r>
          </a:p>
          <a:p>
            <a:pPr marL="285750" indent="-285750">
              <a:buFont typeface="Arial" panose="020B0604020202020204" pitchFamily="34" charset="0"/>
              <a:buChar char="•"/>
            </a:pPr>
            <a:r>
              <a:rPr lang="en-GB" sz="1800" u="none" dirty="0">
                <a:solidFill>
                  <a:srgbClr val="000000"/>
                </a:solidFill>
                <a:effectLst/>
                <a:latin typeface="Open Sans" panose="020B0606030504020204" pitchFamily="34" charset="0"/>
                <a:ea typeface="Times New Roman" panose="02020603050405020304" pitchFamily="18" charset="0"/>
              </a:rPr>
              <a:t>Go on relevant training.</a:t>
            </a:r>
          </a:p>
          <a:p>
            <a:pPr marL="285750" indent="-285750">
              <a:buFont typeface="Arial" panose="020B0604020202020204" pitchFamily="34" charset="0"/>
              <a:buChar char="•"/>
            </a:pPr>
            <a:r>
              <a:rPr lang="en-GB" sz="1800" u="none" dirty="0">
                <a:solidFill>
                  <a:srgbClr val="000000"/>
                </a:solidFill>
                <a:effectLst/>
                <a:latin typeface="Open Sans" panose="020B0606030504020204" pitchFamily="34" charset="0"/>
                <a:ea typeface="Times New Roman" panose="02020603050405020304" pitchFamily="18" charset="0"/>
              </a:rPr>
              <a:t>Reduce tripping hazards.</a:t>
            </a:r>
          </a:p>
          <a:p>
            <a:pPr marL="285750" indent="-285750">
              <a:buFont typeface="Arial" panose="020B0604020202020204" pitchFamily="34" charset="0"/>
              <a:buChar char="•"/>
            </a:pPr>
            <a:r>
              <a:rPr lang="en-GB" sz="1800" u="none" dirty="0">
                <a:solidFill>
                  <a:srgbClr val="000000"/>
                </a:solidFill>
                <a:effectLst/>
                <a:latin typeface="Open Sans" panose="020B0606030504020204" pitchFamily="34" charset="0"/>
                <a:ea typeface="Times New Roman" panose="02020603050405020304" pitchFamily="18" charset="0"/>
              </a:rPr>
              <a:t>Follow the law. </a:t>
            </a:r>
          </a:p>
          <a:p>
            <a:pPr marL="285750" indent="-285750">
              <a:buFont typeface="Arial" panose="020B0604020202020204" pitchFamily="34" charset="0"/>
              <a:buChar char="•"/>
            </a:pPr>
            <a:r>
              <a:rPr lang="en-GB" sz="1800" u="none" dirty="0">
                <a:solidFill>
                  <a:srgbClr val="000000"/>
                </a:solidFill>
                <a:effectLst/>
                <a:latin typeface="Open Sans" panose="020B0606030504020204" pitchFamily="34" charset="0"/>
                <a:ea typeface="Times New Roman" panose="02020603050405020304" pitchFamily="18" charset="0"/>
              </a:rPr>
              <a:t>Seek support from medical professionals.</a:t>
            </a:r>
          </a:p>
          <a:p>
            <a:pPr marL="285750" indent="-285750">
              <a:buFont typeface="Arial" panose="020B0604020202020204" pitchFamily="34" charset="0"/>
              <a:buChar char="•"/>
            </a:pPr>
            <a:r>
              <a:rPr lang="en-GB" sz="1800" u="none" dirty="0">
                <a:solidFill>
                  <a:srgbClr val="000000"/>
                </a:solidFill>
                <a:effectLst/>
                <a:latin typeface="Open Sans" panose="020B0606030504020204" pitchFamily="34" charset="0"/>
                <a:ea typeface="Times New Roman" panose="02020603050405020304" pitchFamily="18" charset="0"/>
              </a:rPr>
              <a:t>Speak to your boss if ill. </a:t>
            </a:r>
          </a:p>
          <a:p>
            <a:pPr marL="285750" indent="-285750">
              <a:buFont typeface="Arial" panose="020B0604020202020204" pitchFamily="34" charset="0"/>
              <a:buChar char="•"/>
            </a:pPr>
            <a:r>
              <a:rPr lang="en-GB" sz="1800" u="none" dirty="0">
                <a:solidFill>
                  <a:srgbClr val="000000"/>
                </a:solidFill>
                <a:effectLst/>
                <a:latin typeface="Open Sans" panose="020B0606030504020204" pitchFamily="34" charset="0"/>
                <a:ea typeface="Times New Roman" panose="02020603050405020304" pitchFamily="18" charset="0"/>
              </a:rPr>
              <a:t>Reduce unnecessary harm to the environment. </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Challenge: Think of one job that prevents harm to the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Jobs within the Woodland Trust.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Jobs working for the RSPCA.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Veterinary nurse.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Police.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Jobs within recycling industry.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Vegan café workers.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Jobs within the electric car industry.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Jobs within the sustainable energy industry.  </a:t>
            </a:r>
          </a:p>
        </p:txBody>
      </p:sp>
      <p:sp>
        <p:nvSpPr>
          <p:cNvPr id="4" name="Slide Number Placeholder 3">
            <a:extLst>
              <a:ext uri="{FF2B5EF4-FFF2-40B4-BE49-F238E27FC236}">
                <a16:creationId xmlns:a16="http://schemas.microsoft.com/office/drawing/2014/main" id="{EE5B2899-57B6-DB90-1092-5AB3C315A2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59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460CA-E4DF-44B0-820C-F2AC221EA0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14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Open Sans" panose="020B0606030504020204" pitchFamily="34" charset="0"/>
                <a:ea typeface="Calibri" panose="020F0502020204030204" pitchFamily="34" charset="0"/>
                <a:cs typeface="Times New Roman" panose="02020603050405020304" pitchFamily="18" charset="0"/>
              </a:rPr>
              <a:t>Challenge</a:t>
            </a:r>
            <a:r>
              <a:rPr lang="en-GB" sz="1800" b="0" kern="100" dirty="0">
                <a:effectLst/>
                <a:latin typeface="Open Sans" panose="020B0606030504020204" pitchFamily="34" charset="0"/>
                <a:ea typeface="Calibri" panose="020F0502020204030204" pitchFamily="34" charset="0"/>
                <a:cs typeface="Times New Roman" panose="02020603050405020304" pitchFamily="18" charset="0"/>
              </a:rPr>
              <a:t>: What might happen if everyone agreed with David?  </a:t>
            </a:r>
            <a:endParaRPr lang="en-GB" sz="1800" b="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a:t>
            </a:r>
          </a:p>
          <a:p>
            <a:pPr marL="342900" lvl="0" indent="-342900">
              <a:lnSpc>
                <a:spcPct val="107000"/>
              </a:lnSpc>
              <a:buFont typeface="Symbol" panose="05050102010706020507" pitchFamily="18" charset="2"/>
              <a:buChar cha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The news article (source B) is more likely to be reliable. It includes statistics and references to university research, and the BBC (Newsround) are generally known as a more reliable source.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The WhatsApp message (source A) doesn’t really show any information backed up with facts and is mostly based on opinion. </a:t>
            </a:r>
          </a:p>
          <a:p>
            <a:pPr marL="0" lvl="0" indent="0">
              <a:lnSpc>
                <a:spcPct val="107000"/>
              </a:lnSpc>
              <a:spcAft>
                <a:spcPts val="800"/>
              </a:spcAft>
              <a:buFont typeface="Symbol" panose="05050102010706020507" pitchFamily="18" charset="2"/>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Open Sans" panose="020B0606030504020204" pitchFamily="34" charset="0"/>
                <a:ea typeface="Calibri" panose="020F0502020204030204" pitchFamily="34" charset="0"/>
                <a:cs typeface="Times New Roman" panose="02020603050405020304" pitchFamily="18" charset="0"/>
              </a:rPr>
              <a:t>Challenge: What might happen if everyone agreed with David?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Plastic pollution would increase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More waste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Could impact environment further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Could spread misinformation further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86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Key words:</a:t>
            </a:r>
          </a:p>
          <a:p>
            <a:pPr marL="285750" indent="-285750">
              <a:buFont typeface="Arial" panose="020B0604020202020204" pitchFamily="34" charset="0"/>
              <a:buChar char="•"/>
            </a:pPr>
            <a:r>
              <a:rPr lang="en-GB" sz="1800" b="1" u="none" dirty="0">
                <a:solidFill>
                  <a:srgbClr val="000000"/>
                </a:solidFill>
                <a:effectLst/>
                <a:latin typeface="Open Sans" panose="020B0606030504020204" pitchFamily="34" charset="0"/>
                <a:ea typeface="Times New Roman" panose="02020603050405020304" pitchFamily="18" charset="0"/>
              </a:rPr>
              <a:t>Physically: </a:t>
            </a:r>
            <a:r>
              <a:rPr lang="en-GB" sz="1800" b="0" u="none" dirty="0">
                <a:solidFill>
                  <a:srgbClr val="000000"/>
                </a:solidFill>
                <a:effectLst/>
                <a:latin typeface="Open Sans" panose="020B0606030504020204" pitchFamily="34" charset="0"/>
                <a:ea typeface="Times New Roman" panose="02020603050405020304" pitchFamily="18" charset="0"/>
              </a:rPr>
              <a:t>relating to the body.</a:t>
            </a:r>
          </a:p>
          <a:p>
            <a:pPr marL="285750" indent="-285750">
              <a:buFont typeface="Arial" panose="020B0604020202020204" pitchFamily="34" charset="0"/>
              <a:buChar char="•"/>
            </a:pPr>
            <a:r>
              <a:rPr lang="en-GB" sz="1800" b="1" u="none" dirty="0">
                <a:solidFill>
                  <a:srgbClr val="000000"/>
                </a:solidFill>
                <a:effectLst/>
                <a:latin typeface="Open Sans" panose="020B0606030504020204" pitchFamily="34" charset="0"/>
                <a:ea typeface="Times New Roman" panose="02020603050405020304" pitchFamily="18" charset="0"/>
              </a:rPr>
              <a:t>Mentally: </a:t>
            </a:r>
            <a:r>
              <a:rPr lang="en-GB" sz="1800" b="0" u="none" dirty="0">
                <a:solidFill>
                  <a:srgbClr val="000000"/>
                </a:solidFill>
                <a:effectLst/>
                <a:latin typeface="Open Sans" panose="020B0606030504020204" pitchFamily="34" charset="0"/>
                <a:ea typeface="Times New Roman" panose="02020603050405020304" pitchFamily="18" charset="0"/>
              </a:rPr>
              <a:t>relating to the mind. </a:t>
            </a:r>
          </a:p>
          <a:p>
            <a:pPr marL="285750" indent="-285750">
              <a:buFont typeface="Arial" panose="020B0604020202020204" pitchFamily="34" charset="0"/>
              <a:buChar char="•"/>
            </a:pPr>
            <a:r>
              <a:rPr lang="en-GB" sz="1800" b="1" u="none" dirty="0">
                <a:solidFill>
                  <a:srgbClr val="000000"/>
                </a:solidFill>
                <a:effectLst/>
                <a:latin typeface="Open Sans" panose="020B0606030504020204" pitchFamily="34" charset="0"/>
                <a:ea typeface="Times New Roman" panose="02020603050405020304" pitchFamily="18" charset="0"/>
              </a:rPr>
              <a:t>The environment: </a:t>
            </a:r>
            <a:r>
              <a:rPr lang="en-US" sz="2800" b="0" i="0" dirty="0">
                <a:solidFill>
                  <a:srgbClr val="001D35"/>
                </a:solidFill>
                <a:effectLst/>
                <a:latin typeface="Google Sans"/>
              </a:rPr>
              <a:t>the natural world around us, made up of all living and non-living things, including the air, water, land, soil, plants, and animals.</a:t>
            </a:r>
            <a:endParaRPr lang="en-GB" sz="1800" b="1" u="none"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2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BC35-C446-F152-D9CD-05B45F2D5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B0AA6-26B9-52F7-B113-654E79712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66162-D8AA-FB55-72E0-9B7105DE44A4}"/>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a:lnSpc>
                <a:spcPct val="107000"/>
              </a:lnSpc>
              <a:spcAft>
                <a:spcPts val="800"/>
              </a:spcAft>
            </a:pPr>
            <a:r>
              <a:rPr lang="en-GB" sz="1100" kern="100" dirty="0">
                <a:effectLst/>
                <a:latin typeface="Open Sans" panose="020B0606030504020204" pitchFamily="34" charset="0"/>
                <a:ea typeface="Calibri" panose="020F0502020204030204" pitchFamily="34" charset="0"/>
                <a:cs typeface="Times New Roman" panose="02020603050405020304" pitchFamily="18" charset="0"/>
              </a:rPr>
              <a:t>The aim of this slide is to get children to think about how work can be harmful to people, both mentally and physically, but also to the environment.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b="1" kern="100" dirty="0">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1" kern="100" dirty="0">
                <a:effectLst/>
                <a:latin typeface="Open Sans" panose="020B0606030504020204" pitchFamily="34" charset="0"/>
                <a:ea typeface="Calibri" panose="020F0502020204030204" pitchFamily="34" charset="0"/>
                <a:cs typeface="Times New Roman" panose="02020603050405020304" pitchFamily="18" charset="0"/>
              </a:rPr>
              <a:t>Challenge: </a:t>
            </a:r>
            <a:r>
              <a:rPr lang="en-GB" sz="1100" b="0" kern="100" dirty="0">
                <a:effectLst/>
                <a:latin typeface="Open Sans" panose="020B0606030504020204" pitchFamily="34" charset="0"/>
                <a:ea typeface="Calibri" panose="020F0502020204030204" pitchFamily="34" charset="0"/>
                <a:cs typeface="Times New Roman" panose="02020603050405020304" pitchFamily="18" charset="0"/>
              </a:rPr>
              <a:t>What could Mia do to avoid harmful work? </a:t>
            </a:r>
            <a:endParaRPr lang="en-GB" sz="1100" kern="1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kern="100" dirty="0">
                <a:effectLst/>
                <a:latin typeface="Open Sans" panose="020B0606030504020204" pitchFamily="34" charset="0"/>
                <a:ea typeface="Calibri" panose="020F0502020204030204" pitchFamily="34" charset="0"/>
                <a:cs typeface="Times New Roman" panose="02020603050405020304" pitchFamily="18" charset="0"/>
              </a:rPr>
              <a:t>Suggested answers: </a:t>
            </a:r>
          </a:p>
          <a:p>
            <a:pPr marL="171450" indent="-171450">
              <a:lnSpc>
                <a:spcPct val="107000"/>
              </a:lnSpc>
              <a:spcAft>
                <a:spcPts val="800"/>
              </a:spcAft>
              <a:buFont typeface="Arial" panose="020B0604020202020204" pitchFamily="34" charset="0"/>
              <a:buChar char="•"/>
            </a:pPr>
            <a:r>
              <a:rPr lang="en-GB" sz="1100" b="1" kern="100" dirty="0">
                <a:effectLst/>
                <a:latin typeface="Open Sans" panose="020B0606030504020204" pitchFamily="34" charset="0"/>
                <a:ea typeface="Calibri" panose="020F0502020204030204" pitchFamily="34" charset="0"/>
                <a:cs typeface="Times New Roman" panose="02020603050405020304" pitchFamily="18" charset="0"/>
              </a:rPr>
              <a:t>How could Mia’s work harm someone physically?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Open Sans" panose="020B0606030504020204" pitchFamily="34" charset="0"/>
                <a:ea typeface="Calibri" panose="020F0502020204030204" pitchFamily="34" charset="0"/>
                <a:cs typeface="Times New Roman" panose="02020603050405020304" pitchFamily="18" charset="0"/>
              </a:rPr>
              <a:t>Mia isn’t using her protective equipment so she could harm herself when cutting down the tree. </a:t>
            </a: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b="1" kern="100" dirty="0">
                <a:effectLst/>
                <a:latin typeface="Open Sans" panose="020B0606030504020204" pitchFamily="34" charset="0"/>
                <a:ea typeface="Calibri" panose="020F0502020204030204" pitchFamily="34" charset="0"/>
                <a:cs typeface="Times New Roman" panose="02020603050405020304" pitchFamily="18" charset="0"/>
              </a:rPr>
              <a:t>How could Mia’s work harm someone mentally?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Open Sans" panose="020B0606030504020204" pitchFamily="34" charset="0"/>
                <a:ea typeface="Calibri" panose="020F0502020204030204" pitchFamily="34" charset="0"/>
                <a:cs typeface="Times New Roman" panose="02020603050405020304" pitchFamily="18" charset="0"/>
              </a:rPr>
              <a:t>Mia’s know it’s wrong to cut down the tree with eggs in, but she doesn’t want to get in trouble for not doing what she’s been told to do. She may feel stressed about this or become anxious. These are examples of how mental health can be harmed. </a:t>
            </a: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b="1" kern="100" dirty="0">
                <a:effectLst/>
                <a:latin typeface="Open Sans" panose="020B0606030504020204" pitchFamily="34" charset="0"/>
                <a:ea typeface="Calibri" panose="020F0502020204030204" pitchFamily="34" charset="0"/>
                <a:cs typeface="Times New Roman" panose="02020603050405020304" pitchFamily="18" charset="0"/>
              </a:rPr>
              <a:t>How could Mia’s work harm the environment?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100" dirty="0">
                <a:effectLst/>
                <a:latin typeface="Open Sans" panose="020B0606030504020204" pitchFamily="34" charset="0"/>
                <a:ea typeface="Calibri" panose="020F0502020204030204" pitchFamily="34" charset="0"/>
                <a:cs typeface="Times New Roman" panose="02020603050405020304" pitchFamily="18" charset="0"/>
              </a:rPr>
              <a:t>If Mia cuts down the tree, the eggs will more than likely die. If the bird species is an endangered species this could have a serious impact on populations. </a:t>
            </a:r>
          </a:p>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b="1" kern="100" dirty="0">
                <a:effectLst/>
                <a:latin typeface="Open Sans" panose="020B0606030504020204" pitchFamily="34" charset="0"/>
                <a:ea typeface="Calibri" panose="020F0502020204030204" pitchFamily="34" charset="0"/>
                <a:cs typeface="Times New Roman" panose="02020603050405020304" pitchFamily="18" charset="0"/>
              </a:rPr>
              <a:t>Challenge: What could Mia do to avoid harmful work?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1100" kern="100" dirty="0">
                <a:effectLst/>
                <a:latin typeface="Open Sans" panose="020B0606030504020204" pitchFamily="34" charset="0"/>
                <a:ea typeface="Calibri" panose="020F0502020204030204" pitchFamily="34" charset="0"/>
                <a:cs typeface="Times New Roman" panose="02020603050405020304" pitchFamily="18" charset="0"/>
              </a:rPr>
              <a:t>Use her protective equipment.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GB" sz="1100" kern="100" dirty="0">
                <a:effectLst/>
                <a:latin typeface="Open Sans" panose="020B0606030504020204" pitchFamily="34" charset="0"/>
                <a:ea typeface="Calibri" panose="020F0502020204030204" pitchFamily="34" charset="0"/>
                <a:cs typeface="Times New Roman" panose="02020603050405020304" pitchFamily="18" charset="0"/>
              </a:rPr>
              <a:t>Not cut down the tree and later explain the situation to her boss.</a:t>
            </a:r>
          </a:p>
          <a:p>
            <a:pPr marL="742950" lvl="1" indent="-285750">
              <a:lnSpc>
                <a:spcPct val="107000"/>
              </a:lnSpc>
              <a:buFont typeface="Symbol" panose="05050102010706020507" pitchFamily="18" charset="2"/>
              <a:buChar char=""/>
            </a:pPr>
            <a:r>
              <a:rPr lang="en-GB" sz="1100" kern="100" dirty="0">
                <a:effectLst/>
                <a:latin typeface="Open Sans" panose="020B0606030504020204" pitchFamily="34" charset="0"/>
                <a:ea typeface="Calibri" panose="020F0502020204030204" pitchFamily="34" charset="0"/>
                <a:cs typeface="Times New Roman" panose="02020603050405020304" pitchFamily="18" charset="0"/>
              </a:rPr>
              <a:t>If she is struggling with her mental health, seek support from a doctor.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F1585B5-D2B4-759A-B927-1858809E14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87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The image shows an office worker tripping over wires.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endParaRPr lang="en-GB" sz="1800" u="none" dirty="0">
              <a:solidFill>
                <a:srgbClr val="000000"/>
              </a:solidFill>
              <a:effectLst/>
              <a:latin typeface="Open Sans" panose="020B0606030504020204" pitchFamily="34" charset="0"/>
              <a:ea typeface="Times New Roman" panose="02020603050405020304" pitchFamily="18" charset="0"/>
            </a:endParaRPr>
          </a:p>
          <a:p>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a:t>
            </a:r>
          </a:p>
          <a:p>
            <a:r>
              <a:rPr lang="en-GB" sz="1800" dirty="0">
                <a:effectLst/>
                <a:latin typeface="Open Sans" panose="020B0606030504020204" pitchFamily="34" charset="0"/>
                <a:ea typeface="Calibri" panose="020F0502020204030204" pitchFamily="34" charset="0"/>
              </a:rPr>
              <a:t>Yes, the wires are a tripping hazard. It could be made safe by placing wires under the desk. Cable ties could also safely tie up loose cables. </a:t>
            </a:r>
            <a:endParaRPr lang="en-GB" sz="1800" u="sng"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9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E8A4-401F-E4A3-19A9-E2433ECBD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54BF2-EDE0-B2FB-0C02-EF4904D5B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C79C0-B2E9-3B70-B677-693822DC5ACD}"/>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The image shows piles of wood which have been cut down by the logging industry. </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r>
              <a:rPr lang="en-GB" sz="1800" u="none" dirty="0">
                <a:solidFill>
                  <a:srgbClr val="000000"/>
                </a:solidFill>
                <a:effectLst/>
                <a:latin typeface="Open Sans" panose="020B0606030504020204" pitchFamily="34" charset="0"/>
                <a:ea typeface="Times New Roman" panose="02020603050405020304" pitchFamily="18" charset="0"/>
              </a:rPr>
              <a:t>Yes, it is harming the environment through deforestation. We can make it safer by recycling as much as possible or replanting trees when we cut them down.</a:t>
            </a:r>
          </a:p>
        </p:txBody>
      </p:sp>
      <p:sp>
        <p:nvSpPr>
          <p:cNvPr id="4" name="Slide Number Placeholder 3">
            <a:extLst>
              <a:ext uri="{FF2B5EF4-FFF2-40B4-BE49-F238E27FC236}">
                <a16:creationId xmlns:a16="http://schemas.microsoft.com/office/drawing/2014/main" id="{75205D61-7F4D-F330-088B-AE887A5CDD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6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21FA7-0C53-2ACD-D731-B6EF06C93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2F046-EAA8-7157-0E0C-9656C4255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8A8FA-7901-68B0-68D8-5B0C322B2D3D}"/>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The image shows a firefighter entering house, which is on fire, to rescue someone.</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Yes, firefighting is a dangerous profession. The house could collapse, and fire and smoke are harmful to physical health. This job</a:t>
            </a:r>
            <a:r>
              <a:rPr lang="en-GB" sz="1800" i="1" kern="100" dirty="0">
                <a:effectLst/>
                <a:latin typeface="Open Sans" panose="020B0606030504020204" pitchFamily="34" charset="0"/>
                <a:ea typeface="Calibri" panose="020F0502020204030204" pitchFamily="34" charset="0"/>
                <a:cs typeface="Times New Roman" panose="02020603050405020304" pitchFamily="18" charset="0"/>
              </a:rPr>
              <a:t> </a:t>
            </a:r>
            <a:r>
              <a:rPr lang="en-GB" sz="1800" kern="100" dirty="0">
                <a:effectLst/>
                <a:latin typeface="Open Sans" panose="020B0606030504020204" pitchFamily="34" charset="0"/>
                <a:ea typeface="Calibri" panose="020F0502020204030204" pitchFamily="34" charset="0"/>
                <a:cs typeface="Times New Roman" panose="02020603050405020304" pitchFamily="18" charset="0"/>
              </a:rPr>
              <a:t>is an essential job, but you can reduce the risks of the job through use of safety equipment like fire-resistant suits and masks to stop smoke inhalation and being trained to deal with emergency situations. The job can be stressful as it is a high-pressure environment so may lead to mental harm. They should seek medical help if feeling stressed.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BA5DE95-6155-A953-6F79-EA467AABA9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47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B233-519A-E2E2-CBF6-432B664E9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70B99-4898-3065-B0B3-C87E555D3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06299-C24F-9B2C-3942-DC82C7CA2E97}"/>
              </a:ext>
            </a:extLst>
          </p:cNvPr>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  </a:t>
            </a: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none" dirty="0">
                <a:solidFill>
                  <a:srgbClr val="000000"/>
                </a:solidFill>
                <a:effectLst/>
                <a:latin typeface="Open Sans" panose="020B0606030504020204" pitchFamily="34" charset="0"/>
                <a:ea typeface="Times New Roman" panose="02020603050405020304" pitchFamily="18" charset="0"/>
              </a:rPr>
              <a:t>The image shows a vet checking the heart rate of injured wild hedgehog.</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00000"/>
                </a:solidFill>
                <a:effectLst/>
                <a:latin typeface="Open Sans" panose="020B0606030504020204" pitchFamily="34" charset="0"/>
                <a:ea typeface="Times New Roman" panose="02020603050405020304" pitchFamily="18" charset="0"/>
              </a:rPr>
              <a:t>Click to reveal answer on the slide.</a:t>
            </a:r>
          </a:p>
          <a:p>
            <a:endParaRPr lang="en-GB" sz="1800" u="sng" dirty="0">
              <a:solidFill>
                <a:srgbClr val="000000"/>
              </a:solidFill>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a:solidFill>
                  <a:srgbClr val="000000"/>
                </a:solidFill>
                <a:effectLst/>
                <a:latin typeface="Open Sans" panose="020B0606030504020204" pitchFamily="34" charset="0"/>
                <a:ea typeface="Times New Roman" panose="02020603050405020304" pitchFamily="18" charset="0"/>
              </a:rPr>
              <a:t>Challenge: </a:t>
            </a:r>
            <a:r>
              <a:rPr lang="en-GB" sz="1800" u="none" dirty="0">
                <a:solidFill>
                  <a:srgbClr val="000000"/>
                </a:solidFill>
                <a:effectLst/>
                <a:latin typeface="Open Sans" panose="020B0606030504020204" pitchFamily="34" charset="0"/>
                <a:ea typeface="Times New Roman" panose="02020603050405020304" pitchFamily="18" charset="0"/>
              </a:rPr>
              <a:t>How can we make it as safe as possible?</a:t>
            </a:r>
            <a:endParaRPr lang="en-GB" sz="1800" u="sng" dirty="0">
              <a:solidFill>
                <a:srgbClr val="000000"/>
              </a:solidFill>
              <a:effectLst/>
              <a:latin typeface="Open Sans" panose="020B0606030504020204" pitchFamily="34" charset="0"/>
              <a:ea typeface="Times New Roman" panose="02020603050405020304" pitchFamily="18" charset="0"/>
            </a:endParaRPr>
          </a:p>
          <a:p>
            <a:endParaRPr lang="en-GB" sz="1800" u="sng"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dirty="0">
                <a:solidFill>
                  <a:srgbClr val="000000"/>
                </a:solidFill>
                <a:effectLst/>
                <a:latin typeface="Open Sans" panose="020B0606030504020204" pitchFamily="34" charset="0"/>
                <a:ea typeface="Times New Roman" panose="02020603050405020304" pitchFamily="18" charset="0"/>
              </a:rPr>
              <a:t>No, the vet is treating an injured wild hedgehog and will release it back into the wild. You may discuss that organisations like RSPCA have jobs designed to help wild animals. </a:t>
            </a:r>
          </a:p>
        </p:txBody>
      </p:sp>
      <p:sp>
        <p:nvSpPr>
          <p:cNvPr id="4" name="Slide Number Placeholder 3">
            <a:extLst>
              <a:ext uri="{FF2B5EF4-FFF2-40B4-BE49-F238E27FC236}">
                <a16:creationId xmlns:a16="http://schemas.microsoft.com/office/drawing/2014/main" id="{2E6B62DB-D8D7-3711-10FA-14A6A758CF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03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130868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43362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32692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787419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2209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5527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37399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78748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775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32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47547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263796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14356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653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12/03/2025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5203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73509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291323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2587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1903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247934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402307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12/03/2025</a:t>
            </a:fld>
            <a:endParaRPr lang="en-GB" dirty="0"/>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dirty="0"/>
          </a:p>
        </p:txBody>
      </p:sp>
    </p:spTree>
    <p:extLst>
      <p:ext uri="{BB962C8B-B14F-4D97-AF65-F5344CB8AC3E}">
        <p14:creationId xmlns:p14="http://schemas.microsoft.com/office/powerpoint/2010/main" val="350094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12/03/2025</a:t>
            </a:fld>
            <a:endParaRPr lang="en-GB" dirty="0"/>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dirty="0"/>
          </a:p>
        </p:txBody>
      </p:sp>
    </p:spTree>
    <p:extLst>
      <p:ext uri="{BB962C8B-B14F-4D97-AF65-F5344CB8AC3E}">
        <p14:creationId xmlns:p14="http://schemas.microsoft.com/office/powerpoint/2010/main" val="3470429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12/03/2025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2081057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unifrog.org/student/skills"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9.jp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30.jp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31.jp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32.jpg"/><Relationship Id="rId4" Type="http://schemas.openxmlformats.org/officeDocument/2006/relationships/image" Target="../media/image16.sv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6.jpg"/><Relationship Id="rId4" Type="http://schemas.openxmlformats.org/officeDocument/2006/relationships/image" Target="../media/image16.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8.jpg"/><Relationship Id="rId4" Type="http://schemas.openxmlformats.org/officeDocument/2006/relationships/image" Target="../media/image16.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86E7F-8A5C-F82B-EFB4-2BB06F9428B0}"/>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9F3CBFA-312A-E4F0-6B51-B08873EA32C9}"/>
              </a:ext>
            </a:extLst>
          </p:cNvPr>
          <p:cNvGraphicFramePr>
            <a:graphicFrameLocks noGrp="1"/>
          </p:cNvGraphicFramePr>
          <p:nvPr>
            <p:extLst>
              <p:ext uri="{D42A27DB-BD31-4B8C-83A1-F6EECF244321}">
                <p14:modId xmlns:p14="http://schemas.microsoft.com/office/powerpoint/2010/main" val="524959656"/>
              </p:ext>
            </p:extLst>
          </p:nvPr>
        </p:nvGraphicFramePr>
        <p:xfrm>
          <a:off x="6787760" y="3572317"/>
          <a:ext cx="5177403" cy="2554080"/>
        </p:xfrm>
        <a:graphic>
          <a:graphicData uri="http://schemas.openxmlformats.org/drawingml/2006/table">
            <a:tbl>
              <a:tblPr/>
              <a:tblGrid>
                <a:gridCol w="5177403">
                  <a:extLst>
                    <a:ext uri="{9D8B030D-6E8A-4147-A177-3AD203B41FA5}">
                      <a16:colId xmlns:a16="http://schemas.microsoft.com/office/drawing/2014/main" val="3863936759"/>
                    </a:ext>
                  </a:extLst>
                </a:gridCol>
              </a:tblGrid>
              <a:tr h="336152">
                <a:tc>
                  <a:txBody>
                    <a:bodyPr/>
                    <a:lstStyle/>
                    <a:p>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SEND / additional needs / TA support</a:t>
                      </a:r>
                    </a:p>
                  </a:txBody>
                  <a:tcPr>
                    <a:lnL w="12700" cap="flat" cmpd="sng" algn="ctr">
                      <a:solidFill>
                        <a:srgbClr val="BD90DC"/>
                      </a:solidFill>
                      <a:prstDash val="solid"/>
                      <a:round/>
                      <a:headEnd type="none" w="med" len="med"/>
                      <a:tailEnd type="none" w="med" len="med"/>
                    </a:lnL>
                    <a:lnR w="12700" cap="flat" cmpd="sng" algn="ctr">
                      <a:solidFill>
                        <a:srgbClr val="BD90DC"/>
                      </a:solidFill>
                      <a:prstDash val="solid"/>
                      <a:round/>
                      <a:headEnd type="none" w="med" len="med"/>
                      <a:tailEnd type="none" w="med" len="med"/>
                    </a:lnR>
                    <a:lnT w="12700" cap="flat" cmpd="sng" algn="ctr">
                      <a:solidFill>
                        <a:srgbClr val="BD90DC"/>
                      </a:solidFill>
                      <a:prstDash val="solid"/>
                      <a:round/>
                      <a:headEnd type="none" w="med" len="med"/>
                      <a:tailEnd type="none" w="med" len="med"/>
                    </a:lnT>
                    <a:lnB w="12700" cap="flat" cmpd="sng" algn="ctr">
                      <a:solidFill>
                        <a:srgbClr val="BD90DC"/>
                      </a:solidFill>
                      <a:prstDash val="solid"/>
                      <a:round/>
                      <a:headEnd type="none" w="med" len="med"/>
                      <a:tailEnd type="none" w="med" len="med"/>
                    </a:lnB>
                    <a:solidFill>
                      <a:srgbClr val="BD90DC"/>
                    </a:solidFill>
                  </a:tcPr>
                </a:tc>
                <a:extLst>
                  <a:ext uri="{0D108BD9-81ED-4DB2-BD59-A6C34878D82A}">
                    <a16:rowId xmlns:a16="http://schemas.microsoft.com/office/drawing/2014/main" val="3956399407"/>
                  </a:ext>
                </a:extLst>
              </a:tr>
              <a:tr h="0">
                <a:tc>
                  <a:txBody>
                    <a:bodyPr/>
                    <a:lstStyle/>
                    <a:p>
                      <a:pPr marL="171450" indent="-171450" algn="l">
                        <a:lnSpc>
                          <a:spcPct val="115000"/>
                        </a:lnSpc>
                        <a:spcAft>
                          <a:spcPts val="1200"/>
                        </a:spcAft>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Our optional, editable, and printable worksheets are designed to support all children including those with additional needs. You could adapt these to suit the needs if your class, as required. </a:t>
                      </a:r>
                    </a:p>
                    <a:p>
                      <a:pPr marL="171450" indent="-171450" algn="l">
                        <a:lnSpc>
                          <a:spcPct val="115000"/>
                        </a:lnSpc>
                        <a:spcAft>
                          <a:spcPts val="1200"/>
                        </a:spcAft>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You could print slide 3 so children have examples in front of them.</a:t>
                      </a:r>
                    </a:p>
                    <a:p>
                      <a:pPr marL="171450" indent="-171450" algn="l">
                        <a:lnSpc>
                          <a:spcPct val="115000"/>
                        </a:lnSpc>
                        <a:spcAft>
                          <a:spcPts val="1200"/>
                        </a:spcAft>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You could read the scenario on slide 5 prior to the lesson ad pre-teach unfamiliar vocabulary. </a:t>
                      </a:r>
                    </a:p>
                    <a:p>
                      <a:pPr marL="171450" indent="-171450" algn="l">
                        <a:lnSpc>
                          <a:spcPct val="115000"/>
                        </a:lnSpc>
                        <a:spcAft>
                          <a:spcPts val="0"/>
                        </a:spcAft>
                        <a:buFont typeface="Arial" panose="020B0604020202020204" pitchFamily="34" charset="0"/>
                        <a:buChar char="•"/>
                      </a:pPr>
                      <a:r>
                        <a:rPr lang="en-GB" sz="1200" b="0" dirty="0">
                          <a:latin typeface="Open Sans" panose="020B0606030504020204" pitchFamily="34" charset="0"/>
                          <a:ea typeface="Open Sans" panose="020B0606030504020204" pitchFamily="34" charset="0"/>
                          <a:cs typeface="Open Sans" panose="020B0606030504020204" pitchFamily="34" charset="0"/>
                        </a:rPr>
                        <a:t>You could provide examples on slide 15 for children to choose from. </a:t>
                      </a:r>
                    </a:p>
                    <a:p>
                      <a:pPr marL="0" indent="0" algn="l">
                        <a:lnSpc>
                          <a:spcPct val="115000"/>
                        </a:lnSpc>
                        <a:spcAft>
                          <a:spcPts val="0"/>
                        </a:spcAft>
                        <a:buFont typeface="Arial" panose="020B0604020202020204" pitchFamily="34" charset="0"/>
                        <a:buNone/>
                      </a:pPr>
                      <a:endParaRPr lang="en-GB" sz="12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BD90DC"/>
                      </a:solidFill>
                      <a:prstDash val="solid"/>
                      <a:round/>
                      <a:headEnd type="none" w="med" len="med"/>
                      <a:tailEnd type="none" w="med" len="med"/>
                    </a:lnL>
                    <a:lnR w="12700" cap="flat" cmpd="sng" algn="ctr">
                      <a:solidFill>
                        <a:srgbClr val="BD90DC"/>
                      </a:solidFill>
                      <a:prstDash val="solid"/>
                      <a:round/>
                      <a:headEnd type="none" w="med" len="med"/>
                      <a:tailEnd type="none" w="med" len="med"/>
                    </a:lnR>
                    <a:lnT w="12700" cap="flat" cmpd="sng" algn="ctr">
                      <a:solidFill>
                        <a:srgbClr val="BD90DC"/>
                      </a:solidFill>
                      <a:prstDash val="solid"/>
                      <a:round/>
                      <a:headEnd type="none" w="med" len="med"/>
                      <a:tailEnd type="none" w="med" len="med"/>
                    </a:lnT>
                    <a:lnB w="12700" cap="flat" cmpd="sng" algn="ctr">
                      <a:solidFill>
                        <a:srgbClr val="BD90DC"/>
                      </a:solidFill>
                      <a:prstDash val="solid"/>
                      <a:round/>
                      <a:headEnd type="none" w="med" len="med"/>
                      <a:tailEnd type="none" w="med" len="med"/>
                    </a:lnB>
                    <a:noFill/>
                  </a:tcPr>
                </a:tc>
                <a:extLst>
                  <a:ext uri="{0D108BD9-81ED-4DB2-BD59-A6C34878D82A}">
                    <a16:rowId xmlns:a16="http://schemas.microsoft.com/office/drawing/2014/main" val="2801202623"/>
                  </a:ext>
                </a:extLst>
              </a:tr>
            </a:tbl>
          </a:graphicData>
        </a:graphic>
      </p:graphicFrame>
      <p:sp>
        <p:nvSpPr>
          <p:cNvPr id="6" name="TextBox 5">
            <a:extLst>
              <a:ext uri="{FF2B5EF4-FFF2-40B4-BE49-F238E27FC236}">
                <a16:creationId xmlns:a16="http://schemas.microsoft.com/office/drawing/2014/main" id="{F38EC2AB-5C9F-66C6-0109-2FA9104A85B7}"/>
              </a:ext>
            </a:extLst>
          </p:cNvPr>
          <p:cNvSpPr txBox="1"/>
          <p:nvPr/>
        </p:nvSpPr>
        <p:spPr>
          <a:xfrm>
            <a:off x="221397" y="160376"/>
            <a:ext cx="117437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Open Sans" panose="020B0606030504020204"/>
                <a:ea typeface="+mn-ea"/>
                <a:cs typeface="+mn-cs"/>
              </a:rPr>
              <a:t>Teacher’s slide</a:t>
            </a:r>
          </a:p>
        </p:txBody>
      </p:sp>
      <p:graphicFrame>
        <p:nvGraphicFramePr>
          <p:cNvPr id="3" name="Table 2">
            <a:extLst>
              <a:ext uri="{FF2B5EF4-FFF2-40B4-BE49-F238E27FC236}">
                <a16:creationId xmlns:a16="http://schemas.microsoft.com/office/drawing/2014/main" id="{8AECCA57-CEBF-2751-ABB1-176C466C25D2}"/>
              </a:ext>
            </a:extLst>
          </p:cNvPr>
          <p:cNvGraphicFramePr>
            <a:graphicFrameLocks noGrp="1"/>
          </p:cNvGraphicFramePr>
          <p:nvPr>
            <p:extLst>
              <p:ext uri="{D42A27DB-BD31-4B8C-83A1-F6EECF244321}">
                <p14:modId xmlns:p14="http://schemas.microsoft.com/office/powerpoint/2010/main" val="1013030208"/>
              </p:ext>
            </p:extLst>
          </p:nvPr>
        </p:nvGraphicFramePr>
        <p:xfrm>
          <a:off x="221397" y="767181"/>
          <a:ext cx="6485966" cy="4170929"/>
        </p:xfrm>
        <a:graphic>
          <a:graphicData uri="http://schemas.openxmlformats.org/drawingml/2006/table">
            <a:tbl>
              <a:tblPr/>
              <a:tblGrid>
                <a:gridCol w="1578374">
                  <a:extLst>
                    <a:ext uri="{9D8B030D-6E8A-4147-A177-3AD203B41FA5}">
                      <a16:colId xmlns:a16="http://schemas.microsoft.com/office/drawing/2014/main" val="4012795431"/>
                    </a:ext>
                  </a:extLst>
                </a:gridCol>
                <a:gridCol w="4907592">
                  <a:extLst>
                    <a:ext uri="{9D8B030D-6E8A-4147-A177-3AD203B41FA5}">
                      <a16:colId xmlns:a16="http://schemas.microsoft.com/office/drawing/2014/main" val="396374708"/>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Key lesson information</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5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4BC7C8"/>
                      </a:solidFill>
                      <a:prstDash val="solid"/>
                      <a:round/>
                      <a:headEnd type="none" w="med" len="med"/>
                      <a:tailEnd type="none" w="med" len="med"/>
                    </a:lnL>
                    <a:lnR w="12700" cap="flat" cmpd="sng" algn="ctr">
                      <a:solidFill>
                        <a:srgbClr val="4BC7C8"/>
                      </a:solidFill>
                      <a:prstDash val="solid"/>
                      <a:round/>
                      <a:headEnd type="none" w="med" len="med"/>
                      <a:tailEnd type="none" w="med" len="med"/>
                    </a:lnR>
                    <a:lnT w="12700" cap="flat" cmpd="sng" algn="ctr">
                      <a:solidFill>
                        <a:srgbClr val="4BC7C8"/>
                      </a:solidFill>
                      <a:prstDash val="solid"/>
                      <a:round/>
                      <a:headEnd type="none" w="med" len="med"/>
                      <a:tailEnd type="none" w="med" len="med"/>
                    </a:lnT>
                    <a:lnB w="12700" cap="flat" cmpd="sng" algn="ctr">
                      <a:solidFill>
                        <a:srgbClr val="4BC7C8"/>
                      </a:solidFill>
                      <a:prstDash val="solid"/>
                      <a:round/>
                      <a:headEnd type="none" w="med" len="med"/>
                      <a:tailEnd type="none" w="med" len="med"/>
                    </a:lnB>
                    <a:noFill/>
                  </a:tcPr>
                </a:tc>
                <a:extLst>
                  <a:ext uri="{0D108BD9-81ED-4DB2-BD59-A6C34878D82A}">
                    <a16:rowId xmlns:a16="http://schemas.microsoft.com/office/drawing/2014/main" val="3797540296"/>
                  </a:ext>
                </a:extLst>
              </a:tr>
              <a:tr h="538729">
                <a:tc>
                  <a:txBody>
                    <a:bodyPr/>
                    <a:lstStyle/>
                    <a:p>
                      <a:pPr algn="l">
                        <a:lnSpc>
                          <a:spcPct val="115000"/>
                        </a:lnSpc>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Recommended time</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30 minutes</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934114665"/>
                  </a:ext>
                </a:extLst>
              </a:tr>
              <a:tr h="88141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Objectives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By the end of the session</a:t>
                      </a:r>
                      <a:r>
                        <a:rPr kumimoji="0" lang="en-GB" sz="1200" b="0" i="0" u="none" strike="noStrike" kern="1200" cap="none" spc="0" normalizeH="0" baseline="0" noProof="0">
                          <a:ln>
                            <a:noFill/>
                          </a:ln>
                          <a:solidFill>
                            <a:prstClr val="black"/>
                          </a:solidFill>
                          <a:effectLst/>
                          <a:uLnTx/>
                          <a:uFillTx/>
                          <a:latin typeface="Open Sans" panose="020B0606030504020204"/>
                          <a:ea typeface="+mn-ea"/>
                          <a:cs typeface="+mn-cs"/>
                        </a:rPr>
                        <a:t>, children </a:t>
                      </a: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should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define harmful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identify harmful work in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identify how to reduce harmful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180415888"/>
                  </a:ext>
                </a:extLst>
              </a:tr>
              <a:tr h="1078872">
                <a:tc>
                  <a:txBody>
                    <a:bodyPr/>
                    <a:lstStyle/>
                    <a:p>
                      <a:pPr algn="l">
                        <a:lnSpc>
                          <a:spcPct val="115000"/>
                        </a:lnSpc>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Main student tasks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Decide which screenshot is a more trustworthy source.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Learn what harmful work is and answer questions about harmful work within a story.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Look at the images and decide whether harmful work is happening.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Complete the harmful work quiz.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276505170"/>
                  </a:ext>
                </a:extLst>
              </a:tr>
              <a:tr h="52213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b="1" dirty="0">
                          <a:latin typeface="Open Sans" panose="020B0606030504020204" pitchFamily="34" charset="0"/>
                          <a:ea typeface="Open Sans" panose="020B0606030504020204" pitchFamily="34" charset="0"/>
                          <a:cs typeface="Open Sans" panose="020B0606030504020204" pitchFamily="34" charset="0"/>
                        </a:rPr>
                        <a:t>Keywords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Trusted sources, harmful work, physically, mentally, the environment, tree surgeon, protective equipment, marine protected area.</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21531160"/>
                  </a:ext>
                </a:extLst>
              </a:tr>
            </a:tbl>
          </a:graphicData>
        </a:graphic>
      </p:graphicFrame>
      <p:graphicFrame>
        <p:nvGraphicFramePr>
          <p:cNvPr id="8" name="Table 7">
            <a:hlinkClick r:id="rId3"/>
            <a:extLst>
              <a:ext uri="{FF2B5EF4-FFF2-40B4-BE49-F238E27FC236}">
                <a16:creationId xmlns:a16="http://schemas.microsoft.com/office/drawing/2014/main" id="{A67897FD-0CA8-BC69-2A25-53F00736B0B6}"/>
              </a:ext>
            </a:extLst>
          </p:cNvPr>
          <p:cNvGraphicFramePr>
            <a:graphicFrameLocks noGrp="1"/>
          </p:cNvGraphicFramePr>
          <p:nvPr>
            <p:extLst>
              <p:ext uri="{D42A27DB-BD31-4B8C-83A1-F6EECF244321}">
                <p14:modId xmlns:p14="http://schemas.microsoft.com/office/powerpoint/2010/main" val="2518069895"/>
              </p:ext>
            </p:extLst>
          </p:nvPr>
        </p:nvGraphicFramePr>
        <p:xfrm>
          <a:off x="221397" y="5186813"/>
          <a:ext cx="6485965" cy="933167"/>
        </p:xfrm>
        <a:graphic>
          <a:graphicData uri="http://schemas.openxmlformats.org/drawingml/2006/table">
            <a:tbl>
              <a:tblPr/>
              <a:tblGrid>
                <a:gridCol w="1584587">
                  <a:extLst>
                    <a:ext uri="{9D8B030D-6E8A-4147-A177-3AD203B41FA5}">
                      <a16:colId xmlns:a16="http://schemas.microsoft.com/office/drawing/2014/main" val="4012795431"/>
                    </a:ext>
                  </a:extLst>
                </a:gridCol>
                <a:gridCol w="4901378">
                  <a:extLst>
                    <a:ext uri="{9D8B030D-6E8A-4147-A177-3AD203B41FA5}">
                      <a16:colId xmlns:a16="http://schemas.microsoft.com/office/drawing/2014/main" val="396374708"/>
                    </a:ext>
                  </a:extLst>
                </a:gridCol>
              </a:tblGrid>
              <a:tr h="295586">
                <a:tc gridSpan="2">
                  <a:txBody>
                    <a:bodyPr/>
                    <a:lstStyle/>
                    <a:p>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Teacher preparation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hMerge="1">
                  <a:txBody>
                    <a:bodyPr/>
                    <a:lstStyle/>
                    <a:p>
                      <a:endParaRPr lang="en-GB" dirty="0"/>
                    </a:p>
                  </a:txBody>
                  <a:tcPr>
                    <a:lnL w="12700" cap="flat" cmpd="sng" algn="ctr">
                      <a:solidFill>
                        <a:srgbClr val="4BC7C8"/>
                      </a:solidFill>
                      <a:prstDash val="solid"/>
                      <a:round/>
                      <a:headEnd type="none" w="med" len="med"/>
                      <a:tailEnd type="none" w="med" len="med"/>
                    </a:lnL>
                    <a:lnR w="12700" cap="flat" cmpd="sng" algn="ctr">
                      <a:solidFill>
                        <a:srgbClr val="4BC7C8"/>
                      </a:solidFill>
                      <a:prstDash val="solid"/>
                      <a:round/>
                      <a:headEnd type="none" w="med" len="med"/>
                      <a:tailEnd type="none" w="med" len="med"/>
                    </a:lnR>
                    <a:lnT w="12700" cap="flat" cmpd="sng" algn="ctr">
                      <a:solidFill>
                        <a:srgbClr val="4BC7C8"/>
                      </a:solidFill>
                      <a:prstDash val="solid"/>
                      <a:round/>
                      <a:headEnd type="none" w="med" len="med"/>
                      <a:tailEnd type="none" w="med" len="med"/>
                    </a:lnT>
                    <a:lnB w="12700" cap="flat" cmpd="sng" algn="ctr">
                      <a:solidFill>
                        <a:srgbClr val="4BC7C8"/>
                      </a:solidFill>
                      <a:prstDash val="solid"/>
                      <a:round/>
                      <a:headEnd type="none" w="med" len="med"/>
                      <a:tailEnd type="none" w="med" len="med"/>
                    </a:lnB>
                    <a:noFill/>
                  </a:tcPr>
                </a:tc>
                <a:extLst>
                  <a:ext uri="{0D108BD9-81ED-4DB2-BD59-A6C34878D82A}">
                    <a16:rowId xmlns:a16="http://schemas.microsoft.com/office/drawing/2014/main" val="3146878358"/>
                  </a:ext>
                </a:extLst>
              </a:tr>
              <a:tr h="300247">
                <a:tc>
                  <a:txBody>
                    <a:bodyPr/>
                    <a:lstStyle/>
                    <a:p>
                      <a:pPr algn="l">
                        <a:lnSpc>
                          <a:spcPct val="115000"/>
                        </a:lnSpc>
                      </a:pPr>
                      <a:r>
                        <a:rPr lang="en-GB" sz="1200" b="1" dirty="0">
                          <a:effectLst/>
                          <a:latin typeface="Open Sans" panose="020B0606030504020204" pitchFamily="34" charset="0"/>
                          <a:ea typeface="Open Sans" panose="020B0606030504020204" pitchFamily="34" charset="0"/>
                          <a:cs typeface="Open Sans" panose="020B0606030504020204" pitchFamily="34" charset="0"/>
                        </a:rPr>
                        <a:t>Resources</a:t>
                      </a: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Pencils, pens, paper, exercise books.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53702213"/>
                  </a:ext>
                </a:extLst>
              </a:tr>
              <a:tr h="297640">
                <a:tc>
                  <a:txBody>
                    <a:bodyPr/>
                    <a:lstStyle/>
                    <a:p>
                      <a:pPr algn="l">
                        <a:lnSpc>
                          <a:spcPct val="115000"/>
                        </a:lnSpc>
                      </a:pPr>
                      <a:r>
                        <a:rPr lang="fr-FR" sz="1200" b="1" dirty="0">
                          <a:effectLst/>
                          <a:latin typeface="Open Sans" panose="020B0606030504020204" pitchFamily="34" charset="0"/>
                          <a:ea typeface="Open Sans" panose="020B0606030504020204" pitchFamily="34" charset="0"/>
                          <a:cs typeface="Open Sans" panose="020B0606030504020204" pitchFamily="34" charset="0"/>
                        </a:rPr>
                        <a:t>Print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200" dirty="0">
                          <a:latin typeface="Open Sans" panose="020B0606030504020204" pitchFamily="34" charset="0"/>
                          <a:ea typeface="Open Sans" panose="020B0606030504020204" pitchFamily="34" charset="0"/>
                          <a:cs typeface="Open Sans" panose="020B0606030504020204" pitchFamily="34" charset="0"/>
                        </a:rPr>
                        <a:t>Worksheet (optional)</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93620651"/>
                  </a:ext>
                </a:extLst>
              </a:tr>
            </a:tbl>
          </a:graphicData>
        </a:graphic>
      </p:graphicFrame>
      <p:pic>
        <p:nvPicPr>
          <p:cNvPr id="17" name="Graphic 16" descr="Future with solid fill">
            <a:extLst>
              <a:ext uri="{FF2B5EF4-FFF2-40B4-BE49-F238E27FC236}">
                <a16:creationId xmlns:a16="http://schemas.microsoft.com/office/drawing/2014/main" id="{801492DE-A07D-39F5-61BC-53D140F405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9141" y="5185527"/>
            <a:ext cx="350524" cy="350524"/>
          </a:xfrm>
          <a:prstGeom prst="rect">
            <a:avLst/>
          </a:prstGeom>
        </p:spPr>
      </p:pic>
      <p:pic>
        <p:nvPicPr>
          <p:cNvPr id="19" name="Graphic 18" descr="Lightbulb with solid fill">
            <a:extLst>
              <a:ext uri="{FF2B5EF4-FFF2-40B4-BE49-F238E27FC236}">
                <a16:creationId xmlns:a16="http://schemas.microsoft.com/office/drawing/2014/main" id="{E6B93F2D-C0ED-7A67-CD18-CC5E30BE49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9142" y="738020"/>
            <a:ext cx="398221" cy="398221"/>
          </a:xfrm>
          <a:prstGeom prst="rect">
            <a:avLst/>
          </a:prstGeom>
        </p:spPr>
      </p:pic>
      <p:graphicFrame>
        <p:nvGraphicFramePr>
          <p:cNvPr id="5" name="Table 4">
            <a:extLst>
              <a:ext uri="{FF2B5EF4-FFF2-40B4-BE49-F238E27FC236}">
                <a16:creationId xmlns:a16="http://schemas.microsoft.com/office/drawing/2014/main" id="{247913A4-4A2E-AA65-AE20-1FFEDBE4C651}"/>
              </a:ext>
            </a:extLst>
          </p:cNvPr>
          <p:cNvGraphicFramePr>
            <a:graphicFrameLocks noGrp="1"/>
          </p:cNvGraphicFramePr>
          <p:nvPr>
            <p:extLst>
              <p:ext uri="{D42A27DB-BD31-4B8C-83A1-F6EECF244321}">
                <p14:modId xmlns:p14="http://schemas.microsoft.com/office/powerpoint/2010/main" val="3981956225"/>
              </p:ext>
            </p:extLst>
          </p:nvPr>
        </p:nvGraphicFramePr>
        <p:xfrm>
          <a:off x="6787760" y="787555"/>
          <a:ext cx="5177402" cy="2619248"/>
        </p:xfrm>
        <a:graphic>
          <a:graphicData uri="http://schemas.openxmlformats.org/drawingml/2006/table">
            <a:tbl>
              <a:tblPr/>
              <a:tblGrid>
                <a:gridCol w="1646802">
                  <a:extLst>
                    <a:ext uri="{9D8B030D-6E8A-4147-A177-3AD203B41FA5}">
                      <a16:colId xmlns:a16="http://schemas.microsoft.com/office/drawing/2014/main" val="4148843491"/>
                    </a:ext>
                  </a:extLst>
                </a:gridCol>
                <a:gridCol w="3530600">
                  <a:extLst>
                    <a:ext uri="{9D8B030D-6E8A-4147-A177-3AD203B41FA5}">
                      <a16:colId xmlns:a16="http://schemas.microsoft.com/office/drawing/2014/main" val="4190319038"/>
                    </a:ext>
                  </a:extLst>
                </a:gridCol>
              </a:tblGrid>
              <a:tr h="1903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Benchmarks and standards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GB" sz="105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4BC7C8"/>
                      </a:solidFill>
                      <a:prstDash val="solid"/>
                      <a:round/>
                      <a:headEnd type="none" w="med" len="med"/>
                      <a:tailEnd type="none" w="med" len="med"/>
                    </a:lnL>
                    <a:lnR w="12700" cap="flat" cmpd="sng" algn="ctr">
                      <a:solidFill>
                        <a:srgbClr val="4BC7C8"/>
                      </a:solidFill>
                      <a:prstDash val="solid"/>
                      <a:round/>
                      <a:headEnd type="none" w="med" len="med"/>
                      <a:tailEnd type="none" w="med" len="med"/>
                    </a:lnR>
                    <a:lnT w="12700" cap="flat" cmpd="sng" algn="ctr">
                      <a:solidFill>
                        <a:srgbClr val="4BC7C8"/>
                      </a:solidFill>
                      <a:prstDash val="solid"/>
                      <a:round/>
                      <a:headEnd type="none" w="med" len="med"/>
                      <a:tailEnd type="none" w="med" len="med"/>
                    </a:lnT>
                    <a:lnB w="12700" cap="flat" cmpd="sng" algn="ctr">
                      <a:solidFill>
                        <a:srgbClr val="4BC7C8"/>
                      </a:solidFill>
                      <a:prstDash val="solid"/>
                      <a:round/>
                      <a:headEnd type="none" w="med" len="med"/>
                      <a:tailEnd type="none" w="med" len="med"/>
                    </a:lnB>
                    <a:solidFill>
                      <a:schemeClr val="bg2"/>
                    </a:solidFill>
                  </a:tcPr>
                </a:tc>
                <a:extLst>
                  <a:ext uri="{0D108BD9-81ED-4DB2-BD59-A6C34878D82A}">
                    <a16:rowId xmlns:a16="http://schemas.microsoft.com/office/drawing/2014/main" val="1892020484"/>
                  </a:ext>
                </a:extLst>
              </a:tr>
              <a:tr h="441504">
                <a:tc>
                  <a:txBody>
                    <a:bodyPr/>
                    <a:lstStyle/>
                    <a:p>
                      <a:pPr algn="l">
                        <a:lnSpc>
                          <a:spcPct val="115000"/>
                        </a:lnSpc>
                      </a:pPr>
                      <a:r>
                        <a:rPr lang="fr-FR" sz="1200" b="1" dirty="0">
                          <a:effectLst/>
                          <a:latin typeface="Open Sans" panose="020B0606030504020204" pitchFamily="34" charset="0"/>
                          <a:ea typeface="Open Sans" panose="020B0606030504020204" pitchFamily="34" charset="0"/>
                          <a:cs typeface="Open Sans" panose="020B0606030504020204" pitchFamily="34" charset="0"/>
                        </a:rPr>
                        <a:t>Gatsby Benchmarks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136525" algn="l"/>
                        </a:tabLst>
                        <a:defRPr/>
                      </a:pPr>
                      <a:r>
                        <a:rPr lang="en-GB"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 </a:t>
                      </a:r>
                      <a:r>
                        <a:rPr lang="en-US"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Linking curriculum learning to careers</a:t>
                      </a:r>
                      <a:endParaRPr lang="en-GB"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05861245"/>
                  </a:ext>
                </a:extLst>
              </a:tr>
              <a:tr h="269501">
                <a:tc>
                  <a:txBody>
                    <a:bodyPr/>
                    <a:lstStyle/>
                    <a:p>
                      <a:pPr algn="l">
                        <a:lnSpc>
                          <a:spcPct val="115000"/>
                        </a:lnSpc>
                      </a:pPr>
                      <a:r>
                        <a:rPr lang="en-GB" sz="1200" b="1"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CDI Framework</a:t>
                      </a:r>
                      <a:endParaRPr lang="fr-FR" sz="1200" b="1"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136525" algn="l"/>
                        </a:tabLst>
                        <a:defRPr/>
                      </a:pPr>
                      <a:r>
                        <a:rPr lang="en-GB"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See the big picture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99395854"/>
                  </a:ext>
                </a:extLst>
              </a:tr>
              <a:tr h="269501">
                <a:tc>
                  <a:txBody>
                    <a:bodyPr/>
                    <a:lstStyle/>
                    <a:p>
                      <a:pPr algn="l">
                        <a:lnSpc>
                          <a:spcPct val="115000"/>
                        </a:lnSpc>
                      </a:pPr>
                      <a:r>
                        <a:rPr lang="fr-FR" sz="1200" b="1" dirty="0">
                          <a:effectLst/>
                          <a:latin typeface="Open Sans" panose="020B0606030504020204" pitchFamily="34" charset="0"/>
                          <a:ea typeface="Open Sans" panose="020B0606030504020204" pitchFamily="34" charset="0"/>
                          <a:cs typeface="Open Sans" panose="020B0606030504020204" pitchFamily="34" charset="0"/>
                        </a:rPr>
                        <a:t>PSHE Association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136525" algn="l"/>
                        </a:tabLst>
                        <a:defRPr/>
                      </a:pPr>
                      <a:r>
                        <a:rPr lang="en-GB" sz="1200" b="0" i="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Living in the wider world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04260994"/>
                  </a:ext>
                </a:extLst>
              </a:tr>
              <a:tr h="613308">
                <a:tc>
                  <a:txBody>
                    <a:bodyPr/>
                    <a:lstStyle/>
                    <a:p>
                      <a:pPr algn="l">
                        <a:lnSpc>
                          <a:spcPct val="115000"/>
                        </a:lnSpc>
                      </a:pPr>
                      <a:r>
                        <a:rPr lang="fr-FR" sz="1200" b="1" dirty="0">
                          <a:effectLst/>
                          <a:latin typeface="Open Sans" panose="020B0606030504020204" pitchFamily="34" charset="0"/>
                          <a:ea typeface="Open Sans" panose="020B0606030504020204" pitchFamily="34" charset="0"/>
                          <a:cs typeface="Open Sans" panose="020B0606030504020204" pitchFamily="34" charset="0"/>
                        </a:rPr>
                        <a:t>National Curriculum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Science: </a:t>
                      </a:r>
                      <a:r>
                        <a:rPr lang="en-US" sz="120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recognise</a:t>
                      </a: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that environments can change and that this can sometimes pose dangers for living things. </a:t>
                      </a:r>
                      <a:endParaRPr lang="en-GB"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09713044"/>
                  </a:ext>
                </a:extLst>
              </a:tr>
              <a:tr h="309804">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fr-FR"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Skills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Critical thinking, reading, learning, listening, speaking, communication, caring.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10477542"/>
                  </a:ext>
                </a:extLst>
              </a:tr>
            </a:tbl>
          </a:graphicData>
        </a:graphic>
      </p:graphicFrame>
      <p:pic>
        <p:nvPicPr>
          <p:cNvPr id="14" name="Graphic 13" descr="Clipboard Checked with solid fill">
            <a:extLst>
              <a:ext uri="{FF2B5EF4-FFF2-40B4-BE49-F238E27FC236}">
                <a16:creationId xmlns:a16="http://schemas.microsoft.com/office/drawing/2014/main" id="{5E704097-FF0A-8104-E59F-96AABEA75B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48657" y="742448"/>
            <a:ext cx="416505" cy="392901"/>
          </a:xfrm>
          <a:prstGeom prst="rect">
            <a:avLst/>
          </a:prstGeom>
        </p:spPr>
      </p:pic>
      <p:pic>
        <p:nvPicPr>
          <p:cNvPr id="4" name="Graphic 3" descr="Man with solid fill">
            <a:extLst>
              <a:ext uri="{FF2B5EF4-FFF2-40B4-BE49-F238E27FC236}">
                <a16:creationId xmlns:a16="http://schemas.microsoft.com/office/drawing/2014/main" id="{5195896F-1A3B-45B1-6A56-EA765DFF6D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586535" y="3521673"/>
            <a:ext cx="392901" cy="392901"/>
          </a:xfrm>
          <a:prstGeom prst="rect">
            <a:avLst/>
          </a:prstGeom>
        </p:spPr>
      </p:pic>
    </p:spTree>
    <p:extLst>
      <p:ext uri="{BB962C8B-B14F-4D97-AF65-F5344CB8AC3E}">
        <p14:creationId xmlns:p14="http://schemas.microsoft.com/office/powerpoint/2010/main" val="194488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94FFD-06CF-6A17-B3B9-DE2F396CB40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7EB823C-0EBA-3B15-075E-5637A71C5C95}"/>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2030335-E80A-BE46-6736-1C79AC42ABE4}"/>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8AC2300A-2135-8238-6B35-312A9FB0ED70}"/>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C10746B-4ED6-7680-8590-060BF093F1AA}"/>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a:t>
            </a:r>
          </a:p>
        </p:txBody>
      </p:sp>
      <p:sp>
        <p:nvSpPr>
          <p:cNvPr id="2" name="Rectangle: Rounded Corners 1">
            <a:extLst>
              <a:ext uri="{FF2B5EF4-FFF2-40B4-BE49-F238E27FC236}">
                <a16:creationId xmlns:a16="http://schemas.microsoft.com/office/drawing/2014/main" id="{7529C95C-449F-0ECC-7C64-EAC79274F26C}"/>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0DDAE92F-69EB-7402-3D4D-94D64DA5B891}"/>
              </a:ext>
            </a:extLst>
          </p:cNvPr>
          <p:cNvSpPr/>
          <p:nvPr/>
        </p:nvSpPr>
        <p:spPr>
          <a:xfrm>
            <a:off x="1160307" y="5046852"/>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3A931132-4054-E793-7369-D611D08CF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86E82DC0-F785-17F8-B192-785BBBA781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31C951A6-BDA8-EBA6-B2AC-AA51C12EB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8" name="Picture 7" descr="A person holding a drill&#10;&#10;Description automatically generated">
            <a:extLst>
              <a:ext uri="{FF2B5EF4-FFF2-40B4-BE49-F238E27FC236}">
                <a16:creationId xmlns:a16="http://schemas.microsoft.com/office/drawing/2014/main" id="{51F35FBF-CD24-F68E-609F-412FE7175C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9117" y="2089281"/>
            <a:ext cx="5563174" cy="3711344"/>
          </a:xfrm>
          <a:prstGeom prst="rect">
            <a:avLst/>
          </a:prstGeom>
        </p:spPr>
      </p:pic>
      <p:pic>
        <p:nvPicPr>
          <p:cNvPr id="12" name="Graphic 11" descr="Checkmark with solid fill">
            <a:extLst>
              <a:ext uri="{FF2B5EF4-FFF2-40B4-BE49-F238E27FC236}">
                <a16:creationId xmlns:a16="http://schemas.microsoft.com/office/drawing/2014/main" id="{3DFAFD59-F013-84D4-2ECD-95DECCBBA0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926" y="3256713"/>
            <a:ext cx="914400" cy="914400"/>
          </a:xfrm>
          <a:prstGeom prst="rect">
            <a:avLst/>
          </a:prstGeom>
        </p:spPr>
      </p:pic>
      <p:pic>
        <p:nvPicPr>
          <p:cNvPr id="16" name="Picture 15" descr="A yellow frog with hands on a table&#10;&#10;Description automatically generated">
            <a:extLst>
              <a:ext uri="{FF2B5EF4-FFF2-40B4-BE49-F238E27FC236}">
                <a16:creationId xmlns:a16="http://schemas.microsoft.com/office/drawing/2014/main" id="{2AC5ABCA-9F97-59E7-3CC1-4D3D542F6D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spTree>
    <p:extLst>
      <p:ext uri="{BB962C8B-B14F-4D97-AF65-F5344CB8AC3E}">
        <p14:creationId xmlns:p14="http://schemas.microsoft.com/office/powerpoint/2010/main" val="13120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F0CF-0D1A-7C5A-6417-F4EC06BCBBE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8C91B4C-76BE-3368-7D40-48FD9E15C09E}"/>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11C1A20B-B717-4AB0-6FA2-5ED066C7A127}"/>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BE9D3A52-2580-2BD3-923B-92B1F2D26BE7}"/>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4882E27-88FC-BF0F-D121-9533DD9EFDEE}"/>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a:t>
            </a:r>
          </a:p>
        </p:txBody>
      </p:sp>
      <p:sp>
        <p:nvSpPr>
          <p:cNvPr id="2" name="Rectangle: Rounded Corners 1">
            <a:extLst>
              <a:ext uri="{FF2B5EF4-FFF2-40B4-BE49-F238E27FC236}">
                <a16:creationId xmlns:a16="http://schemas.microsoft.com/office/drawing/2014/main" id="{8622017B-7651-C1B6-4973-03837536ED4F}"/>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BCC75091-4360-29DF-6FE9-0AFE5F4B044E}"/>
              </a:ext>
            </a:extLst>
          </p:cNvPr>
          <p:cNvSpPr/>
          <p:nvPr/>
        </p:nvSpPr>
        <p:spPr>
          <a:xfrm>
            <a:off x="1160307" y="5046852"/>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A35548BE-E72A-50A2-8FB8-14F7E44FAA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22939B14-CA77-1DD1-6511-D7A8785C8D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E5B4BF58-B699-94FC-7A66-EAD2EAA38A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9" name="Picture 8" descr="Water pouring out of a dam&#10;&#10;Description automatically generated">
            <a:extLst>
              <a:ext uri="{FF2B5EF4-FFF2-40B4-BE49-F238E27FC236}">
                <a16:creationId xmlns:a16="http://schemas.microsoft.com/office/drawing/2014/main" id="{D4F4DDE7-7764-ABD4-9FF9-F9F95FCB1B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7702" y="2161168"/>
            <a:ext cx="4826894" cy="3623709"/>
          </a:xfrm>
          <a:prstGeom prst="rect">
            <a:avLst/>
          </a:prstGeom>
        </p:spPr>
      </p:pic>
      <p:pic>
        <p:nvPicPr>
          <p:cNvPr id="12" name="Graphic 11" descr="Checkmark with solid fill">
            <a:extLst>
              <a:ext uri="{FF2B5EF4-FFF2-40B4-BE49-F238E27FC236}">
                <a16:creationId xmlns:a16="http://schemas.microsoft.com/office/drawing/2014/main" id="{E511F678-0263-942F-4258-A58BA039EF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926" y="3256713"/>
            <a:ext cx="914400" cy="914400"/>
          </a:xfrm>
          <a:prstGeom prst="rect">
            <a:avLst/>
          </a:prstGeom>
        </p:spPr>
      </p:pic>
      <p:pic>
        <p:nvPicPr>
          <p:cNvPr id="15" name="Graphic 14" descr="Checkmark with solid fill">
            <a:extLst>
              <a:ext uri="{FF2B5EF4-FFF2-40B4-BE49-F238E27FC236}">
                <a16:creationId xmlns:a16="http://schemas.microsoft.com/office/drawing/2014/main" id="{01787935-F093-4224-94F8-80915DD4F7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889" y="4946879"/>
            <a:ext cx="914400" cy="914400"/>
          </a:xfrm>
          <a:prstGeom prst="rect">
            <a:avLst/>
          </a:prstGeom>
        </p:spPr>
      </p:pic>
      <p:pic>
        <p:nvPicPr>
          <p:cNvPr id="17" name="Picture 16" descr="A yellow frog with hands on a table&#10;&#10;Description automatically generated">
            <a:extLst>
              <a:ext uri="{FF2B5EF4-FFF2-40B4-BE49-F238E27FC236}">
                <a16:creationId xmlns:a16="http://schemas.microsoft.com/office/drawing/2014/main" id="{ED63E187-3BDC-E550-CAA1-3F1981C119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spTree>
    <p:extLst>
      <p:ext uri="{BB962C8B-B14F-4D97-AF65-F5344CB8AC3E}">
        <p14:creationId xmlns:p14="http://schemas.microsoft.com/office/powerpoint/2010/main" val="80515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3878D-47D9-7E41-4F38-1B8F9728C37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47743E3-3506-D292-7730-CF4CA6859DCE}"/>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307A83DB-81E9-5319-400B-A88E7DE2B706}"/>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25B65E2-5D78-9DE2-1299-2CCF1CC12956}"/>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FF8A1D8-1B37-A7B2-48C2-1CA4BEA3EDB2}"/>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a:t>
            </a:r>
          </a:p>
        </p:txBody>
      </p:sp>
      <p:sp>
        <p:nvSpPr>
          <p:cNvPr id="2" name="Rectangle: Rounded Corners 1">
            <a:extLst>
              <a:ext uri="{FF2B5EF4-FFF2-40B4-BE49-F238E27FC236}">
                <a16:creationId xmlns:a16="http://schemas.microsoft.com/office/drawing/2014/main" id="{F7F52FA5-2813-DE6E-577E-4983E8268B11}"/>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B12EDA14-E100-E0B4-CD63-F9D44051A7F4}"/>
              </a:ext>
            </a:extLst>
          </p:cNvPr>
          <p:cNvSpPr/>
          <p:nvPr/>
        </p:nvSpPr>
        <p:spPr>
          <a:xfrm>
            <a:off x="1142893" y="5046852"/>
            <a:ext cx="3645985"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7891A0E2-EA1B-678C-5323-FBFA641663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7DCDC0DC-07F3-2A9C-A6CF-487BD46E59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D9BF1D71-5C8A-E529-B031-9DE0825C0D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9" name="Picture 8" descr="A person sitting at a table with a computer&#10;&#10;Description automatically generated">
            <a:extLst>
              <a:ext uri="{FF2B5EF4-FFF2-40B4-BE49-F238E27FC236}">
                <a16:creationId xmlns:a16="http://schemas.microsoft.com/office/drawing/2014/main" id="{F7B67C00-975E-405B-EC10-FDCC47C7DF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0104" y="2161169"/>
            <a:ext cx="5431589" cy="3623560"/>
          </a:xfrm>
          <a:prstGeom prst="rect">
            <a:avLst/>
          </a:prstGeom>
        </p:spPr>
      </p:pic>
      <p:pic>
        <p:nvPicPr>
          <p:cNvPr id="12" name="Graphic 11" descr="Checkmark with solid fill">
            <a:extLst>
              <a:ext uri="{FF2B5EF4-FFF2-40B4-BE49-F238E27FC236}">
                <a16:creationId xmlns:a16="http://schemas.microsoft.com/office/drawing/2014/main" id="{3C476475-6971-3522-8CE8-7C18D30340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926" y="3256713"/>
            <a:ext cx="914400" cy="914400"/>
          </a:xfrm>
          <a:prstGeom prst="rect">
            <a:avLst/>
          </a:prstGeom>
        </p:spPr>
      </p:pic>
      <p:pic>
        <p:nvPicPr>
          <p:cNvPr id="15" name="Graphic 14" descr="Checkmark with solid fill">
            <a:extLst>
              <a:ext uri="{FF2B5EF4-FFF2-40B4-BE49-F238E27FC236}">
                <a16:creationId xmlns:a16="http://schemas.microsoft.com/office/drawing/2014/main" id="{24DA279D-04C5-E5DE-B32F-1ECDC4B4D6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6726" y="4003554"/>
            <a:ext cx="914400" cy="914400"/>
          </a:xfrm>
          <a:prstGeom prst="rect">
            <a:avLst/>
          </a:prstGeom>
        </p:spPr>
      </p:pic>
      <p:pic>
        <p:nvPicPr>
          <p:cNvPr id="17" name="Picture 16" descr="A yellow frog with hands on a table&#10;&#10;Description automatically generated">
            <a:extLst>
              <a:ext uri="{FF2B5EF4-FFF2-40B4-BE49-F238E27FC236}">
                <a16:creationId xmlns:a16="http://schemas.microsoft.com/office/drawing/2014/main" id="{1AF152BE-90F6-E062-C620-D82C1519F2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spTree>
    <p:extLst>
      <p:ext uri="{BB962C8B-B14F-4D97-AF65-F5344CB8AC3E}">
        <p14:creationId xmlns:p14="http://schemas.microsoft.com/office/powerpoint/2010/main" val="4029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B7894-3B32-F21A-95F0-91E4F3BBDFE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8201B7-F950-80B3-AE5A-E9B709116152}"/>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843D8AB-D0D0-6B3E-DD24-4CB13AEF6622}"/>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267EFAB-6B00-61C5-4999-042C9127AB23}"/>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BEF551-D04D-26C7-4341-C22F7B3591AB}"/>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a:t>
            </a:r>
          </a:p>
        </p:txBody>
      </p:sp>
      <p:sp>
        <p:nvSpPr>
          <p:cNvPr id="2" name="Rectangle: Rounded Corners 1">
            <a:extLst>
              <a:ext uri="{FF2B5EF4-FFF2-40B4-BE49-F238E27FC236}">
                <a16:creationId xmlns:a16="http://schemas.microsoft.com/office/drawing/2014/main" id="{A40C0332-4980-8AE6-3A5E-30E4A8B36330}"/>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E105DC6F-A617-4D9E-58AF-5A55140E0FEF}"/>
              </a:ext>
            </a:extLst>
          </p:cNvPr>
          <p:cNvSpPr/>
          <p:nvPr/>
        </p:nvSpPr>
        <p:spPr>
          <a:xfrm>
            <a:off x="1160307" y="5046852"/>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68052830-E603-190E-713F-645FBCEDC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414FD811-7BC4-3C92-B830-5F68C59509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1837C944-6CC2-A1F0-390F-AB554604C9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8" name="Picture 7" descr="A yellow frog with hands on a table&#10;&#10;Description automatically generated">
            <a:extLst>
              <a:ext uri="{FF2B5EF4-FFF2-40B4-BE49-F238E27FC236}">
                <a16:creationId xmlns:a16="http://schemas.microsoft.com/office/drawing/2014/main" id="{0D6753F6-2EB4-F5D3-C229-AC608263B5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pic>
        <p:nvPicPr>
          <p:cNvPr id="16" name="Picture 15" descr="A field of green poles&#10;&#10;Description automatically generated">
            <a:extLst>
              <a:ext uri="{FF2B5EF4-FFF2-40B4-BE49-F238E27FC236}">
                <a16:creationId xmlns:a16="http://schemas.microsoft.com/office/drawing/2014/main" id="{B2A971F3-661C-E4CA-15C3-65A6AF0B67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64009" y="2137238"/>
            <a:ext cx="5467684" cy="3647640"/>
          </a:xfrm>
          <a:prstGeom prst="rect">
            <a:avLst/>
          </a:prstGeom>
        </p:spPr>
      </p:pic>
      <p:sp>
        <p:nvSpPr>
          <p:cNvPr id="5" name="Rectangle: Rounded Corners 4">
            <a:extLst>
              <a:ext uri="{FF2B5EF4-FFF2-40B4-BE49-F238E27FC236}">
                <a16:creationId xmlns:a16="http://schemas.microsoft.com/office/drawing/2014/main" id="{83036BE3-9460-54DC-5393-B05E7E8F51A9}"/>
              </a:ext>
            </a:extLst>
          </p:cNvPr>
          <p:cNvSpPr/>
          <p:nvPr/>
        </p:nvSpPr>
        <p:spPr>
          <a:xfrm>
            <a:off x="6352487" y="5222650"/>
            <a:ext cx="4105534"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 evidence of harmful work.</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3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508DE0-7036-ABA0-8E02-23A0154066CB}"/>
              </a:ext>
            </a:extLst>
          </p:cNvPr>
          <p:cNvSpPr txBox="1"/>
          <p:nvPr/>
        </p:nvSpPr>
        <p:spPr>
          <a:xfrm>
            <a:off x="158001" y="447998"/>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Harmful work quiz (10 mins)</a:t>
            </a:r>
          </a:p>
        </p:txBody>
      </p:sp>
      <p:sp>
        <p:nvSpPr>
          <p:cNvPr id="11" name="Rectangle: Rounded Corners 10">
            <a:extLst>
              <a:ext uri="{FF2B5EF4-FFF2-40B4-BE49-F238E27FC236}">
                <a16:creationId xmlns:a16="http://schemas.microsoft.com/office/drawing/2014/main" id="{182D3B08-396C-10B5-4C7E-B5B8471E560F}"/>
              </a:ext>
            </a:extLst>
          </p:cNvPr>
          <p:cNvSpPr/>
          <p:nvPr/>
        </p:nvSpPr>
        <p:spPr>
          <a:xfrm>
            <a:off x="202823" y="1257300"/>
            <a:ext cx="11743765" cy="723900"/>
          </a:xfrm>
          <a:prstGeom prst="roundRect">
            <a:avLst/>
          </a:prstGeom>
          <a:solidFill>
            <a:sysClr val="window" lastClr="FFFFFF"/>
          </a:solidFill>
          <a:ln w="57150" cap="flat" cmpd="sng" algn="ctr">
            <a:solidFill>
              <a:srgbClr val="33CC99">
                <a:lumMod val="60000"/>
                <a:lumOff val="40000"/>
              </a:srgbClr>
            </a:solidFill>
            <a:prstDash val="solid"/>
            <a:miter lim="800000"/>
          </a:ln>
          <a:effectLst/>
        </p:spPr>
        <p:txBody>
          <a:bodyPr tIns="0" rtlCol="0" anchor="ctr"/>
          <a:lstStyle/>
          <a:p>
            <a:pPr marR="0" lvl="0" algn="ctr" defTabSz="914400" eaLnBrk="1" fontAlgn="auto" latinLnBrk="0" hangingPunct="1">
              <a:lnSpc>
                <a:spcPct val="150000"/>
              </a:lnSpc>
              <a:spcBef>
                <a:spcPts val="0"/>
              </a:spcBef>
              <a:spcAft>
                <a:spcPts val="0"/>
              </a:spcAft>
              <a:buClrTx/>
              <a:buSzTx/>
              <a:tabLst/>
              <a:defRPr/>
            </a:pP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Which of the following are examples of harmful work? </a:t>
            </a:r>
          </a:p>
        </p:txBody>
      </p:sp>
      <p:sp>
        <p:nvSpPr>
          <p:cNvPr id="16" name="Rectangle: Rounded Corners 15">
            <a:extLst>
              <a:ext uri="{FF2B5EF4-FFF2-40B4-BE49-F238E27FC236}">
                <a16:creationId xmlns:a16="http://schemas.microsoft.com/office/drawing/2014/main" id="{3B7B2A68-9BF7-BFF6-1F9E-F3335E90611A}"/>
              </a:ext>
            </a:extLst>
          </p:cNvPr>
          <p:cNvSpPr/>
          <p:nvPr/>
        </p:nvSpPr>
        <p:spPr>
          <a:xfrm>
            <a:off x="202824" y="2158545"/>
            <a:ext cx="11743765" cy="3575505"/>
          </a:xfrm>
          <a:prstGeom prst="roundRect">
            <a:avLst>
              <a:gd name="adj" fmla="val 0"/>
            </a:avLst>
          </a:prstGeom>
          <a:solidFill>
            <a:srgbClr val="33CC99">
              <a:lumMod val="20000"/>
              <a:lumOff val="80000"/>
            </a:srgbClr>
          </a:solidFill>
          <a:ln w="57150" cap="flat" cmpd="sng" algn="ctr">
            <a:noFill/>
            <a:prstDash val="solid"/>
            <a:miter lim="800000"/>
          </a:ln>
          <a:effectLst/>
        </p:spPr>
        <p:txBody>
          <a:bodyPr tIns="0" rtlCol="0" anchor="ctr"/>
          <a:lstStyle/>
          <a:p>
            <a:pPr marL="342900" lvl="0" indent="-342900">
              <a:lnSpc>
                <a:spcPct val="150000"/>
              </a:lnSpc>
              <a:buFont typeface="Arial" panose="020B0604020202020204" pitchFamily="34" charset="0"/>
              <a:buChar char="•"/>
              <a:defRPr/>
            </a:pPr>
            <a:r>
              <a:rPr lang="en-US" sz="22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A teaching assistant stands on a chair to put up a display.</a:t>
            </a:r>
          </a:p>
          <a:p>
            <a:pPr marL="342900" lvl="0" indent="-342900">
              <a:lnSpc>
                <a:spcPct val="150000"/>
              </a:lnSpc>
              <a:buFont typeface="Arial" panose="020B0604020202020204" pitchFamily="34" charset="0"/>
              <a:buChar char="•"/>
              <a:defRPr/>
            </a:pPr>
            <a:r>
              <a:rPr lang="en-US" sz="22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A café buys carrots from other countries instead of locally sourced ones. </a:t>
            </a:r>
          </a:p>
          <a:p>
            <a:pPr marL="342900" lvl="0" indent="-342900">
              <a:lnSpc>
                <a:spcPct val="150000"/>
              </a:lnSpc>
              <a:buFont typeface="Arial" panose="020B0604020202020204" pitchFamily="34" charset="0"/>
              <a:buChar char="•"/>
              <a:defRPr/>
            </a:pPr>
            <a:r>
              <a:rPr lang="en-US" sz="22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A builder wears a hard hat, eye protection, and a hi-vis jacket before going to the building site. </a:t>
            </a:r>
          </a:p>
          <a:p>
            <a:pPr marL="342900" lvl="0" indent="-342900">
              <a:lnSpc>
                <a:spcPct val="150000"/>
              </a:lnSpc>
              <a:buFont typeface="Arial" panose="020B0604020202020204" pitchFamily="34" charset="0"/>
              <a:buChar char="•"/>
              <a:defRPr/>
            </a:pPr>
            <a:r>
              <a:rPr lang="en-US" sz="22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An office worker emails their boss to ask for time off due to illness. </a:t>
            </a:r>
          </a:p>
          <a:p>
            <a:pPr marL="342900" lvl="0" indent="-342900">
              <a:lnSpc>
                <a:spcPct val="150000"/>
              </a:lnSpc>
              <a:buFont typeface="Arial" panose="020B0604020202020204" pitchFamily="34" charset="0"/>
              <a:buChar char="•"/>
              <a:defRPr/>
            </a:pPr>
            <a:r>
              <a:rPr lang="en-US" sz="22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A fishing company catches fish in a marine protected area. </a:t>
            </a:r>
            <a:endPar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8" name="Picture 27" descr="A green frog sitting on a black background&#10;&#10;Description automatically generated">
            <a:extLst>
              <a:ext uri="{FF2B5EF4-FFF2-40B4-BE49-F238E27FC236}">
                <a16:creationId xmlns:a16="http://schemas.microsoft.com/office/drawing/2014/main" id="{61485CA4-F1D4-C00F-1822-F11DA9E26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319" y="399460"/>
            <a:ext cx="1715680" cy="1715680"/>
          </a:xfrm>
          <a:prstGeom prst="rect">
            <a:avLst/>
          </a:prstGeom>
        </p:spPr>
      </p:pic>
      <p:sp>
        <p:nvSpPr>
          <p:cNvPr id="2" name="Rectangle: Rounded Corners 1">
            <a:extLst>
              <a:ext uri="{FF2B5EF4-FFF2-40B4-BE49-F238E27FC236}">
                <a16:creationId xmlns:a16="http://schemas.microsoft.com/office/drawing/2014/main" id="{51351E2E-59FE-3F2F-D4D7-AC55871BA0D5}"/>
              </a:ext>
            </a:extLst>
          </p:cNvPr>
          <p:cNvSpPr/>
          <p:nvPr/>
        </p:nvSpPr>
        <p:spPr>
          <a:xfrm>
            <a:off x="8200258" y="2501241"/>
            <a:ext cx="1332000" cy="432000"/>
          </a:xfrm>
          <a:prstGeom prst="roundRect">
            <a:avLst/>
          </a:prstGeom>
          <a:solidFill>
            <a:sysClr val="window" lastClr="FFFFFF"/>
          </a:solidFill>
          <a:ln w="57150" cap="flat" cmpd="sng" algn="ctr">
            <a:solidFill>
              <a:srgbClr val="33CC99">
                <a:lumMod val="60000"/>
                <a:lumOff val="40000"/>
              </a:srgbClr>
            </a:solidFill>
            <a:prstDash val="solid"/>
            <a:miter lim="800000"/>
          </a:ln>
          <a:effectLst/>
        </p:spPr>
        <p:txBody>
          <a:bodyPr tIns="0" bIns="72000" rtlCol="0" anchor="ctr"/>
          <a:lstStyle/>
          <a:p>
            <a:pPr marR="0" lvl="0" algn="ctr" defTabSz="914400" eaLnBrk="1" fontAlgn="auto" latinLnBrk="0" hangingPunct="1">
              <a:lnSpc>
                <a:spcPct val="150000"/>
              </a:lnSpc>
              <a:spcBef>
                <a:spcPts val="0"/>
              </a:spcBef>
              <a:spcAft>
                <a:spcPts val="0"/>
              </a:spcAft>
              <a:buClrTx/>
              <a:buSzTx/>
              <a:tabLst/>
              <a:defRPr/>
            </a:pP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Harmful</a:t>
            </a:r>
          </a:p>
        </p:txBody>
      </p:sp>
      <p:sp>
        <p:nvSpPr>
          <p:cNvPr id="3" name="Rectangle: Rounded Corners 2">
            <a:extLst>
              <a:ext uri="{FF2B5EF4-FFF2-40B4-BE49-F238E27FC236}">
                <a16:creationId xmlns:a16="http://schemas.microsoft.com/office/drawing/2014/main" id="{AD5DCBE8-FBD0-13F1-4996-1FE8E2C5CE15}"/>
              </a:ext>
            </a:extLst>
          </p:cNvPr>
          <p:cNvSpPr/>
          <p:nvPr/>
        </p:nvSpPr>
        <p:spPr>
          <a:xfrm>
            <a:off x="10158326" y="3015129"/>
            <a:ext cx="1332000" cy="432000"/>
          </a:xfrm>
          <a:prstGeom prst="roundRect">
            <a:avLst/>
          </a:prstGeom>
          <a:solidFill>
            <a:sysClr val="window" lastClr="FFFFFF"/>
          </a:solidFill>
          <a:ln w="57150" cap="flat" cmpd="sng" algn="ctr">
            <a:solidFill>
              <a:srgbClr val="33CC99">
                <a:lumMod val="60000"/>
                <a:lumOff val="40000"/>
              </a:srgbClr>
            </a:solidFill>
            <a:prstDash val="solid"/>
            <a:miter lim="800000"/>
          </a:ln>
          <a:effectLst/>
        </p:spPr>
        <p:txBody>
          <a:bodyPr tIns="0" bIns="72000" rtlCol="0" anchor="ctr"/>
          <a:lstStyle/>
          <a:p>
            <a:pPr marR="0" lvl="0" algn="ctr" defTabSz="914400" eaLnBrk="1" fontAlgn="auto" latinLnBrk="0" hangingPunct="1">
              <a:lnSpc>
                <a:spcPct val="150000"/>
              </a:lnSpc>
              <a:spcBef>
                <a:spcPts val="0"/>
              </a:spcBef>
              <a:spcAft>
                <a:spcPts val="0"/>
              </a:spcAft>
              <a:buClrTx/>
              <a:buSzTx/>
              <a:tabLst/>
              <a:defRPr/>
            </a:pP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Harmful</a:t>
            </a:r>
          </a:p>
        </p:txBody>
      </p:sp>
      <p:sp>
        <p:nvSpPr>
          <p:cNvPr id="4" name="Rectangle: Rounded Corners 3">
            <a:extLst>
              <a:ext uri="{FF2B5EF4-FFF2-40B4-BE49-F238E27FC236}">
                <a16:creationId xmlns:a16="http://schemas.microsoft.com/office/drawing/2014/main" id="{72420305-1CAB-97EF-8368-BCE2D366DBF8}"/>
              </a:ext>
            </a:extLst>
          </p:cNvPr>
          <p:cNvSpPr/>
          <p:nvPr/>
        </p:nvSpPr>
        <p:spPr>
          <a:xfrm>
            <a:off x="8410491" y="5015468"/>
            <a:ext cx="1332000" cy="432000"/>
          </a:xfrm>
          <a:prstGeom prst="roundRect">
            <a:avLst/>
          </a:prstGeom>
          <a:solidFill>
            <a:sysClr val="window" lastClr="FFFFFF"/>
          </a:solidFill>
          <a:ln w="57150" cap="flat" cmpd="sng" algn="ctr">
            <a:solidFill>
              <a:srgbClr val="33CC99">
                <a:lumMod val="60000"/>
                <a:lumOff val="40000"/>
              </a:srgbClr>
            </a:solidFill>
            <a:prstDash val="solid"/>
            <a:miter lim="800000"/>
          </a:ln>
          <a:effectLst/>
        </p:spPr>
        <p:txBody>
          <a:bodyPr tIns="0" bIns="72000" rtlCol="0" anchor="ctr"/>
          <a:lstStyle/>
          <a:p>
            <a:pPr marR="0" lvl="0" algn="ctr" defTabSz="914400" eaLnBrk="1" fontAlgn="auto" latinLnBrk="0" hangingPunct="1">
              <a:lnSpc>
                <a:spcPct val="150000"/>
              </a:lnSpc>
              <a:spcBef>
                <a:spcPts val="0"/>
              </a:spcBef>
              <a:spcAft>
                <a:spcPts val="0"/>
              </a:spcAft>
              <a:buClrTx/>
              <a:buSzTx/>
              <a:tabLst/>
              <a:defRPr/>
            </a:pP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Harmful</a:t>
            </a:r>
          </a:p>
        </p:txBody>
      </p:sp>
      <p:sp>
        <p:nvSpPr>
          <p:cNvPr id="6" name="Rectangle: Rounded Corners 5">
            <a:extLst>
              <a:ext uri="{FF2B5EF4-FFF2-40B4-BE49-F238E27FC236}">
                <a16:creationId xmlns:a16="http://schemas.microsoft.com/office/drawing/2014/main" id="{985ABA23-0E12-909F-6819-73A415CC9A49}"/>
              </a:ext>
            </a:extLst>
          </p:cNvPr>
          <p:cNvSpPr/>
          <p:nvPr/>
        </p:nvSpPr>
        <p:spPr>
          <a:xfrm>
            <a:off x="2429427" y="3978903"/>
            <a:ext cx="1872000" cy="432000"/>
          </a:xfrm>
          <a:prstGeom prst="roundRect">
            <a:avLst/>
          </a:prstGeom>
          <a:solidFill>
            <a:sysClr val="window" lastClr="FFFFFF"/>
          </a:solidFill>
          <a:ln w="57150" cap="flat" cmpd="sng" algn="ctr">
            <a:solidFill>
              <a:srgbClr val="33CC99">
                <a:lumMod val="60000"/>
                <a:lumOff val="40000"/>
              </a:srgbClr>
            </a:solidFill>
            <a:prstDash val="solid"/>
            <a:miter lim="800000"/>
          </a:ln>
          <a:effectLst/>
        </p:spPr>
        <p:txBody>
          <a:bodyPr tIns="0" bIns="72000" rtlCol="0" anchor="ctr"/>
          <a:lstStyle/>
          <a:p>
            <a:pPr marR="0" lvl="0" algn="ctr" defTabSz="914400" eaLnBrk="1" fontAlgn="auto" latinLnBrk="0" hangingPunct="1">
              <a:lnSpc>
                <a:spcPct val="150000"/>
              </a:lnSpc>
              <a:spcBef>
                <a:spcPts val="0"/>
              </a:spcBef>
              <a:spcAft>
                <a:spcPts val="0"/>
              </a:spcAft>
              <a:buClrTx/>
              <a:buSzTx/>
              <a:tabLst/>
              <a:defRPr/>
            </a:pP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Not harmful</a:t>
            </a:r>
          </a:p>
        </p:txBody>
      </p:sp>
      <p:sp>
        <p:nvSpPr>
          <p:cNvPr id="8" name="Rectangle: Rounded Corners 7">
            <a:extLst>
              <a:ext uri="{FF2B5EF4-FFF2-40B4-BE49-F238E27FC236}">
                <a16:creationId xmlns:a16="http://schemas.microsoft.com/office/drawing/2014/main" id="{6B47D857-D223-32DD-3236-B5B882E83A86}"/>
              </a:ext>
            </a:extLst>
          </p:cNvPr>
          <p:cNvSpPr/>
          <p:nvPr/>
        </p:nvSpPr>
        <p:spPr>
          <a:xfrm>
            <a:off x="9461918" y="4479622"/>
            <a:ext cx="1872000" cy="432000"/>
          </a:xfrm>
          <a:prstGeom prst="roundRect">
            <a:avLst/>
          </a:prstGeom>
          <a:solidFill>
            <a:sysClr val="window" lastClr="FFFFFF"/>
          </a:solidFill>
          <a:ln w="57150" cap="flat" cmpd="sng" algn="ctr">
            <a:solidFill>
              <a:srgbClr val="33CC99">
                <a:lumMod val="60000"/>
                <a:lumOff val="40000"/>
              </a:srgbClr>
            </a:solidFill>
            <a:prstDash val="solid"/>
            <a:miter lim="800000"/>
          </a:ln>
          <a:effectLst/>
        </p:spPr>
        <p:txBody>
          <a:bodyPr tIns="0" bIns="72000" rtlCol="0" anchor="ctr"/>
          <a:lstStyle/>
          <a:p>
            <a:pPr marR="0" lvl="0" algn="ctr" defTabSz="914400" eaLnBrk="1" fontAlgn="auto" latinLnBrk="0" hangingPunct="1">
              <a:lnSpc>
                <a:spcPct val="150000"/>
              </a:lnSpc>
              <a:spcBef>
                <a:spcPts val="0"/>
              </a:spcBef>
              <a:spcAft>
                <a:spcPts val="0"/>
              </a:spcAft>
              <a:buClrTx/>
              <a:buSzTx/>
              <a:tabLst/>
              <a:defRPr/>
            </a:pP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Not Harmful</a:t>
            </a:r>
          </a:p>
        </p:txBody>
      </p:sp>
    </p:spTree>
    <p:extLst>
      <p:ext uri="{BB962C8B-B14F-4D97-AF65-F5344CB8AC3E}">
        <p14:creationId xmlns:p14="http://schemas.microsoft.com/office/powerpoint/2010/main" val="19232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C149F-4FA8-BADC-1D0C-503396A3D11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9884058-5068-96D3-5EB7-A9CD602A58CA}"/>
              </a:ext>
            </a:extLst>
          </p:cNvPr>
          <p:cNvSpPr txBox="1"/>
          <p:nvPr/>
        </p:nvSpPr>
        <p:spPr>
          <a:xfrm>
            <a:off x="158001" y="447998"/>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Harmful work quiz</a:t>
            </a:r>
          </a:p>
        </p:txBody>
      </p:sp>
      <p:sp>
        <p:nvSpPr>
          <p:cNvPr id="11" name="Rectangle: Rounded Corners 10">
            <a:extLst>
              <a:ext uri="{FF2B5EF4-FFF2-40B4-BE49-F238E27FC236}">
                <a16:creationId xmlns:a16="http://schemas.microsoft.com/office/drawing/2014/main" id="{55CFE227-670C-D353-5471-4C62B4EEE188}"/>
              </a:ext>
            </a:extLst>
          </p:cNvPr>
          <p:cNvSpPr/>
          <p:nvPr/>
        </p:nvSpPr>
        <p:spPr>
          <a:xfrm>
            <a:off x="157999" y="1257300"/>
            <a:ext cx="11876000" cy="723900"/>
          </a:xfrm>
          <a:prstGeom prst="roundRect">
            <a:avLst/>
          </a:prstGeom>
          <a:solidFill>
            <a:sysClr val="window" lastClr="FFFFFF"/>
          </a:solidFill>
          <a:ln w="57150" cap="flat" cmpd="sng" algn="ctr">
            <a:solidFill>
              <a:srgbClr val="33CC99">
                <a:lumMod val="60000"/>
                <a:lumOff val="40000"/>
              </a:srgbClr>
            </a:solidFill>
            <a:prstDash val="solid"/>
            <a:miter lim="800000"/>
          </a:ln>
          <a:effectLst/>
        </p:spPr>
        <p:txBody>
          <a:bodyPr tIns="0" rtlCol="0" anchor="ctr"/>
          <a:lstStyle/>
          <a:p>
            <a:pPr marR="0" lvl="0" algn="ctr" defTabSz="914400" eaLnBrk="1" fontAlgn="auto" latinLnBrk="0" hangingPunct="1">
              <a:lnSpc>
                <a:spcPct val="150000"/>
              </a:lnSpc>
              <a:spcBef>
                <a:spcPts val="0"/>
              </a:spcBef>
              <a:spcAft>
                <a:spcPts val="0"/>
              </a:spcAft>
              <a:buClrTx/>
              <a:buSzTx/>
              <a:tabLst/>
              <a:defRPr/>
            </a:pPr>
            <a:r>
              <a:rPr lang="en-US" sz="2200" kern="0" dirty="0">
                <a:solidFill>
                  <a:prstClr val="black"/>
                </a:solidFill>
                <a:latin typeface="Open Sans" panose="020B0606030504020204" pitchFamily="34" charset="0"/>
                <a:ea typeface="Open Sans" panose="020B0606030504020204" pitchFamily="34" charset="0"/>
                <a:cs typeface="Open Sans" panose="020B0606030504020204" pitchFamily="34" charset="0"/>
              </a:rPr>
              <a:t>2</a:t>
            </a: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Think of </a:t>
            </a:r>
            <a:r>
              <a:rPr kumimoji="0" lang="en-US" sz="2200"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three</a:t>
            </a:r>
            <a:r>
              <a:rPr kumimoji="0" lang="en-US" sz="22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ways we can prevent harmful work from happening.</a:t>
            </a:r>
          </a:p>
        </p:txBody>
      </p:sp>
      <p:pic>
        <p:nvPicPr>
          <p:cNvPr id="6" name="Picture 5" descr="A green frog sitting on a black background&#10;&#10;Description automatically generated">
            <a:extLst>
              <a:ext uri="{FF2B5EF4-FFF2-40B4-BE49-F238E27FC236}">
                <a16:creationId xmlns:a16="http://schemas.microsoft.com/office/drawing/2014/main" id="{BFCFE547-2613-EBCA-E8C1-C16632FC2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319" y="399460"/>
            <a:ext cx="1715680" cy="1715680"/>
          </a:xfrm>
          <a:prstGeom prst="rect">
            <a:avLst/>
          </a:prstGeom>
        </p:spPr>
      </p:pic>
      <p:pic>
        <p:nvPicPr>
          <p:cNvPr id="8" name="Graphic 7" descr="Badge 3 with solid fill">
            <a:extLst>
              <a:ext uri="{FF2B5EF4-FFF2-40B4-BE49-F238E27FC236}">
                <a16:creationId xmlns:a16="http://schemas.microsoft.com/office/drawing/2014/main" id="{CC30F317-86B0-7F11-FACA-0DEA4C5BA6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6844" y="2515867"/>
            <a:ext cx="2031103" cy="2031103"/>
          </a:xfrm>
          <a:prstGeom prst="rect">
            <a:avLst/>
          </a:prstGeom>
        </p:spPr>
      </p:pic>
      <p:pic>
        <p:nvPicPr>
          <p:cNvPr id="10" name="Graphic 9" descr="Badge 1 with solid fill">
            <a:extLst>
              <a:ext uri="{FF2B5EF4-FFF2-40B4-BE49-F238E27FC236}">
                <a16:creationId xmlns:a16="http://schemas.microsoft.com/office/drawing/2014/main" id="{1E6244BC-AC94-F75B-0C56-972041CF12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3052" y="2515867"/>
            <a:ext cx="2031104" cy="2031104"/>
          </a:xfrm>
          <a:prstGeom prst="rect">
            <a:avLst/>
          </a:prstGeom>
        </p:spPr>
      </p:pic>
      <p:pic>
        <p:nvPicPr>
          <p:cNvPr id="13" name="Graphic 12" descr="Badge with solid fill">
            <a:extLst>
              <a:ext uri="{FF2B5EF4-FFF2-40B4-BE49-F238E27FC236}">
                <a16:creationId xmlns:a16="http://schemas.microsoft.com/office/drawing/2014/main" id="{704A11F3-85FA-BFA5-AFFC-E5AA7F9573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0811" y="2530793"/>
            <a:ext cx="2058324" cy="2058324"/>
          </a:xfrm>
          <a:prstGeom prst="rect">
            <a:avLst/>
          </a:prstGeom>
        </p:spPr>
      </p:pic>
      <p:sp>
        <p:nvSpPr>
          <p:cNvPr id="15" name="Rectangle: Rounded Corners 14">
            <a:extLst>
              <a:ext uri="{FF2B5EF4-FFF2-40B4-BE49-F238E27FC236}">
                <a16:creationId xmlns:a16="http://schemas.microsoft.com/office/drawing/2014/main" id="{70BA0624-4FFB-1127-BB8F-5B3B4860861A}"/>
              </a:ext>
            </a:extLst>
          </p:cNvPr>
          <p:cNvSpPr/>
          <p:nvPr/>
        </p:nvSpPr>
        <p:spPr>
          <a:xfrm>
            <a:off x="158001" y="5119526"/>
            <a:ext cx="11875998" cy="723900"/>
          </a:xfrm>
          <a:prstGeom prst="roundRect">
            <a:avLst/>
          </a:prstGeom>
          <a:solidFill>
            <a:srgbClr val="33CC99"/>
          </a:solidFill>
          <a:ln w="57150" cap="flat" cmpd="sng" algn="ctr">
            <a:solidFill>
              <a:srgbClr val="33CC99"/>
            </a:solidFill>
            <a:prstDash val="solid"/>
            <a:miter lim="800000"/>
          </a:ln>
          <a:effectLst/>
        </p:spPr>
        <p:txBody>
          <a:bodyPr t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Challenge: Think of one job that prevents harm to the environment.</a:t>
            </a:r>
            <a:endParaRPr kumimoji="0" lang="en-GB" sz="2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65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99C96D-E9B1-41A7-82FD-190A1F26198A}"/>
              </a:ext>
            </a:extLst>
          </p:cNvPr>
          <p:cNvSpPr>
            <a:spLocks noGrp="1"/>
          </p:cNvSpPr>
          <p:nvPr>
            <p:ph type="subTitle" idx="1"/>
          </p:nvPr>
        </p:nvSpPr>
        <p:spPr>
          <a:xfrm>
            <a:off x="1524000" y="3055280"/>
            <a:ext cx="9144000" cy="1655762"/>
          </a:xfrm>
        </p:spPr>
        <p:txBody>
          <a:bodyPr>
            <a:normAutofit/>
          </a:bodyPr>
          <a:lstStyle/>
          <a:p>
            <a:pPr algn="l"/>
            <a:r>
              <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can we prevent harmful work? </a:t>
            </a:r>
          </a:p>
        </p:txBody>
      </p:sp>
    </p:spTree>
    <p:extLst>
      <p:ext uri="{BB962C8B-B14F-4D97-AF65-F5344CB8AC3E}">
        <p14:creationId xmlns:p14="http://schemas.microsoft.com/office/powerpoint/2010/main" val="184109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53F899-AD50-32D5-0F1C-0F5C4DFB5625}"/>
              </a:ext>
            </a:extLst>
          </p:cNvPr>
          <p:cNvSpPr txBox="1"/>
          <p:nvPr/>
        </p:nvSpPr>
        <p:spPr>
          <a:xfrm>
            <a:off x="64168" y="354080"/>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Trusted sources (5 mins)</a:t>
            </a:r>
          </a:p>
        </p:txBody>
      </p:sp>
      <p:sp>
        <p:nvSpPr>
          <p:cNvPr id="3" name="Rectangle: Rounded Corners 2">
            <a:extLst>
              <a:ext uri="{FF2B5EF4-FFF2-40B4-BE49-F238E27FC236}">
                <a16:creationId xmlns:a16="http://schemas.microsoft.com/office/drawing/2014/main" id="{4BE18AFA-F416-D430-F95E-5F28C65F4B94}"/>
              </a:ext>
            </a:extLst>
          </p:cNvPr>
          <p:cNvSpPr/>
          <p:nvPr/>
        </p:nvSpPr>
        <p:spPr>
          <a:xfrm>
            <a:off x="373138" y="1081875"/>
            <a:ext cx="4689612" cy="1602492"/>
          </a:xfrm>
          <a:prstGeom prst="roundRect">
            <a:avLst>
              <a:gd name="adj" fmla="val 0"/>
            </a:avLst>
          </a:prstGeom>
          <a:solidFill>
            <a:schemeClr val="accent5">
              <a:lumMod val="20000"/>
              <a:lumOff val="80000"/>
            </a:schemeClr>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screenshots contain information about plastic and the environment. </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D8273E87-39BC-5A87-CBF9-A8D6FD322D28}"/>
              </a:ext>
            </a:extLst>
          </p:cNvPr>
          <p:cNvSpPr/>
          <p:nvPr/>
        </p:nvSpPr>
        <p:spPr>
          <a:xfrm>
            <a:off x="373138" y="2893344"/>
            <a:ext cx="4689612" cy="1602492"/>
          </a:xfrm>
          <a:prstGeom prst="roundRect">
            <a:avLst>
              <a:gd name="adj" fmla="val 0"/>
            </a:avLst>
          </a:prstGeom>
          <a:solidFill>
            <a:schemeClr val="bg1"/>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Which screenshot is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likely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be a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trusted source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why</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erson sitting on the ground with a plastic bag&#10;&#10;Description automatically generated">
            <a:extLst>
              <a:ext uri="{FF2B5EF4-FFF2-40B4-BE49-F238E27FC236}">
                <a16:creationId xmlns:a16="http://schemas.microsoft.com/office/drawing/2014/main" id="{6EC83D9D-BB26-452E-64B5-2CCF3E77657D}"/>
              </a:ext>
            </a:extLst>
          </p:cNvPr>
          <p:cNvPicPr>
            <a:picLocks noChangeAspect="1"/>
          </p:cNvPicPr>
          <p:nvPr/>
        </p:nvPicPr>
        <p:blipFill>
          <a:blip r:embed="rId3">
            <a:extLst>
              <a:ext uri="{28A0092B-C50C-407E-A947-70E740481C1C}">
                <a14:useLocalDpi xmlns:a14="http://schemas.microsoft.com/office/drawing/2010/main" val="0"/>
              </a:ext>
            </a:extLst>
          </a:blip>
          <a:srcRect t="10852" b="6550"/>
          <a:stretch/>
        </p:blipFill>
        <p:spPr>
          <a:xfrm>
            <a:off x="9105792" y="336743"/>
            <a:ext cx="2890891" cy="5173578"/>
          </a:xfrm>
          <a:prstGeom prst="rect">
            <a:avLst/>
          </a:prstGeom>
        </p:spPr>
      </p:pic>
      <p:sp>
        <p:nvSpPr>
          <p:cNvPr id="7" name="Rectangle: Rounded Corners 6">
            <a:extLst>
              <a:ext uri="{FF2B5EF4-FFF2-40B4-BE49-F238E27FC236}">
                <a16:creationId xmlns:a16="http://schemas.microsoft.com/office/drawing/2014/main" id="{46706882-8F18-CB52-B1BF-91A99384356F}"/>
              </a:ext>
            </a:extLst>
          </p:cNvPr>
          <p:cNvSpPr/>
          <p:nvPr/>
        </p:nvSpPr>
        <p:spPr>
          <a:xfrm>
            <a:off x="6334270" y="5624301"/>
            <a:ext cx="1562023" cy="294844"/>
          </a:xfrm>
          <a:prstGeom prst="roundRect">
            <a:avLst>
              <a:gd name="adj" fmla="val 50000"/>
            </a:avLst>
          </a:prstGeom>
          <a:solidFill>
            <a:schemeClr val="accent5"/>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A</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B0ECEDD7-5D05-058C-9F77-C42A8B579DA0}"/>
              </a:ext>
            </a:extLst>
          </p:cNvPr>
          <p:cNvSpPr/>
          <p:nvPr/>
        </p:nvSpPr>
        <p:spPr>
          <a:xfrm>
            <a:off x="9764289" y="5603333"/>
            <a:ext cx="1573896" cy="315812"/>
          </a:xfrm>
          <a:prstGeom prst="roundRect">
            <a:avLst>
              <a:gd name="adj" fmla="val 50000"/>
            </a:avLst>
          </a:prstGeom>
          <a:solidFill>
            <a:schemeClr val="accent5"/>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B</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FE19DB3-3062-E93B-FAFA-64C1BA3FAD27}"/>
              </a:ext>
            </a:extLst>
          </p:cNvPr>
          <p:cNvSpPr/>
          <p:nvPr/>
        </p:nvSpPr>
        <p:spPr>
          <a:xfrm>
            <a:off x="373138" y="4632176"/>
            <a:ext cx="4689612" cy="1219366"/>
          </a:xfrm>
          <a:prstGeom prst="roundRect">
            <a:avLst>
              <a:gd name="adj" fmla="val 0"/>
            </a:avLst>
          </a:prstGeom>
          <a:solidFill>
            <a:schemeClr val="accent5">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Challenge</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What might happen if everyone agreed with David?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63CBCA6-BC20-3F4C-583E-E60A03D4AB11}"/>
              </a:ext>
            </a:extLst>
          </p:cNvPr>
          <p:cNvPicPr>
            <a:picLocks noChangeAspect="1"/>
          </p:cNvPicPr>
          <p:nvPr/>
        </p:nvPicPr>
        <p:blipFill>
          <a:blip r:embed="rId4"/>
          <a:stretch>
            <a:fillRect/>
          </a:stretch>
        </p:blipFill>
        <p:spPr>
          <a:xfrm>
            <a:off x="5435931" y="336743"/>
            <a:ext cx="3489593" cy="5173578"/>
          </a:xfrm>
          <a:prstGeom prst="rect">
            <a:avLst/>
          </a:prstGeom>
        </p:spPr>
      </p:pic>
    </p:spTree>
    <p:extLst>
      <p:ext uri="{BB962C8B-B14F-4D97-AF65-F5344CB8AC3E}">
        <p14:creationId xmlns:p14="http://schemas.microsoft.com/office/powerpoint/2010/main" val="382967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2E9E959-FC41-819A-54EE-A42AC5916B87}"/>
              </a:ext>
            </a:extLst>
          </p:cNvPr>
          <p:cNvSpPr/>
          <p:nvPr/>
        </p:nvSpPr>
        <p:spPr>
          <a:xfrm>
            <a:off x="1671694" y="3977693"/>
            <a:ext cx="1576603" cy="548262"/>
          </a:xfrm>
          <a:prstGeom prst="roundRect">
            <a:avLst/>
          </a:prstGeom>
          <a:solidFill>
            <a:srgbClr val="FFD5E4"/>
          </a:solidFill>
          <a:ln w="57150">
            <a:solidFill>
              <a:srgbClr val="FF699F"/>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Physically</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BA59EB2-BC28-85EC-4654-7825690069B3}"/>
              </a:ext>
            </a:extLst>
          </p:cNvPr>
          <p:cNvSpPr/>
          <p:nvPr/>
        </p:nvSpPr>
        <p:spPr>
          <a:xfrm>
            <a:off x="1187516" y="1046938"/>
            <a:ext cx="10563011" cy="1665897"/>
          </a:xfrm>
          <a:prstGeom prst="roundRect">
            <a:avLst>
              <a:gd name="adj" fmla="val 0"/>
            </a:avLst>
          </a:prstGeom>
          <a:solidFill>
            <a:srgbClr val="FFD5E4"/>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252000" tIns="0" rtlCol="0" anchor="ct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Harmful work:</a:t>
            </a:r>
            <a:endPar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Any work which causes harm to a person</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physically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mentally</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or causes harm to other things, including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environment</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D33960E-2D6E-5852-04C6-2D79DCAB9B34}"/>
              </a:ext>
            </a:extLst>
          </p:cNvPr>
          <p:cNvSpPr/>
          <p:nvPr/>
        </p:nvSpPr>
        <p:spPr>
          <a:xfrm>
            <a:off x="310383" y="4762349"/>
            <a:ext cx="11571233" cy="1110737"/>
          </a:xfrm>
          <a:prstGeom prst="roundRect">
            <a:avLst>
              <a:gd name="adj" fmla="val 25997"/>
            </a:avLst>
          </a:prstGeom>
          <a:solidFill>
            <a:srgbClr val="FF699F"/>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Listen carefully to the story about Mia on the next slide.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Think about whether any harmful work is happening in the story.</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D3823E7-2C05-6770-C4F3-FEC8D56C28B2}"/>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What is harmful work? (5 mins)</a:t>
            </a:r>
          </a:p>
        </p:txBody>
      </p:sp>
      <p:pic>
        <p:nvPicPr>
          <p:cNvPr id="4" name="Graphic 3" descr="Information with solid fill">
            <a:extLst>
              <a:ext uri="{FF2B5EF4-FFF2-40B4-BE49-F238E27FC236}">
                <a16:creationId xmlns:a16="http://schemas.microsoft.com/office/drawing/2014/main" id="{E30156BD-C2EF-F362-3494-A5B5D5232A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294" y="1422686"/>
            <a:ext cx="914400" cy="914400"/>
          </a:xfrm>
          <a:prstGeom prst="rect">
            <a:avLst/>
          </a:prstGeom>
        </p:spPr>
      </p:pic>
      <p:pic>
        <p:nvPicPr>
          <p:cNvPr id="12" name="Graphic 11" descr="Brain in head with solid fill">
            <a:extLst>
              <a:ext uri="{FF2B5EF4-FFF2-40B4-BE49-F238E27FC236}">
                <a16:creationId xmlns:a16="http://schemas.microsoft.com/office/drawing/2014/main" id="{B52BC7A1-B85B-09B1-ECBE-446B81C679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99634" y="2744693"/>
            <a:ext cx="1228008" cy="1228008"/>
          </a:xfrm>
          <a:prstGeom prst="rect">
            <a:avLst/>
          </a:prstGeom>
        </p:spPr>
      </p:pic>
      <p:pic>
        <p:nvPicPr>
          <p:cNvPr id="14" name="Graphic 13" descr="Sling with solid fill">
            <a:extLst>
              <a:ext uri="{FF2B5EF4-FFF2-40B4-BE49-F238E27FC236}">
                <a16:creationId xmlns:a16="http://schemas.microsoft.com/office/drawing/2014/main" id="{15731EF9-8E79-A3AA-A956-0D71CCE30E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3282" y="2744694"/>
            <a:ext cx="1190650" cy="1190650"/>
          </a:xfrm>
          <a:prstGeom prst="rect">
            <a:avLst/>
          </a:prstGeom>
        </p:spPr>
      </p:pic>
      <p:pic>
        <p:nvPicPr>
          <p:cNvPr id="17" name="Graphic 16" descr="Forest scene with solid fill">
            <a:extLst>
              <a:ext uri="{FF2B5EF4-FFF2-40B4-BE49-F238E27FC236}">
                <a16:creationId xmlns:a16="http://schemas.microsoft.com/office/drawing/2014/main" id="{A06E27AF-A3D6-3AE1-5577-690503B8F5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10565" y="2680978"/>
            <a:ext cx="1345017" cy="1345017"/>
          </a:xfrm>
          <a:prstGeom prst="rect">
            <a:avLst/>
          </a:prstGeom>
        </p:spPr>
      </p:pic>
      <p:sp>
        <p:nvSpPr>
          <p:cNvPr id="18" name="Rectangle: Rounded Corners 17">
            <a:extLst>
              <a:ext uri="{FF2B5EF4-FFF2-40B4-BE49-F238E27FC236}">
                <a16:creationId xmlns:a16="http://schemas.microsoft.com/office/drawing/2014/main" id="{F317AE0E-3763-5EAA-1B1C-11991806CB49}"/>
              </a:ext>
            </a:extLst>
          </p:cNvPr>
          <p:cNvSpPr/>
          <p:nvPr/>
        </p:nvSpPr>
        <p:spPr>
          <a:xfrm>
            <a:off x="5267661" y="3977693"/>
            <a:ext cx="1402306" cy="548262"/>
          </a:xfrm>
          <a:prstGeom prst="roundRect">
            <a:avLst/>
          </a:prstGeom>
          <a:solidFill>
            <a:srgbClr val="FFD5E4"/>
          </a:solidFill>
          <a:ln w="57150">
            <a:solidFill>
              <a:srgbClr val="FF699F"/>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Mentally</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069E75FA-42E4-53BC-5E2A-EEF7489EB191}"/>
              </a:ext>
            </a:extLst>
          </p:cNvPr>
          <p:cNvSpPr/>
          <p:nvPr/>
        </p:nvSpPr>
        <p:spPr>
          <a:xfrm>
            <a:off x="8445766" y="3972701"/>
            <a:ext cx="2474613" cy="548262"/>
          </a:xfrm>
          <a:prstGeom prst="roundRect">
            <a:avLst/>
          </a:prstGeom>
          <a:solidFill>
            <a:srgbClr val="FFD5E4"/>
          </a:solidFill>
          <a:ln w="57150">
            <a:solidFill>
              <a:srgbClr val="FF699F"/>
            </a:solidFill>
          </a:ln>
        </p:spPr>
        <p:style>
          <a:lnRef idx="2">
            <a:schemeClr val="accent1">
              <a:shade val="15000"/>
            </a:schemeClr>
          </a:lnRef>
          <a:fillRef idx="1">
            <a:schemeClr val="accent1"/>
          </a:fillRef>
          <a:effectRef idx="0">
            <a:schemeClr val="accent1"/>
          </a:effectRef>
          <a:fontRef idx="minor">
            <a:schemeClr val="lt1"/>
          </a:fontRef>
        </p:style>
        <p:txBody>
          <a:bodyPr tIns="0" bIns="10800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environment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nk frog with a white circle and pink belly&#10;&#10;Description automatically generated">
            <a:extLst>
              <a:ext uri="{FF2B5EF4-FFF2-40B4-BE49-F238E27FC236}">
                <a16:creationId xmlns:a16="http://schemas.microsoft.com/office/drawing/2014/main" id="{D7F4202D-D015-9E7D-61C6-C6C63443D0E3}"/>
              </a:ext>
            </a:extLst>
          </p:cNvPr>
          <p:cNvPicPr>
            <a:picLocks noChangeAspect="1"/>
          </p:cNvPicPr>
          <p:nvPr/>
        </p:nvPicPr>
        <p:blipFill>
          <a:blip r:embed="rId11">
            <a:extLst>
              <a:ext uri="{28A0092B-C50C-407E-A947-70E740481C1C}">
                <a14:useLocalDpi xmlns:a14="http://schemas.microsoft.com/office/drawing/2010/main" val="0"/>
              </a:ext>
            </a:extLst>
          </a:blip>
          <a:srcRect b="63333"/>
          <a:stretch/>
        </p:blipFill>
        <p:spPr>
          <a:xfrm flipH="1">
            <a:off x="9708776" y="173551"/>
            <a:ext cx="2395818" cy="878467"/>
          </a:xfrm>
          <a:prstGeom prst="rect">
            <a:avLst/>
          </a:prstGeom>
        </p:spPr>
      </p:pic>
    </p:spTree>
    <p:extLst>
      <p:ext uri="{BB962C8B-B14F-4D97-AF65-F5344CB8AC3E}">
        <p14:creationId xmlns:p14="http://schemas.microsoft.com/office/powerpoint/2010/main" val="183117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0286-8537-32BB-C820-047C67B5001D}"/>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863AA-73B7-2DBE-0C45-70D8E6E5F4AA}"/>
              </a:ext>
            </a:extLst>
          </p:cNvPr>
          <p:cNvSpPr/>
          <p:nvPr/>
        </p:nvSpPr>
        <p:spPr>
          <a:xfrm>
            <a:off x="8030827" y="4378324"/>
            <a:ext cx="3802061" cy="1519175"/>
          </a:xfrm>
          <a:prstGeom prst="roundRect">
            <a:avLst/>
          </a:prstGeom>
          <a:solidFill>
            <a:srgbClr val="FFD5E4"/>
          </a:solidFill>
          <a:ln w="57150">
            <a:solidFill>
              <a:srgbClr val="FF699F"/>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could Mia’s work cause harm to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environment?</a:t>
            </a:r>
          </a:p>
        </p:txBody>
      </p:sp>
      <p:sp>
        <p:nvSpPr>
          <p:cNvPr id="11" name="Rectangle: Rounded Corners 10">
            <a:extLst>
              <a:ext uri="{FF2B5EF4-FFF2-40B4-BE49-F238E27FC236}">
                <a16:creationId xmlns:a16="http://schemas.microsoft.com/office/drawing/2014/main" id="{411B81A5-1026-95FD-71BC-96CE88BCDD1F}"/>
              </a:ext>
            </a:extLst>
          </p:cNvPr>
          <p:cNvSpPr/>
          <p:nvPr/>
        </p:nvSpPr>
        <p:spPr>
          <a:xfrm>
            <a:off x="301707" y="1140269"/>
            <a:ext cx="11531181" cy="3051287"/>
          </a:xfrm>
          <a:prstGeom prst="roundRect">
            <a:avLst>
              <a:gd name="adj" fmla="val 9732"/>
            </a:avLst>
          </a:prstGeom>
          <a:solidFill>
            <a:schemeClr val="bg1"/>
          </a:solidFill>
          <a:ln w="57150">
            <a:solidFill>
              <a:srgbClr val="FFBDD5"/>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Mia is a tree surgeon.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This</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involves cutting down trees. One day, she sees a bird’s nest full of eggs in a tree she needs to cut down. She calls her boss to ask what to do, but her boss doesn’t answer their phone. Mia feels uneasy, but thinks she must do what she’s been told to do. She also forgot her eye protection and ear defenders, but she decides to </a:t>
            </a:r>
            <a:r>
              <a:rPr kumimoji="0" lang="en-US" sz="2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cut down the </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tree anyway because she doesn’t want to get in trouble.</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20BB9B59-7A4D-3DFF-3F95-963FAC92647F}"/>
              </a:ext>
            </a:extLst>
          </p:cNvPr>
          <p:cNvSpPr/>
          <p:nvPr/>
        </p:nvSpPr>
        <p:spPr>
          <a:xfrm>
            <a:off x="4183068" y="4378324"/>
            <a:ext cx="3456761" cy="1519174"/>
          </a:xfrm>
          <a:prstGeom prst="roundRect">
            <a:avLst/>
          </a:prstGeom>
          <a:solidFill>
            <a:srgbClr val="FFD5E4"/>
          </a:solidFill>
          <a:ln w="57150">
            <a:solidFill>
              <a:srgbClr val="FF699F"/>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could Mia’s work cause harm to someone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mentally</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3" name="Rectangle: Rounded Corners 2">
            <a:extLst>
              <a:ext uri="{FF2B5EF4-FFF2-40B4-BE49-F238E27FC236}">
                <a16:creationId xmlns:a16="http://schemas.microsoft.com/office/drawing/2014/main" id="{5862E15F-6BAD-B213-F119-EB4B3C681BAC}"/>
              </a:ext>
            </a:extLst>
          </p:cNvPr>
          <p:cNvSpPr/>
          <p:nvPr/>
        </p:nvSpPr>
        <p:spPr>
          <a:xfrm>
            <a:off x="335309" y="4378323"/>
            <a:ext cx="3456761" cy="1519175"/>
          </a:xfrm>
          <a:prstGeom prst="roundRect">
            <a:avLst/>
          </a:prstGeom>
          <a:solidFill>
            <a:srgbClr val="FFD5E4"/>
          </a:solidFill>
          <a:ln w="57150">
            <a:solidFill>
              <a:srgbClr val="FF699F"/>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How could Mia’s work cause harm to someone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physically</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7" name="Picture 6" descr="A pink frog with a white circle and pink belly&#10;&#10;Description automatically generated">
            <a:extLst>
              <a:ext uri="{FF2B5EF4-FFF2-40B4-BE49-F238E27FC236}">
                <a16:creationId xmlns:a16="http://schemas.microsoft.com/office/drawing/2014/main" id="{E13DE70A-360D-A345-4874-CC9BAEC35273}"/>
              </a:ext>
            </a:extLst>
          </p:cNvPr>
          <p:cNvPicPr>
            <a:picLocks noChangeAspect="1"/>
          </p:cNvPicPr>
          <p:nvPr/>
        </p:nvPicPr>
        <p:blipFill>
          <a:blip r:embed="rId3">
            <a:extLst>
              <a:ext uri="{28A0092B-C50C-407E-A947-70E740481C1C}">
                <a14:useLocalDpi xmlns:a14="http://schemas.microsoft.com/office/drawing/2010/main" val="0"/>
              </a:ext>
            </a:extLst>
          </a:blip>
          <a:srcRect b="63333"/>
          <a:stretch/>
        </p:blipFill>
        <p:spPr>
          <a:xfrm flipH="1">
            <a:off x="9707058" y="237703"/>
            <a:ext cx="2395818" cy="878467"/>
          </a:xfrm>
          <a:prstGeom prst="rect">
            <a:avLst/>
          </a:prstGeom>
        </p:spPr>
      </p:pic>
      <p:pic>
        <p:nvPicPr>
          <p:cNvPr id="4" name="Graphic 3" descr="Brain in head with solid fill">
            <a:extLst>
              <a:ext uri="{FF2B5EF4-FFF2-40B4-BE49-F238E27FC236}">
                <a16:creationId xmlns:a16="http://schemas.microsoft.com/office/drawing/2014/main" id="{C1A9185A-AAFF-344B-97B6-69E31F5459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3448" y="4792386"/>
            <a:ext cx="691048" cy="691048"/>
          </a:xfrm>
          <a:prstGeom prst="rect">
            <a:avLst/>
          </a:prstGeom>
        </p:spPr>
      </p:pic>
      <p:pic>
        <p:nvPicPr>
          <p:cNvPr id="6" name="Graphic 5" descr="Sling with solid fill">
            <a:extLst>
              <a:ext uri="{FF2B5EF4-FFF2-40B4-BE49-F238E27FC236}">
                <a16:creationId xmlns:a16="http://schemas.microsoft.com/office/drawing/2014/main" id="{E233D97D-933E-4965-41D1-2A269AE69F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9112" y="4792386"/>
            <a:ext cx="691048" cy="691048"/>
          </a:xfrm>
          <a:prstGeom prst="rect">
            <a:avLst/>
          </a:prstGeom>
        </p:spPr>
      </p:pic>
      <p:pic>
        <p:nvPicPr>
          <p:cNvPr id="8" name="Graphic 7" descr="Forest scene with solid fill">
            <a:extLst>
              <a:ext uri="{FF2B5EF4-FFF2-40B4-BE49-F238E27FC236}">
                <a16:creationId xmlns:a16="http://schemas.microsoft.com/office/drawing/2014/main" id="{FCE4FA3C-5054-D6A1-CABF-7B7D71DC0B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15234" y="5137910"/>
            <a:ext cx="821366" cy="821366"/>
          </a:xfrm>
          <a:prstGeom prst="rect">
            <a:avLst/>
          </a:prstGeom>
        </p:spPr>
      </p:pic>
      <p:sp>
        <p:nvSpPr>
          <p:cNvPr id="9" name="TextBox 8">
            <a:extLst>
              <a:ext uri="{FF2B5EF4-FFF2-40B4-BE49-F238E27FC236}">
                <a16:creationId xmlns:a16="http://schemas.microsoft.com/office/drawing/2014/main" id="{B394BC66-0AD3-A344-9ECC-FD2EA0E489DE}"/>
              </a:ext>
            </a:extLst>
          </p:cNvPr>
          <p:cNvSpPr txBox="1"/>
          <p:nvPr/>
        </p:nvSpPr>
        <p:spPr>
          <a:xfrm>
            <a:off x="179295" y="430306"/>
            <a:ext cx="9527764" cy="584775"/>
          </a:xfrm>
          <a:prstGeom prst="rect">
            <a:avLst/>
          </a:prstGeom>
          <a:noFill/>
        </p:spPr>
        <p:txBody>
          <a:bodyPr wrap="square" rtlCol="0">
            <a:spAutoFit/>
          </a:bodyPr>
          <a:lstStyle/>
          <a:p>
            <a:r>
              <a:rPr lang="en-GB" sz="3200" b="1" dirty="0">
                <a:solidFill>
                  <a:prstClr val="black"/>
                </a:solidFill>
                <a:latin typeface="Open Sans" panose="020B0606030504020204"/>
              </a:rPr>
              <a:t>What is harmful work? </a:t>
            </a:r>
          </a:p>
        </p:txBody>
      </p:sp>
    </p:spTree>
    <p:extLst>
      <p:ext uri="{BB962C8B-B14F-4D97-AF65-F5344CB8AC3E}">
        <p14:creationId xmlns:p14="http://schemas.microsoft.com/office/powerpoint/2010/main" val="7635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BA59EB2-BC28-85EC-4654-7825690069B3}"/>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D33960E-2D6E-5852-04C6-2D79DCAB9B34}"/>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B6BC49E-BCDA-95EB-4F48-A5662467F8FE}"/>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2AB81E-DC1F-A57C-EBDD-C176290A5EBF}"/>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(10 mins)</a:t>
            </a:r>
          </a:p>
        </p:txBody>
      </p:sp>
      <p:sp>
        <p:nvSpPr>
          <p:cNvPr id="2" name="Rectangle: Rounded Corners 1">
            <a:extLst>
              <a:ext uri="{FF2B5EF4-FFF2-40B4-BE49-F238E27FC236}">
                <a16:creationId xmlns:a16="http://schemas.microsoft.com/office/drawing/2014/main" id="{9D0FE1EB-4FB3-A97E-D6F0-221BF07B496D}"/>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D4B55545-73B9-5601-825C-3E7E83CCCF74}"/>
              </a:ext>
            </a:extLst>
          </p:cNvPr>
          <p:cNvSpPr/>
          <p:nvPr/>
        </p:nvSpPr>
        <p:spPr>
          <a:xfrm>
            <a:off x="1160307" y="5046852"/>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E7FE8862-4E28-84DA-E47B-98F2111F3D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B3B12756-37C6-4D74-65B3-00BF259541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A323C0BD-720B-9F2E-FD91-C64601FE88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16" name="Picture 15" descr="A person standing on a desk&#10;&#10;Description automatically generated">
            <a:extLst>
              <a:ext uri="{FF2B5EF4-FFF2-40B4-BE49-F238E27FC236}">
                <a16:creationId xmlns:a16="http://schemas.microsoft.com/office/drawing/2014/main" id="{337CD21B-047C-90A3-F426-4D8389CFCC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3819" y="2062406"/>
            <a:ext cx="5579855" cy="3722472"/>
          </a:xfrm>
          <a:prstGeom prst="rect">
            <a:avLst/>
          </a:prstGeom>
        </p:spPr>
      </p:pic>
      <p:pic>
        <p:nvPicPr>
          <p:cNvPr id="18" name="Graphic 17" descr="Checkmark with solid fill">
            <a:extLst>
              <a:ext uri="{FF2B5EF4-FFF2-40B4-BE49-F238E27FC236}">
                <a16:creationId xmlns:a16="http://schemas.microsoft.com/office/drawing/2014/main" id="{8DD20F68-4252-16D9-C088-F9C5F9115B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926" y="3256713"/>
            <a:ext cx="914400" cy="914400"/>
          </a:xfrm>
          <a:prstGeom prst="rect">
            <a:avLst/>
          </a:prstGeom>
        </p:spPr>
      </p:pic>
      <p:pic>
        <p:nvPicPr>
          <p:cNvPr id="20" name="Picture 19" descr="A yellow frog with hands on a table&#10;&#10;Description automatically generated">
            <a:extLst>
              <a:ext uri="{FF2B5EF4-FFF2-40B4-BE49-F238E27FC236}">
                <a16:creationId xmlns:a16="http://schemas.microsoft.com/office/drawing/2014/main" id="{B8963129-2021-4AD4-BE2D-F7E84818B4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spTree>
    <p:extLst>
      <p:ext uri="{BB962C8B-B14F-4D97-AF65-F5344CB8AC3E}">
        <p14:creationId xmlns:p14="http://schemas.microsoft.com/office/powerpoint/2010/main" val="104813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2516-55B6-367E-6612-F949AC4BCF1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7DD117-D5E8-9DF7-7834-7E501FBB9D90}"/>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1F7B7CB3-FCF9-9EB6-2CA8-AD2D0C58163E}"/>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C47E25FC-29E1-36D3-8250-FA059B23C177}"/>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1A3B3E-AF2D-02B2-BE57-EBBFF635ED15}"/>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a:t>
            </a:r>
          </a:p>
        </p:txBody>
      </p:sp>
      <p:sp>
        <p:nvSpPr>
          <p:cNvPr id="2" name="Rectangle: Rounded Corners 1">
            <a:extLst>
              <a:ext uri="{FF2B5EF4-FFF2-40B4-BE49-F238E27FC236}">
                <a16:creationId xmlns:a16="http://schemas.microsoft.com/office/drawing/2014/main" id="{BDD0E9AA-7DD6-19E8-DA9A-DECA831891E7}"/>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05F49044-1D77-72A9-4524-BD80F475EB93}"/>
              </a:ext>
            </a:extLst>
          </p:cNvPr>
          <p:cNvSpPr/>
          <p:nvPr/>
        </p:nvSpPr>
        <p:spPr>
          <a:xfrm>
            <a:off x="1160307" y="5046852"/>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B1DBEBB9-1C8B-103E-FC1A-563A8E64F9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EA7A5828-059B-557C-48C2-A276484C4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321EFE10-5454-6E92-8622-0931047394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8" name="Picture 7" descr="A yellow frog with hands on a table&#10;&#10;Description automatically generated">
            <a:extLst>
              <a:ext uri="{FF2B5EF4-FFF2-40B4-BE49-F238E27FC236}">
                <a16:creationId xmlns:a16="http://schemas.microsoft.com/office/drawing/2014/main" id="{42041B7C-9F5F-4BCA-AD32-BE45C34377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pic>
        <p:nvPicPr>
          <p:cNvPr id="12" name="Picture 11" descr="A aerial view of a forest&#10;&#10;Description automatically generated">
            <a:extLst>
              <a:ext uri="{FF2B5EF4-FFF2-40B4-BE49-F238E27FC236}">
                <a16:creationId xmlns:a16="http://schemas.microsoft.com/office/drawing/2014/main" id="{C9B64628-6DBE-C5AB-8ADD-56FBEAB0B7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7471" y="2161169"/>
            <a:ext cx="5459872" cy="3639456"/>
          </a:xfrm>
          <a:prstGeom prst="rect">
            <a:avLst/>
          </a:prstGeom>
        </p:spPr>
      </p:pic>
      <p:pic>
        <p:nvPicPr>
          <p:cNvPr id="15" name="Graphic 14" descr="Checkmark with solid fill">
            <a:extLst>
              <a:ext uri="{FF2B5EF4-FFF2-40B4-BE49-F238E27FC236}">
                <a16:creationId xmlns:a16="http://schemas.microsoft.com/office/drawing/2014/main" id="{CBBE24AA-53DE-BD32-4EFF-ECF2976C3F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5889" y="4946879"/>
            <a:ext cx="914400" cy="914400"/>
          </a:xfrm>
          <a:prstGeom prst="rect">
            <a:avLst/>
          </a:prstGeom>
        </p:spPr>
      </p:pic>
    </p:spTree>
    <p:extLst>
      <p:ext uri="{BB962C8B-B14F-4D97-AF65-F5344CB8AC3E}">
        <p14:creationId xmlns:p14="http://schemas.microsoft.com/office/powerpoint/2010/main" val="40761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4F8A9-1688-ECDB-D4E0-AC0140EF041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1994F0C-738B-74F9-882E-D8946DFE524B}"/>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7866A7B5-AAB4-9CD3-19C1-A2FC6682F2D9}"/>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C9B9E6E1-B8C9-3032-1A45-17FA2B7766E9}"/>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7892E48-A17D-2002-D524-A38BFCB544D0}"/>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a:t>
            </a:r>
          </a:p>
        </p:txBody>
      </p:sp>
      <p:sp>
        <p:nvSpPr>
          <p:cNvPr id="2" name="Rectangle: Rounded Corners 1">
            <a:extLst>
              <a:ext uri="{FF2B5EF4-FFF2-40B4-BE49-F238E27FC236}">
                <a16:creationId xmlns:a16="http://schemas.microsoft.com/office/drawing/2014/main" id="{29DB3387-9D0B-BBE9-7DA0-B7B16FAC3BE9}"/>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8E8C909-1202-F218-2A6C-72EB2DF312BC}"/>
              </a:ext>
            </a:extLst>
          </p:cNvPr>
          <p:cNvSpPr/>
          <p:nvPr/>
        </p:nvSpPr>
        <p:spPr>
          <a:xfrm>
            <a:off x="1160307" y="5046852"/>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98A36DB8-6D24-D06B-3C2D-2388A18E6C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87717A56-67FA-B75A-F96C-2D52E454C0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F3767DDC-CF9C-EDFC-C0A1-4F41C65C65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8" name="Picture 7" descr="A person walking up a fire&#10;&#10;Description automatically generated">
            <a:extLst>
              <a:ext uri="{FF2B5EF4-FFF2-40B4-BE49-F238E27FC236}">
                <a16:creationId xmlns:a16="http://schemas.microsoft.com/office/drawing/2014/main" id="{8BDD3A5A-6A8A-F75F-E130-7726FCD8B2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2937" y="2151966"/>
            <a:ext cx="6476237" cy="3640829"/>
          </a:xfrm>
          <a:prstGeom prst="rect">
            <a:avLst/>
          </a:prstGeom>
        </p:spPr>
      </p:pic>
      <p:pic>
        <p:nvPicPr>
          <p:cNvPr id="12" name="Graphic 11" descr="Checkmark with solid fill">
            <a:extLst>
              <a:ext uri="{FF2B5EF4-FFF2-40B4-BE49-F238E27FC236}">
                <a16:creationId xmlns:a16="http://schemas.microsoft.com/office/drawing/2014/main" id="{D78F1BB0-C5BE-A679-5064-ACE058967A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926" y="3256713"/>
            <a:ext cx="914400" cy="914400"/>
          </a:xfrm>
          <a:prstGeom prst="rect">
            <a:avLst/>
          </a:prstGeom>
        </p:spPr>
      </p:pic>
      <p:pic>
        <p:nvPicPr>
          <p:cNvPr id="15" name="Graphic 14" descr="Checkmark with solid fill">
            <a:extLst>
              <a:ext uri="{FF2B5EF4-FFF2-40B4-BE49-F238E27FC236}">
                <a16:creationId xmlns:a16="http://schemas.microsoft.com/office/drawing/2014/main" id="{ED540F93-09CC-F6E1-35D6-D81DE5AD8F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6726" y="4024074"/>
            <a:ext cx="914400" cy="914400"/>
          </a:xfrm>
          <a:prstGeom prst="rect">
            <a:avLst/>
          </a:prstGeom>
        </p:spPr>
      </p:pic>
      <p:pic>
        <p:nvPicPr>
          <p:cNvPr id="18" name="Picture 17" descr="A yellow frog with hands on a table&#10;&#10;Description automatically generated">
            <a:extLst>
              <a:ext uri="{FF2B5EF4-FFF2-40B4-BE49-F238E27FC236}">
                <a16:creationId xmlns:a16="http://schemas.microsoft.com/office/drawing/2014/main" id="{246B3D16-9642-CE32-2239-CA103A2CDF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spTree>
    <p:extLst>
      <p:ext uri="{BB962C8B-B14F-4D97-AF65-F5344CB8AC3E}">
        <p14:creationId xmlns:p14="http://schemas.microsoft.com/office/powerpoint/2010/main" val="569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9FEB-E987-48E5-5838-9694659E38C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4C49977-FDAA-B1A5-53C2-2492F4BDD7EA}"/>
              </a:ext>
            </a:extLst>
          </p:cNvPr>
          <p:cNvSpPr/>
          <p:nvPr/>
        </p:nvSpPr>
        <p:spPr>
          <a:xfrm>
            <a:off x="1160307" y="32999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physically.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4402EDF-FBC7-69CA-F316-83F0FD99C62E}"/>
              </a:ext>
            </a:extLst>
          </p:cNvPr>
          <p:cNvSpPr/>
          <p:nvPr/>
        </p:nvSpPr>
        <p:spPr>
          <a:xfrm>
            <a:off x="532826" y="2161169"/>
            <a:ext cx="4238638" cy="1005965"/>
          </a:xfrm>
          <a:prstGeom prst="roundRect">
            <a:avLst>
              <a:gd name="adj" fmla="val 0"/>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Remember: Harmful work is work that can…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3E5A8002-911B-0A7E-8037-4D7C8503C23F}"/>
              </a:ext>
            </a:extLst>
          </p:cNvPr>
          <p:cNvSpPr/>
          <p:nvPr/>
        </p:nvSpPr>
        <p:spPr>
          <a:xfrm>
            <a:off x="394748" y="1170987"/>
            <a:ext cx="11457570"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 this harmful work? If so, why do you think that?</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737F765-B21D-3D75-E9ED-4DED38794A57}"/>
              </a:ext>
            </a:extLst>
          </p:cNvPr>
          <p:cNvSpPr txBox="1"/>
          <p:nvPr/>
        </p:nvSpPr>
        <p:spPr>
          <a:xfrm>
            <a:off x="179294" y="430306"/>
            <a:ext cx="11743765" cy="584775"/>
          </a:xfrm>
          <a:prstGeom prst="rect">
            <a:avLst/>
          </a:prstGeom>
          <a:noFill/>
        </p:spPr>
        <p:txBody>
          <a:bodyPr wrap="square" rtlCol="0">
            <a:spAutoFit/>
          </a:bodyPr>
          <a:lstStyle/>
          <a:p>
            <a:r>
              <a:rPr lang="en-GB" sz="3200" b="1" dirty="0">
                <a:solidFill>
                  <a:prstClr val="black"/>
                </a:solidFill>
                <a:latin typeface="Open Sans" panose="020B0606030504020204"/>
              </a:rPr>
              <a:t>Is this harmful work? </a:t>
            </a:r>
          </a:p>
        </p:txBody>
      </p:sp>
      <p:sp>
        <p:nvSpPr>
          <p:cNvPr id="2" name="Rectangle: Rounded Corners 1">
            <a:extLst>
              <a:ext uri="{FF2B5EF4-FFF2-40B4-BE49-F238E27FC236}">
                <a16:creationId xmlns:a16="http://schemas.microsoft.com/office/drawing/2014/main" id="{4BF3D188-377A-4959-E694-99E539B96C05}"/>
              </a:ext>
            </a:extLst>
          </p:cNvPr>
          <p:cNvSpPr/>
          <p:nvPr/>
        </p:nvSpPr>
        <p:spPr>
          <a:xfrm>
            <a:off x="1160307" y="4170708"/>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someone mentally.</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CBA34C8C-0461-AAB9-2FC8-668FF8956595}"/>
              </a:ext>
            </a:extLst>
          </p:cNvPr>
          <p:cNvSpPr/>
          <p:nvPr/>
        </p:nvSpPr>
        <p:spPr>
          <a:xfrm>
            <a:off x="1160307" y="5046852"/>
            <a:ext cx="3628571" cy="738026"/>
          </a:xfrm>
          <a:prstGeom prst="roundRect">
            <a:avLst>
              <a:gd name="adj" fmla="val 0"/>
            </a:avLst>
          </a:prstGeom>
          <a:solidFill>
            <a:schemeClr val="accent4">
              <a:lumMod val="20000"/>
              <a:lumOff val="8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Harm the environment.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Brain in head with solid fill">
            <a:extLst>
              <a:ext uri="{FF2B5EF4-FFF2-40B4-BE49-F238E27FC236}">
                <a16:creationId xmlns:a16="http://schemas.microsoft.com/office/drawing/2014/main" id="{EBE96623-A914-D371-2E7A-D3C5E9D24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974" y="4170708"/>
            <a:ext cx="738026" cy="738026"/>
          </a:xfrm>
          <a:prstGeom prst="rect">
            <a:avLst/>
          </a:prstGeom>
        </p:spPr>
      </p:pic>
      <p:pic>
        <p:nvPicPr>
          <p:cNvPr id="13" name="Graphic 12" descr="Sling with solid fill">
            <a:extLst>
              <a:ext uri="{FF2B5EF4-FFF2-40B4-BE49-F238E27FC236}">
                <a16:creationId xmlns:a16="http://schemas.microsoft.com/office/drawing/2014/main" id="{2CE04E35-FE3A-CF7C-98B6-D6ECE2D8D8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955" y="3333883"/>
            <a:ext cx="738026" cy="738026"/>
          </a:xfrm>
          <a:prstGeom prst="rect">
            <a:avLst/>
          </a:prstGeom>
        </p:spPr>
      </p:pic>
      <p:pic>
        <p:nvPicPr>
          <p:cNvPr id="14" name="Graphic 13" descr="Forest scene with solid fill">
            <a:extLst>
              <a:ext uri="{FF2B5EF4-FFF2-40B4-BE49-F238E27FC236}">
                <a16:creationId xmlns:a16="http://schemas.microsoft.com/office/drawing/2014/main" id="{E90BEDC1-0B22-78DA-06C3-32A7DF5095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5889" y="5007533"/>
            <a:ext cx="793092" cy="793092"/>
          </a:xfrm>
          <a:prstGeom prst="rect">
            <a:avLst/>
          </a:prstGeom>
        </p:spPr>
      </p:pic>
      <p:pic>
        <p:nvPicPr>
          <p:cNvPr id="8" name="Picture 7" descr="A yellow frog with hands on a table&#10;&#10;Description automatically generated">
            <a:extLst>
              <a:ext uri="{FF2B5EF4-FFF2-40B4-BE49-F238E27FC236}">
                <a16:creationId xmlns:a16="http://schemas.microsoft.com/office/drawing/2014/main" id="{99BCA1A4-7A44-4A5A-27AB-49074E419C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63909" y="141523"/>
            <a:ext cx="2188409" cy="2188409"/>
          </a:xfrm>
          <a:prstGeom prst="rect">
            <a:avLst/>
          </a:prstGeom>
        </p:spPr>
      </p:pic>
      <p:pic>
        <p:nvPicPr>
          <p:cNvPr id="18" name="Picture 17" descr="A person holding a hedgehog&#10;&#10;Description automatically generated">
            <a:extLst>
              <a:ext uri="{FF2B5EF4-FFF2-40B4-BE49-F238E27FC236}">
                <a16:creationId xmlns:a16="http://schemas.microsoft.com/office/drawing/2014/main" id="{B3AF5977-A834-9CE1-C2A6-E209570E0C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78815" y="2182676"/>
            <a:ext cx="5252878" cy="3504337"/>
          </a:xfrm>
          <a:prstGeom prst="rect">
            <a:avLst/>
          </a:prstGeom>
        </p:spPr>
      </p:pic>
      <p:sp>
        <p:nvSpPr>
          <p:cNvPr id="5" name="Rectangle: Rounded Corners 4">
            <a:extLst>
              <a:ext uri="{FF2B5EF4-FFF2-40B4-BE49-F238E27FC236}">
                <a16:creationId xmlns:a16="http://schemas.microsoft.com/office/drawing/2014/main" id="{BFC4873E-0643-B671-EB14-2D5A8BFAE07C}"/>
              </a:ext>
            </a:extLst>
          </p:cNvPr>
          <p:cNvSpPr/>
          <p:nvPr/>
        </p:nvSpPr>
        <p:spPr>
          <a:xfrm>
            <a:off x="6352487" y="5222650"/>
            <a:ext cx="4105534" cy="738026"/>
          </a:xfrm>
          <a:prstGeom prst="roundRect">
            <a:avLst/>
          </a:prstGeom>
          <a:solidFill>
            <a:schemeClr val="bg1"/>
          </a:solidFill>
          <a:ln w="571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 evidence of harmful work.</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0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3124</TotalTime>
  <Words>2304</Words>
  <Application>Microsoft Office PowerPoint</Application>
  <PresentationFormat>Widescreen</PresentationFormat>
  <Paragraphs>293</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Aptos</vt:lpstr>
      <vt:lpstr>Arial</vt:lpstr>
      <vt:lpstr>Calibri</vt:lpstr>
      <vt:lpstr>Calibri Light</vt:lpstr>
      <vt:lpstr>Google Sans</vt:lpstr>
      <vt:lpstr>Open Sans</vt:lpstr>
      <vt:lpstr>Symbol</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Adkins</dc:creator>
  <cp:lastModifiedBy>Joe Gask</cp:lastModifiedBy>
  <cp:revision>73</cp:revision>
  <dcterms:created xsi:type="dcterms:W3CDTF">2024-09-04T08:37:01Z</dcterms:created>
  <dcterms:modified xsi:type="dcterms:W3CDTF">2025-03-12T13:14:02Z</dcterms:modified>
</cp:coreProperties>
</file>