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981" r:id="rId3"/>
    <p:sldId id="256" r:id="rId4"/>
    <p:sldId id="966" r:id="rId5"/>
    <p:sldId id="985" r:id="rId6"/>
    <p:sldId id="986" r:id="rId7"/>
    <p:sldId id="987" r:id="rId8"/>
    <p:sldId id="988" r:id="rId9"/>
    <p:sldId id="990" r:id="rId10"/>
    <p:sldId id="991" r:id="rId11"/>
    <p:sldId id="974" r:id="rId12"/>
    <p:sldId id="993" r:id="rId13"/>
    <p:sldId id="994" r:id="rId14"/>
    <p:sldId id="995" r:id="rId15"/>
    <p:sldId id="997" r:id="rId16"/>
    <p:sldId id="998" r:id="rId17"/>
    <p:sldId id="973" r:id="rId18"/>
    <p:sldId id="1000" r:id="rId19"/>
    <p:sldId id="1001" r:id="rId20"/>
    <p:sldId id="1003" r:id="rId21"/>
    <p:sldId id="999" r:id="rId22"/>
    <p:sldId id="969" r:id="rId23"/>
    <p:sldId id="4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6B8E73-77B9-C749-1960-4F789FA7ABEE}" name="Emily Adkins" initials="EA" userId="24de325377db37fc" providerId="Windows Live"/>
  <p188:author id="{77DDFD75-2C84-62B9-8603-5F44DA466577}" name="Joe Gask" initials="JG" userId="e483100b6b305d2a" providerId="Windows Live"/>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7C8"/>
    <a:srgbClr val="DBF4F4"/>
    <a:srgbClr val="5B9BD5"/>
    <a:srgbClr val="BC8FDC"/>
    <a:srgbClr val="9BA0FB"/>
    <a:srgbClr val="DBDDFD"/>
    <a:srgbClr val="E8E9FE"/>
    <a:srgbClr val="DDC5ED"/>
    <a:srgbClr val="ECDFF5"/>
    <a:srgbClr val="BD9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7312" autoAdjust="0"/>
  </p:normalViewPr>
  <p:slideViewPr>
    <p:cSldViewPr snapToGrid="0">
      <p:cViewPr varScale="1">
        <p:scale>
          <a:sx n="71" d="100"/>
          <a:sy n="71" d="100"/>
        </p:scale>
        <p:origin x="2028"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F6F89-F8CB-42CF-8FFA-DA84E3025409}" type="datetimeFigureOut">
              <a:rPr lang="en-GB" smtClean="0"/>
              <a:t>10/03/2025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312DF-8063-4954-8E3F-400C7487D9EE}" type="slidenum">
              <a:rPr lang="en-GB" smtClean="0"/>
              <a:t>‹#›</a:t>
            </a:fld>
            <a:endParaRPr lang="en-GB"/>
          </a:p>
        </p:txBody>
      </p:sp>
    </p:spTree>
    <p:extLst>
      <p:ext uri="{BB962C8B-B14F-4D97-AF65-F5344CB8AC3E}">
        <p14:creationId xmlns:p14="http://schemas.microsoft.com/office/powerpoint/2010/main" val="294968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AAA13-E010-488D-A3F8-36A191D6C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11A1C-C222-B9EE-67E6-380A9A53E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06834-A232-0EE4-32CA-B3B3BF7560B2}"/>
              </a:ext>
            </a:extLst>
          </p:cNvPr>
          <p:cNvSpPr>
            <a:spLocks noGrp="1"/>
          </p:cNvSpPr>
          <p:nvPr>
            <p:ph type="body" idx="1"/>
          </p:nvPr>
        </p:nvSpPr>
        <p:spPr/>
        <p:txBody>
          <a:bodyPr/>
          <a:lstStyle/>
          <a:p>
            <a:r>
              <a:rPr lang="en-GB" b="0" u="sng" dirty="0"/>
              <a:t>Teacher’s notes:</a:t>
            </a:r>
          </a:p>
          <a:p>
            <a:endParaRPr lang="en-GB" b="0" u="none" dirty="0"/>
          </a:p>
          <a:p>
            <a:r>
              <a:rPr lang="en-GB" b="0" u="none" dirty="0"/>
              <a:t>Whilst Gatsby Benchmarks are designed for use with secondary schools and colleges, we’ve provided a best match for this lesson, for reference. </a:t>
            </a:r>
          </a:p>
          <a:p>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Our objectives are designed to be child friendly so please share these with your classes in way that suits you. </a:t>
            </a:r>
          </a:p>
          <a:p>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Our lessons are editable so you can adapt the slides and/or worksheet to suit the needs of your class. </a:t>
            </a:r>
          </a:p>
          <a:p>
            <a:endParaRPr lang="en-GB" b="0" u="none" dirty="0"/>
          </a:p>
        </p:txBody>
      </p:sp>
      <p:sp>
        <p:nvSpPr>
          <p:cNvPr id="4" name="Slide Number Placeholder 3">
            <a:extLst>
              <a:ext uri="{FF2B5EF4-FFF2-40B4-BE49-F238E27FC236}">
                <a16:creationId xmlns:a16="http://schemas.microsoft.com/office/drawing/2014/main" id="{D133408A-AD17-B629-4825-EA52D49E31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20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The farm in this story uses farming equipment from the present day. Whilst reading, encourage children to perform actions for each farming job.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Vocabulary: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Waterproof jacket</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a jacket which keeps water out.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Wellington boots</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knee-length, waterproof rubber boots.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866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7F35-42DF-D3BF-189B-9CE8F44C3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FDC9C-03C2-DF97-789C-AFC93D3C0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EE88E-5985-E0E4-E3E2-517D2E834828}"/>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96DCDDB-4E76-82B7-7324-348349BE9E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630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15841-8F76-DFD4-5D9F-198A25890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D9409-594D-8925-77F4-067A06871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7D6F8-0C15-7EF7-1F6B-9CDD022F028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Vocabulary: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Combine harvester</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a large vehicle which cuts plants whilst you drive.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610AE02-DD05-A1C0-AA1E-AED3D10AB6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75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8408-0B42-A4A9-0135-BD6FCC90E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C55B0-0BE9-67A8-89C5-A07062025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05A39-4AD8-AFFA-9977-9FA9D41D5A69}"/>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Vocabulary: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Robotic harvester</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a robot which uses a robotic arm to pick fruit.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3058E94-11FE-6893-1044-79AF36F34E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15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532BA-9319-F706-7640-25C8B06E2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63CE3-418D-9B3B-12C8-CD1271FC8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95A37-E9DB-106F-7117-D8FB19AB7E12}"/>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Vocabulary: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Irrigation system</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machines which pump water automatically</a:t>
            </a: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2C11598-FCA8-75CF-019B-BE137931A0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407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3DB5-973D-A0A7-CAEC-4FC9142B2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C8AE4-6E79-C8AC-03C5-279A28D8D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B4F73-02E7-EF00-4724-265A273366F2}"/>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Keep the images hidden for a greater challenge, or click to reveal images to use as prompts.</a:t>
            </a:r>
            <a:endParaRPr lang="en-GB" sz="1800" u="sng" dirty="0">
              <a:solidFill>
                <a:srgbClr val="000000"/>
              </a:solidFill>
              <a:effectLst/>
              <a:latin typeface="Open Sans" panose="020B0606030504020204" pitchFamily="34" charset="0"/>
              <a:ea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Milking machines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Combine harvester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Robotic harvester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Irrigation system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2097636-303F-40AD-4859-144E5F7005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4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Keep the images hidden for a greater challenge, or click to reveal images to use as prompts</a:t>
            </a:r>
            <a:r>
              <a:rPr lang="en-GB" sz="1800" u="none" dirty="0">
                <a:solidFill>
                  <a:srgbClr val="000000"/>
                </a:solidFill>
                <a:effectLst/>
                <a:latin typeface="Open Sans" panose="020B0606030504020204" pitchFamily="34" charset="0"/>
              </a:rPr>
              <a:t>.</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762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FBF27-4695-E82F-BFD1-D2D75517C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CDD93-2910-7250-0CC4-77F66DE49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4C92A-5CE9-13AF-DACF-598358BC853B}"/>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Keep the images hidden for a greater challenge, or click to reveal images to use as prompts</a:t>
            </a:r>
            <a:r>
              <a:rPr lang="en-GB" sz="1800" u="none" dirty="0">
                <a:solidFill>
                  <a:srgbClr val="000000"/>
                </a:solidFill>
                <a:effectLst/>
                <a:latin typeface="Open Sans" panose="020B0606030504020204" pitchFamily="34" charset="0"/>
              </a:rPr>
              <a:t>.</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48E08D8-2177-9981-84B5-17DAC951BB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54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96B12-1E90-F108-CE26-8C9FAF02B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979A2-5F4F-E8B5-31EB-FF313F40D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66930-5C7C-0AB4-B163-A29287220DD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Keep the images hidden for a greater challenge, or click to reveal images to use as prompts</a:t>
            </a:r>
            <a:r>
              <a:rPr lang="en-GB" sz="1800" u="none" dirty="0">
                <a:solidFill>
                  <a:srgbClr val="000000"/>
                </a:solidFill>
                <a:effectLst/>
                <a:latin typeface="Open Sans" panose="020B0606030504020204" pitchFamily="34" charset="0"/>
              </a:rPr>
              <a:t>.</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5DFBBBB-F6B0-800F-BC39-5DAD51ACBE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638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38A65-DE0C-D97B-0E4F-8281D766C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16000-8AC6-FC67-6BFD-B22090B6B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C193D9-3511-2C86-7168-C4DE9653B8A8}"/>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Keep the images hidden for a greater challenge, or click to reveal images to use as prompts</a:t>
            </a:r>
            <a:r>
              <a:rPr lang="en-GB" sz="1800" u="none" dirty="0">
                <a:solidFill>
                  <a:srgbClr val="000000"/>
                </a:solidFill>
                <a:effectLst/>
                <a:latin typeface="Open Sans" panose="020B0606030504020204" pitchFamily="34" charset="0"/>
              </a:rPr>
              <a:t>.</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40BBA15-4511-365C-A837-7B255AA476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8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14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F53ED-1A99-78E2-0EFD-F922C44D2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8DA74-2D81-1696-80CD-98F47107A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D16C5-679F-A430-ABB6-391B168E932F}"/>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sng" dirty="0">
                <a:effectLst/>
                <a:latin typeface="Open Sans" panose="020B0606030504020204" pitchFamily="34" charset="0"/>
                <a:ea typeface="Calibri" panose="020F0502020204030204" pitchFamily="34" charset="0"/>
              </a:rPr>
              <a:t>Suggested answers:</a:t>
            </a:r>
          </a:p>
          <a:p>
            <a:pPr marL="285750" indent="-285750">
              <a:buFont typeface="Arial" panose="020B0604020202020204" pitchFamily="34" charset="0"/>
              <a:buChar char="•"/>
            </a:pPr>
            <a:r>
              <a:rPr lang="en-GB" sz="1800" b="1" dirty="0">
                <a:effectLst/>
                <a:latin typeface="Open Sans" panose="020B0606030504020204" pitchFamily="34" charset="0"/>
                <a:ea typeface="Calibri" panose="020F0502020204030204" pitchFamily="34" charset="0"/>
              </a:rPr>
              <a:t>Peter’s</a:t>
            </a:r>
            <a:r>
              <a:rPr lang="en-GB" sz="1800" dirty="0">
                <a:effectLst/>
                <a:latin typeface="Open Sans" panose="020B0606030504020204" pitchFamily="34" charset="0"/>
                <a:ea typeface="Calibri" panose="020F0502020204030204" pitchFamily="34" charset="0"/>
              </a:rPr>
              <a:t> farm was from the </a:t>
            </a:r>
            <a:r>
              <a:rPr lang="en-GB" sz="1800" b="1" dirty="0">
                <a:effectLst/>
                <a:latin typeface="Open Sans" panose="020B0606030504020204" pitchFamily="34" charset="0"/>
                <a:ea typeface="Calibri" panose="020F0502020204030204" pitchFamily="34" charset="0"/>
              </a:rPr>
              <a:t>past</a:t>
            </a:r>
            <a:r>
              <a:rPr lang="en-GB" sz="1800" dirty="0">
                <a:effectLst/>
                <a:latin typeface="Open Sans" panose="020B0606030504020204" pitchFamily="34" charset="0"/>
                <a:ea typeface="Calibri" panose="020F0502020204030204" pitchFamily="34" charset="0"/>
              </a:rPr>
              <a:t>.</a:t>
            </a:r>
          </a:p>
          <a:p>
            <a:pPr marL="285750" indent="-285750">
              <a:buFont typeface="Arial" panose="020B0604020202020204" pitchFamily="34" charset="0"/>
              <a:buChar char="•"/>
            </a:pPr>
            <a:r>
              <a:rPr lang="en-GB" sz="1800" b="1" dirty="0">
                <a:effectLst/>
                <a:latin typeface="Open Sans" panose="020B0606030504020204" pitchFamily="34" charset="0"/>
                <a:ea typeface="Calibri" panose="020F0502020204030204" pitchFamily="34" charset="0"/>
              </a:rPr>
              <a:t>Julia’s</a:t>
            </a:r>
            <a:r>
              <a:rPr lang="en-GB" sz="1800" dirty="0">
                <a:effectLst/>
                <a:latin typeface="Open Sans" panose="020B0606030504020204" pitchFamily="34" charset="0"/>
                <a:ea typeface="Calibri" panose="020F0502020204030204" pitchFamily="34" charset="0"/>
              </a:rPr>
              <a:t> farm is set in the </a:t>
            </a:r>
            <a:r>
              <a:rPr lang="en-GB" sz="1800" b="1" dirty="0">
                <a:effectLst/>
                <a:latin typeface="Open Sans" panose="020B0606030504020204" pitchFamily="34" charset="0"/>
                <a:ea typeface="Calibri" panose="020F0502020204030204" pitchFamily="34" charset="0"/>
              </a:rPr>
              <a:t>present</a:t>
            </a:r>
            <a:r>
              <a:rPr lang="en-GB" sz="1800" dirty="0">
                <a:effectLst/>
                <a:latin typeface="Open Sans" panose="020B0606030504020204" pitchFamily="34" charset="0"/>
                <a:ea typeface="Calibri" panose="020F0502020204030204" pitchFamily="34" charset="0"/>
              </a:rPr>
              <a:t>.</a:t>
            </a:r>
          </a:p>
          <a:p>
            <a:endParaRPr lang="en-GB" sz="1800" dirty="0">
              <a:effectLst/>
              <a:latin typeface="Open Sans" panose="020B0606030504020204" pitchFamily="34" charset="0"/>
              <a:ea typeface="Calibri" panose="020F0502020204030204" pitchFamily="34" charset="0"/>
            </a:endParaRPr>
          </a:p>
          <a:p>
            <a:r>
              <a:rPr lang="en-GB" sz="1800" dirty="0">
                <a:effectLst/>
                <a:latin typeface="Open Sans" panose="020B0606030504020204" pitchFamily="34" charset="0"/>
                <a:ea typeface="Calibri" panose="020F0502020204030204" pitchFamily="34" charset="0"/>
              </a:rPr>
              <a:t>Highlight that stories might not always show accurate representation of jobs and sometimes show older versions of what the job looked like in the past. You may also discuss that most farms focus on doing one job e.g. just growing one type of crop, or just raising one type of animal. Many farms would have more than one worker. </a:t>
            </a:r>
          </a:p>
          <a:p>
            <a:endParaRPr lang="en-GB" sz="1800" u="sng" dirty="0">
              <a:solidFill>
                <a:srgbClr val="000000"/>
              </a:solidFill>
              <a:effectLst/>
              <a:latin typeface="Open Sans" panose="020B0606030504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E32A0FBF-6255-B98A-F036-55931D778C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771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 </a:t>
            </a:r>
            <a:endParaRPr lang="en-GB"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Peter had to do more jobs by hand which would have been more tiring. </a:t>
            </a:r>
            <a:endParaRPr lang="en-GB" sz="1800" strike="sngStrike" kern="10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Julia’s job would still be hard work, but science and technology has made things easier for her. She would have also had to be trained to use the equipment.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2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Suggested answers:</a:t>
            </a:r>
          </a:p>
          <a:p>
            <a:pPr marL="342900" lvl="0" indent="-342900" algn="just">
              <a:lnSpc>
                <a:spcPct val="107000"/>
              </a:lnSpc>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Farmer:</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grows food which people eat.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Bus driver:</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drives people to places they need to go.</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Postal worker:</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delivers letters and parcels to people.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0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8A1C8-54BC-D0E9-A76B-D0AEF7DBD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9978C-316A-4BC2-B87D-CF1F1696C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D49B5-DDD8-B40C-2EEC-B3A8EEA1855B}"/>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The farm in this story uses farming equipment from the past. Whilst reading, encourage children to perform actions for each farming job.  </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Vocabulary: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Overalls</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clothes worn over other clothes to stop them getting dirty.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BDBAF15-7B76-3119-AFAF-C8053FD298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69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EE1B-59D8-9E38-64D0-3E046DC78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4A291-E192-9852-8806-AF57ECA39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E6CE2-D82A-AB5B-2228-FBBBD09BB7EE}"/>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p:txBody>
      </p:sp>
      <p:sp>
        <p:nvSpPr>
          <p:cNvPr id="4" name="Slide Number Placeholder 3">
            <a:extLst>
              <a:ext uri="{FF2B5EF4-FFF2-40B4-BE49-F238E27FC236}">
                <a16:creationId xmlns:a16="http://schemas.microsoft.com/office/drawing/2014/main" id="{C993BF77-340B-D8A0-9B85-826DE59F5A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97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83CC-71D0-9D67-DF76-A762CCD63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29650-5620-684C-7DE1-E5780FAFB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F2E80-5CDB-413B-6317-1A7968E2BC31}"/>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b="1" u="sng" dirty="0">
              <a:solidFill>
                <a:srgbClr val="00000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Vocabulary: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Scythe</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a long, curved blade used to cut crops.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kern="100" dirty="0">
                <a:effectLst/>
                <a:latin typeface="Open Sans" panose="020B0606030504020204" pitchFamily="34" charset="0"/>
                <a:ea typeface="Calibri" panose="020F0502020204030204" pitchFamily="34" charset="0"/>
                <a:cs typeface="Times New Roman" panose="02020603050405020304" pitchFamily="18" charset="0"/>
              </a:rPr>
              <a:t>Sickle</a:t>
            </a: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 a smaller curved blade used to cut crops.</a:t>
            </a:r>
          </a:p>
          <a:p>
            <a:endParaRPr lang="en-GB" sz="1800" b="1"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F279606-0F60-A6F4-4024-82531A8F43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0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1F98-D716-63CE-FC91-3593CD12E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F30D-7722-315B-F7C6-ECB569CB3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669AE-5F57-EE78-4DEB-11CF425C0D40}"/>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51DA223-E18A-ADDA-FE6D-C4E2B13D9C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18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FDDF7-8341-AF0E-C5B3-5EA953E8F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5BED5-CA4D-8337-EC80-93E2642CB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8A888-B00F-6A66-CA44-78EE9B7BC81A}"/>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solidFill>
                  <a:srgbClr val="000000"/>
                </a:solidFill>
                <a:effectLst/>
                <a:latin typeface="Open Sans" panose="020B0606030504020204" pitchFamily="34" charset="0"/>
                <a:ea typeface="Times New Roman" panose="02020603050405020304" pitchFamily="18" charset="0"/>
              </a:rPr>
              <a:t>Encourage children to perform an action linked to the job or equipment used. </a:t>
            </a:r>
          </a:p>
          <a:p>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F7A8557-7C8E-B7B2-7CE9-8FBE329DF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6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DD16E-5CFB-29FD-ABD0-A943317D8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DE9EF-8383-DBD7-E342-E4EFAD845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D4A21-1F41-8792-91E4-E58A6248E1A9}"/>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endParaRPr lang="en-GB" sz="1800" u="sng" dirty="0">
              <a:solidFill>
                <a:srgbClr val="000000"/>
              </a:solidFill>
              <a:effectLst/>
              <a:latin typeface="Open Sans" panose="020B0606030504020204" pitchFamily="34" charset="0"/>
              <a:ea typeface="Times New Roman" panose="02020603050405020304" pitchFamily="18" charset="0"/>
            </a:endParaRPr>
          </a:p>
          <a:p>
            <a:r>
              <a:rPr lang="en-US" sz="1800" dirty="0">
                <a:effectLst/>
                <a:latin typeface="Segoe UI" panose="020B0502040204020203" pitchFamily="34" charset="0"/>
              </a:rPr>
              <a:t>Keep the images hidden for a greater challenge, or click to reveal images to use as prompts.</a:t>
            </a:r>
            <a:endParaRPr lang="en-GB" sz="1800" u="sng" dirty="0">
              <a:solidFill>
                <a:srgbClr val="000000"/>
              </a:solidFill>
              <a:effectLst/>
              <a:latin typeface="Open Sans" panose="020B0606030504020204" pitchFamily="34" charset="0"/>
              <a:ea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dirty="0">
                <a:effectLst/>
                <a:latin typeface="Open Sans" panose="020B0606030504020204" pitchFamily="34" charset="0"/>
                <a:ea typeface="Calibri" panose="020F0502020204030204" pitchFamily="34" charset="0"/>
                <a:cs typeface="Times New Roman" panose="02020603050405020304" pitchFamily="18" charset="0"/>
              </a:rPr>
              <a:t>Suggested answers: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Stool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Bucket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Scythe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Sickle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Basket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Open Sans" panose="020B0606030504020204" pitchFamily="34" charset="0"/>
                <a:ea typeface="Calibri" panose="020F0502020204030204" pitchFamily="34" charset="0"/>
                <a:cs typeface="Times New Roman" panose="02020603050405020304" pitchFamily="18" charset="0"/>
              </a:rPr>
              <a:t>Water pump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8CE3B54-1DB2-183B-122C-0466BEF372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12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08DF-9874-AAA6-572C-B7927862F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E41E44-FD6F-FC2D-AB16-96C572D448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2E74EE-7CF9-DE2B-1710-AEA19F1FC593}"/>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5" name="Footer Placeholder 4">
            <a:extLst>
              <a:ext uri="{FF2B5EF4-FFF2-40B4-BE49-F238E27FC236}">
                <a16:creationId xmlns:a16="http://schemas.microsoft.com/office/drawing/2014/main" id="{9B8C9CB7-6A14-9B64-4012-E9EFB2F768F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708A3FB-158A-BE24-527D-C72AAD985447}"/>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130868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15416-9D36-AB1D-B11C-DDE8F78108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901F0C-1B7D-8EDF-8BEE-88D14EBE8D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9E2E8-3292-657A-589F-8AED87C97BCD}"/>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5" name="Footer Placeholder 4">
            <a:extLst>
              <a:ext uri="{FF2B5EF4-FFF2-40B4-BE49-F238E27FC236}">
                <a16:creationId xmlns:a16="http://schemas.microsoft.com/office/drawing/2014/main" id="{08CF6616-2A08-1639-8158-38263F0E267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C1D6128-F448-B923-AC96-FB646FC0E85E}"/>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43362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23D6E-790D-FB10-8631-B5B943372E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023592-755F-4DD7-E209-892B05D5FA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11048D-AD06-C822-1689-100FE04714B3}"/>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5" name="Footer Placeholder 4">
            <a:extLst>
              <a:ext uri="{FF2B5EF4-FFF2-40B4-BE49-F238E27FC236}">
                <a16:creationId xmlns:a16="http://schemas.microsoft.com/office/drawing/2014/main" id="{67009739-F7D4-DC58-0A53-2D0AAEBA74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7F7EC02-3FAF-4965-C405-91A701735513}"/>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32692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787419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2209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5527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637399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787489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07755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6325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547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B6AE-9D41-9E7A-31A7-2657EFFD3A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078962-E545-180B-3D94-F80C39152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80B8BC-8468-EC5A-77F3-6C1CC25136A8}"/>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5" name="Footer Placeholder 4">
            <a:extLst>
              <a:ext uri="{FF2B5EF4-FFF2-40B4-BE49-F238E27FC236}">
                <a16:creationId xmlns:a16="http://schemas.microsoft.com/office/drawing/2014/main" id="{DAB39C98-AC47-83F1-F9E2-38A7E4C862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DB8DB97-1537-ACEC-14C4-E70CE8CF99B0}"/>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263796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614356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16537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10/03/2025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52037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42D5-158A-2B59-8DE0-7543FDBF7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81E45B-2D26-D871-3531-6C1B61477B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524F7-A4F6-4EDE-77D4-3B7F5BDBF3E6}"/>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5" name="Footer Placeholder 4">
            <a:extLst>
              <a:ext uri="{FF2B5EF4-FFF2-40B4-BE49-F238E27FC236}">
                <a16:creationId xmlns:a16="http://schemas.microsoft.com/office/drawing/2014/main" id="{1895E38A-F9AF-A484-5998-7A277F85DB7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A917619-8A97-8AC1-59A9-0AD68163EA3F}"/>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73509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2F5E-5FF3-E5FE-35AB-4AFD14911E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96F80D-E935-923A-3DE3-6036FE1D51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411514-F9BC-6B15-668B-E1D9CE9FF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94110B-F1F1-595D-CB0F-9D94439CA80A}"/>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6" name="Footer Placeholder 5">
            <a:extLst>
              <a:ext uri="{FF2B5EF4-FFF2-40B4-BE49-F238E27FC236}">
                <a16:creationId xmlns:a16="http://schemas.microsoft.com/office/drawing/2014/main" id="{A14DD78F-91CB-CDBE-AD4A-CBA1394F0D3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4243F7-9492-4CA5-0015-DEB28768FD64}"/>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291323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235A-3AC0-92CC-11DD-FE2C5318E1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938AF3-CAAF-CD46-39F0-E98DAE1A0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BF749-9483-8768-70F5-20C1C7270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ED27B4-F975-F272-2D99-1537690BE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6F635-2D5C-5E63-C39B-733517BB3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0C628A-236F-5DC0-3588-2531F57D7752}"/>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8" name="Footer Placeholder 7">
            <a:extLst>
              <a:ext uri="{FF2B5EF4-FFF2-40B4-BE49-F238E27FC236}">
                <a16:creationId xmlns:a16="http://schemas.microsoft.com/office/drawing/2014/main" id="{D604F036-4D44-FF76-6345-D8E80DBB0E7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0C88915-8C28-C7F5-D249-28163AB58D03}"/>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25877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78E0-57C7-A50C-B18C-F580F169B4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0AB1FC-1DE1-F65F-63AF-941687C9B189}"/>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4" name="Footer Placeholder 3">
            <a:extLst>
              <a:ext uri="{FF2B5EF4-FFF2-40B4-BE49-F238E27FC236}">
                <a16:creationId xmlns:a16="http://schemas.microsoft.com/office/drawing/2014/main" id="{C8CF4F26-8CC6-C00B-D33B-0BE7F217093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1C50F7F-2880-95C1-DDFB-43FE7121279A}"/>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190334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D6E5D-68AE-FC43-1FF6-5FEFE3AEA371}"/>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3" name="Footer Placeholder 2">
            <a:extLst>
              <a:ext uri="{FF2B5EF4-FFF2-40B4-BE49-F238E27FC236}">
                <a16:creationId xmlns:a16="http://schemas.microsoft.com/office/drawing/2014/main" id="{AECB3C89-D206-20D2-AB20-96F276059F2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3262A86-8EF6-BEC5-264D-9FB1C406B5C0}"/>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247934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FB6D-CCF9-F733-17A7-B08536633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3CA4EA-D35A-8FAA-7B80-7B481A12B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74B1E3-DAA9-C2B5-58DA-C96DD3F75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3B811-03D1-7917-953E-AEDBD316AB08}"/>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6" name="Footer Placeholder 5">
            <a:extLst>
              <a:ext uri="{FF2B5EF4-FFF2-40B4-BE49-F238E27FC236}">
                <a16:creationId xmlns:a16="http://schemas.microsoft.com/office/drawing/2014/main" id="{CA88692C-4633-4214-6072-F00D3707B3B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1756AE3-E972-E8A2-DF9A-498EA2B320D6}"/>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402307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E01D-6CF6-F409-4DCF-6E29393BC5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88FC0F-7CA7-7EBB-353D-54F700C8B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AF7D4CB-3C29-379D-6AA2-7A4D7CF5A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FD7F4-58D8-584D-3FB7-EAFE183F563A}"/>
              </a:ext>
            </a:extLst>
          </p:cNvPr>
          <p:cNvSpPr>
            <a:spLocks noGrp="1"/>
          </p:cNvSpPr>
          <p:nvPr>
            <p:ph type="dt" sz="half" idx="10"/>
          </p:nvPr>
        </p:nvSpPr>
        <p:spPr/>
        <p:txBody>
          <a:bodyPr/>
          <a:lstStyle/>
          <a:p>
            <a:fld id="{5839EDA7-5F76-42CD-A89E-668EA6A67FC8}" type="datetimeFigureOut">
              <a:rPr lang="en-GB" smtClean="0"/>
              <a:t>10/03/2025</a:t>
            </a:fld>
            <a:endParaRPr lang="en-GB" dirty="0"/>
          </a:p>
        </p:txBody>
      </p:sp>
      <p:sp>
        <p:nvSpPr>
          <p:cNvPr id="6" name="Footer Placeholder 5">
            <a:extLst>
              <a:ext uri="{FF2B5EF4-FFF2-40B4-BE49-F238E27FC236}">
                <a16:creationId xmlns:a16="http://schemas.microsoft.com/office/drawing/2014/main" id="{80A0398B-38B6-9BBE-759E-A31584CC5D4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C989D95-2301-D274-82ED-0DF4FF393FB1}"/>
              </a:ext>
            </a:extLst>
          </p:cNvPr>
          <p:cNvSpPr>
            <a:spLocks noGrp="1"/>
          </p:cNvSpPr>
          <p:nvPr>
            <p:ph type="sldNum" sz="quarter" idx="12"/>
          </p:nvPr>
        </p:nvSpPr>
        <p:spPr/>
        <p:txBody>
          <a:bodyPr/>
          <a:lstStyle/>
          <a:p>
            <a:fld id="{4FF7521A-BB4F-42FD-AF65-857A8F43127F}" type="slidenum">
              <a:rPr lang="en-GB" smtClean="0"/>
              <a:t>‹#›</a:t>
            </a:fld>
            <a:endParaRPr lang="en-GB" dirty="0"/>
          </a:p>
        </p:txBody>
      </p:sp>
    </p:spTree>
    <p:extLst>
      <p:ext uri="{BB962C8B-B14F-4D97-AF65-F5344CB8AC3E}">
        <p14:creationId xmlns:p14="http://schemas.microsoft.com/office/powerpoint/2010/main" val="3500944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64991-94AA-EBC2-8CA1-DBCAB07286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EB7601-2828-ADE9-D5CF-08D0EB460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CB3A98-5C1A-91E2-1109-4BA6C1CE0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9EDA7-5F76-42CD-A89E-668EA6A67FC8}" type="datetimeFigureOut">
              <a:rPr lang="en-GB" smtClean="0"/>
              <a:t>10/03/2025</a:t>
            </a:fld>
            <a:endParaRPr lang="en-GB" dirty="0"/>
          </a:p>
        </p:txBody>
      </p:sp>
      <p:sp>
        <p:nvSpPr>
          <p:cNvPr id="5" name="Footer Placeholder 4">
            <a:extLst>
              <a:ext uri="{FF2B5EF4-FFF2-40B4-BE49-F238E27FC236}">
                <a16:creationId xmlns:a16="http://schemas.microsoft.com/office/drawing/2014/main" id="{24F41DEA-5075-CAD6-6BE3-CEBE659C49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9A215E1-24C6-3359-8587-FB95537F7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7521A-BB4F-42FD-AF65-857A8F43127F}" type="slidenum">
              <a:rPr lang="en-GB" smtClean="0"/>
              <a:t>‹#›</a:t>
            </a:fld>
            <a:endParaRPr lang="en-GB" dirty="0"/>
          </a:p>
        </p:txBody>
      </p:sp>
    </p:spTree>
    <p:extLst>
      <p:ext uri="{BB962C8B-B14F-4D97-AF65-F5344CB8AC3E}">
        <p14:creationId xmlns:p14="http://schemas.microsoft.com/office/powerpoint/2010/main" val="3470429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10/03/2025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2081057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unifrog.org/student/skills" TargetMode="External"/><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4.jp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9.jpg"/><Relationship Id="rId10" Type="http://schemas.openxmlformats.org/officeDocument/2006/relationships/image" Target="../media/image32.svg"/><Relationship Id="rId4" Type="http://schemas.openxmlformats.org/officeDocument/2006/relationships/image" Target="../media/image42.jp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0.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34.jpg"/><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g"/><Relationship Id="rId7" Type="http://schemas.openxmlformats.org/officeDocument/2006/relationships/image" Target="../media/image28.jpeg"/><Relationship Id="rId12"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jpg"/><Relationship Id="rId11" Type="http://schemas.openxmlformats.org/officeDocument/2006/relationships/image" Target="../media/image31.png"/><Relationship Id="rId5" Type="http://schemas.openxmlformats.org/officeDocument/2006/relationships/image" Target="../media/image20.jpg"/><Relationship Id="rId10" Type="http://schemas.openxmlformats.org/officeDocument/2006/relationships/image" Target="../media/image30.svg"/><Relationship Id="rId4" Type="http://schemas.openxmlformats.org/officeDocument/2006/relationships/image" Target="../media/image23.jp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6E7F-8A5C-F82B-EFB4-2BB06F9428B0}"/>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9F3CBFA-312A-E4F0-6B51-B08873EA32C9}"/>
              </a:ext>
            </a:extLst>
          </p:cNvPr>
          <p:cNvGraphicFramePr>
            <a:graphicFrameLocks noGrp="1"/>
          </p:cNvGraphicFramePr>
          <p:nvPr>
            <p:extLst>
              <p:ext uri="{D42A27DB-BD31-4B8C-83A1-F6EECF244321}">
                <p14:modId xmlns:p14="http://schemas.microsoft.com/office/powerpoint/2010/main" val="3480515586"/>
              </p:ext>
            </p:extLst>
          </p:nvPr>
        </p:nvGraphicFramePr>
        <p:xfrm>
          <a:off x="6787760" y="3808360"/>
          <a:ext cx="5177403" cy="2938128"/>
        </p:xfrm>
        <a:graphic>
          <a:graphicData uri="http://schemas.openxmlformats.org/drawingml/2006/table">
            <a:tbl>
              <a:tblPr/>
              <a:tblGrid>
                <a:gridCol w="5177403">
                  <a:extLst>
                    <a:ext uri="{9D8B030D-6E8A-4147-A177-3AD203B41FA5}">
                      <a16:colId xmlns:a16="http://schemas.microsoft.com/office/drawing/2014/main" val="3863936759"/>
                    </a:ext>
                  </a:extLst>
                </a:gridCol>
              </a:tblGrid>
              <a:tr h="33615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SEND / additional needs / TA support</a:t>
                      </a:r>
                    </a:p>
                  </a:txBody>
                  <a:tcPr>
                    <a:lnL w="12700" cap="flat" cmpd="sng" algn="ctr">
                      <a:solidFill>
                        <a:srgbClr val="BD90DC"/>
                      </a:solidFill>
                      <a:prstDash val="solid"/>
                      <a:round/>
                      <a:headEnd type="none" w="med" len="med"/>
                      <a:tailEnd type="none" w="med" len="med"/>
                    </a:lnL>
                    <a:lnR w="12700" cap="flat" cmpd="sng" algn="ctr">
                      <a:solidFill>
                        <a:srgbClr val="BD90DC"/>
                      </a:solidFill>
                      <a:prstDash val="solid"/>
                      <a:round/>
                      <a:headEnd type="none" w="med" len="med"/>
                      <a:tailEnd type="none" w="med" len="med"/>
                    </a:lnR>
                    <a:lnT w="12700" cap="flat" cmpd="sng" algn="ctr">
                      <a:solidFill>
                        <a:srgbClr val="BD90DC"/>
                      </a:solidFill>
                      <a:prstDash val="solid"/>
                      <a:round/>
                      <a:headEnd type="none" w="med" len="med"/>
                      <a:tailEnd type="none" w="med" len="med"/>
                    </a:lnT>
                    <a:lnB w="12700" cap="flat" cmpd="sng" algn="ctr">
                      <a:solidFill>
                        <a:srgbClr val="BD90DC"/>
                      </a:solidFill>
                      <a:prstDash val="solid"/>
                      <a:round/>
                      <a:headEnd type="none" w="med" len="med"/>
                      <a:tailEnd type="none" w="med" len="med"/>
                    </a:lnB>
                    <a:solidFill>
                      <a:srgbClr val="BD90DC"/>
                    </a:solidFill>
                  </a:tcPr>
                </a:tc>
                <a:extLst>
                  <a:ext uri="{0D108BD9-81ED-4DB2-BD59-A6C34878D82A}">
                    <a16:rowId xmlns:a16="http://schemas.microsoft.com/office/drawing/2014/main" val="3956399407"/>
                  </a:ext>
                </a:extLst>
              </a:tr>
              <a:tr h="1953826">
                <a:tc>
                  <a:txBody>
                    <a:bodyPr/>
                    <a:lstStyle/>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dirty="0">
                          <a:latin typeface="Open Sans" panose="020B0606030504020204" pitchFamily="34" charset="0"/>
                          <a:ea typeface="Open Sans" panose="020B0606030504020204" pitchFamily="34" charset="0"/>
                          <a:cs typeface="Open Sans" panose="020B0606030504020204" pitchFamily="34" charset="0"/>
                        </a:rPr>
                        <a:t>Our optional, editable, and printable worksheets are designed to support all children including those with additional needs. You could adapt these to suit the needs of your class, as required. </a:t>
                      </a:r>
                    </a:p>
                    <a:p>
                      <a:pPr marL="171450" indent="-171450" algn="l">
                        <a:lnSpc>
                          <a:spcPct val="115000"/>
                        </a:lnSpc>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You may choose to read the stories to the class before the lesson and then again during the lesson, so the children have more familiarity with the vocabulary.</a:t>
                      </a:r>
                    </a:p>
                    <a:p>
                      <a:pPr marL="171450" indent="-171450" algn="l">
                        <a:lnSpc>
                          <a:spcPct val="115000"/>
                        </a:lnSpc>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On slides 9, 15, and 16 -19, you could choose to reveal the images and words to change the level of challenge for the activities. </a:t>
                      </a:r>
                    </a:p>
                    <a:p>
                      <a:pPr marL="171450" indent="-171450" algn="l">
                        <a:lnSpc>
                          <a:spcPct val="115000"/>
                        </a:lnSpc>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On slide 20, you could choose to take some time exploring what the past and the present is before completing the task. </a:t>
                      </a:r>
                    </a:p>
                    <a:p>
                      <a:pPr marL="171450" indent="-171450" algn="l">
                        <a:lnSpc>
                          <a:spcPct val="115000"/>
                        </a:lnSpc>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You could choose to delete the challenge questions on any slides which have them.</a:t>
                      </a:r>
                    </a:p>
                  </a:txBody>
                  <a:tcPr>
                    <a:lnL w="12700" cap="flat" cmpd="sng" algn="ctr">
                      <a:solidFill>
                        <a:srgbClr val="BD90DC"/>
                      </a:solidFill>
                      <a:prstDash val="solid"/>
                      <a:round/>
                      <a:headEnd type="none" w="med" len="med"/>
                      <a:tailEnd type="none" w="med" len="med"/>
                    </a:lnL>
                    <a:lnR w="12700" cap="flat" cmpd="sng" algn="ctr">
                      <a:solidFill>
                        <a:srgbClr val="BD90DC"/>
                      </a:solidFill>
                      <a:prstDash val="solid"/>
                      <a:round/>
                      <a:headEnd type="none" w="med" len="med"/>
                      <a:tailEnd type="none" w="med" len="med"/>
                    </a:lnR>
                    <a:lnT w="12700" cap="flat" cmpd="sng" algn="ctr">
                      <a:solidFill>
                        <a:srgbClr val="BD90DC"/>
                      </a:solidFill>
                      <a:prstDash val="solid"/>
                      <a:round/>
                      <a:headEnd type="none" w="med" len="med"/>
                      <a:tailEnd type="none" w="med" len="med"/>
                    </a:lnT>
                    <a:lnB w="12700" cap="flat" cmpd="sng" algn="ctr">
                      <a:solidFill>
                        <a:srgbClr val="BD90DC"/>
                      </a:solidFill>
                      <a:prstDash val="solid"/>
                      <a:round/>
                      <a:headEnd type="none" w="med" len="med"/>
                      <a:tailEnd type="none" w="med" len="med"/>
                    </a:lnB>
                    <a:noFill/>
                  </a:tcPr>
                </a:tc>
                <a:extLst>
                  <a:ext uri="{0D108BD9-81ED-4DB2-BD59-A6C34878D82A}">
                    <a16:rowId xmlns:a16="http://schemas.microsoft.com/office/drawing/2014/main" val="2801202623"/>
                  </a:ext>
                </a:extLst>
              </a:tr>
            </a:tbl>
          </a:graphicData>
        </a:graphic>
      </p:graphicFrame>
      <p:sp>
        <p:nvSpPr>
          <p:cNvPr id="6" name="TextBox 5">
            <a:extLst>
              <a:ext uri="{FF2B5EF4-FFF2-40B4-BE49-F238E27FC236}">
                <a16:creationId xmlns:a16="http://schemas.microsoft.com/office/drawing/2014/main" id="{F38EC2AB-5C9F-66C6-0109-2FA9104A85B7}"/>
              </a:ext>
            </a:extLst>
          </p:cNvPr>
          <p:cNvSpPr txBox="1"/>
          <p:nvPr/>
        </p:nvSpPr>
        <p:spPr>
          <a:xfrm>
            <a:off x="221397" y="160376"/>
            <a:ext cx="11743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a:t>
            </a:r>
          </a:p>
        </p:txBody>
      </p:sp>
      <p:graphicFrame>
        <p:nvGraphicFramePr>
          <p:cNvPr id="3" name="Table 2">
            <a:extLst>
              <a:ext uri="{FF2B5EF4-FFF2-40B4-BE49-F238E27FC236}">
                <a16:creationId xmlns:a16="http://schemas.microsoft.com/office/drawing/2014/main" id="{8AECCA57-CEBF-2751-ABB1-176C466C25D2}"/>
              </a:ext>
            </a:extLst>
          </p:cNvPr>
          <p:cNvGraphicFramePr>
            <a:graphicFrameLocks noGrp="1"/>
          </p:cNvGraphicFramePr>
          <p:nvPr>
            <p:extLst>
              <p:ext uri="{D42A27DB-BD31-4B8C-83A1-F6EECF244321}">
                <p14:modId xmlns:p14="http://schemas.microsoft.com/office/powerpoint/2010/main" val="1720901017"/>
              </p:ext>
            </p:extLst>
          </p:nvPr>
        </p:nvGraphicFramePr>
        <p:xfrm>
          <a:off x="221397" y="767181"/>
          <a:ext cx="6485966" cy="4434367"/>
        </p:xfrm>
        <a:graphic>
          <a:graphicData uri="http://schemas.openxmlformats.org/drawingml/2006/table">
            <a:tbl>
              <a:tblPr/>
              <a:tblGrid>
                <a:gridCol w="1578374">
                  <a:extLst>
                    <a:ext uri="{9D8B030D-6E8A-4147-A177-3AD203B41FA5}">
                      <a16:colId xmlns:a16="http://schemas.microsoft.com/office/drawing/2014/main" val="4012795431"/>
                    </a:ext>
                  </a:extLst>
                </a:gridCol>
                <a:gridCol w="4907592">
                  <a:extLst>
                    <a:ext uri="{9D8B030D-6E8A-4147-A177-3AD203B41FA5}">
                      <a16:colId xmlns:a16="http://schemas.microsoft.com/office/drawing/2014/main" val="396374708"/>
                    </a:ext>
                  </a:extLst>
                </a:gridCol>
              </a:tblGrid>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Key lesson information</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hMerge="1">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GB" sz="105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rgbClr val="4BC7C8"/>
                      </a:solidFill>
                      <a:prstDash val="solid"/>
                      <a:round/>
                      <a:headEnd type="none" w="med" len="med"/>
                      <a:tailEnd type="none" w="med" len="med"/>
                    </a:lnL>
                    <a:lnR w="12700" cap="flat" cmpd="sng" algn="ctr">
                      <a:solidFill>
                        <a:srgbClr val="4BC7C8"/>
                      </a:solidFill>
                      <a:prstDash val="solid"/>
                      <a:round/>
                      <a:headEnd type="none" w="med" len="med"/>
                      <a:tailEnd type="none" w="med" len="med"/>
                    </a:lnR>
                    <a:lnT w="12700" cap="flat" cmpd="sng" algn="ctr">
                      <a:solidFill>
                        <a:srgbClr val="4BC7C8"/>
                      </a:solidFill>
                      <a:prstDash val="solid"/>
                      <a:round/>
                      <a:headEnd type="none" w="med" len="med"/>
                      <a:tailEnd type="none" w="med" len="med"/>
                    </a:lnT>
                    <a:lnB w="12700" cap="flat" cmpd="sng" algn="ctr">
                      <a:solidFill>
                        <a:srgbClr val="4BC7C8"/>
                      </a:solidFill>
                      <a:prstDash val="solid"/>
                      <a:round/>
                      <a:headEnd type="none" w="med" len="med"/>
                      <a:tailEnd type="none" w="med" len="med"/>
                    </a:lnB>
                    <a:noFill/>
                  </a:tcPr>
                </a:tc>
                <a:extLst>
                  <a:ext uri="{0D108BD9-81ED-4DB2-BD59-A6C34878D82A}">
                    <a16:rowId xmlns:a16="http://schemas.microsoft.com/office/drawing/2014/main" val="3797540296"/>
                  </a:ext>
                </a:extLst>
              </a:tr>
              <a:tr h="538729">
                <a:tc>
                  <a:txBody>
                    <a:bodyPr/>
                    <a:lstStyle/>
                    <a:p>
                      <a:pPr algn="l">
                        <a:lnSpc>
                          <a:spcPct val="115000"/>
                        </a:lnSpc>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Recommended time</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 minutes</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934114665"/>
                  </a:ext>
                </a:extLst>
              </a:tr>
              <a:tr h="104625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Objectives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By the end of the session, children should be able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identify that jobs are shown differently in stories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identify ways that technology can help people with their jobs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identify that jobs in the past are different to jobs now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180415888"/>
                  </a:ext>
                </a:extLst>
              </a:tr>
              <a:tr h="1594624">
                <a:tc>
                  <a:txBody>
                    <a:bodyPr/>
                    <a:lstStyle/>
                    <a:p>
                      <a:pPr algn="l">
                        <a:lnSpc>
                          <a:spcPct val="115000"/>
                        </a:lnSpc>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Main student tasks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Use the pictures to decide which of the jobs help people.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Listen to Peter’s farm and identify the tools he used in his job.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Listen to Julia’s farm and identify the tools she used in her job.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Discuss in pairs how the farms in the stories are different.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Discuss which story was set in the past and which was set in the present.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rPr>
                        <a:t>Decide which farmer had the easier job.</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a:ea typeface="+mn-ea"/>
                        <a:cs typeface="+mn-cs"/>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276505170"/>
                  </a:ext>
                </a:extLst>
              </a:tr>
              <a:tr h="52213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1" dirty="0">
                          <a:latin typeface="Open Sans" panose="020B0606030504020204" pitchFamily="34" charset="0"/>
                          <a:ea typeface="Open Sans" panose="020B0606030504020204" pitchFamily="34" charset="0"/>
                          <a:cs typeface="Open Sans" panose="020B0606030504020204" pitchFamily="34" charset="0"/>
                        </a:rPr>
                        <a:t>Keywords</a:t>
                      </a: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Farm, farmer, milk, bucket, stool, udders, sickle, scythe, wheat, basket, fruit, pump, watering can, milking machine, combine harvester, robotic harvester, irrigation system.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421531160"/>
                  </a:ext>
                </a:extLst>
              </a:tr>
            </a:tbl>
          </a:graphicData>
        </a:graphic>
      </p:graphicFrame>
      <p:graphicFrame>
        <p:nvGraphicFramePr>
          <p:cNvPr id="8" name="Table 7">
            <a:hlinkClick r:id="rId3"/>
            <a:extLst>
              <a:ext uri="{FF2B5EF4-FFF2-40B4-BE49-F238E27FC236}">
                <a16:creationId xmlns:a16="http://schemas.microsoft.com/office/drawing/2014/main" id="{A67897FD-0CA8-BC69-2A25-53F00736B0B6}"/>
              </a:ext>
            </a:extLst>
          </p:cNvPr>
          <p:cNvGraphicFramePr>
            <a:graphicFrameLocks noGrp="1"/>
          </p:cNvGraphicFramePr>
          <p:nvPr>
            <p:extLst>
              <p:ext uri="{D42A27DB-BD31-4B8C-83A1-F6EECF244321}">
                <p14:modId xmlns:p14="http://schemas.microsoft.com/office/powerpoint/2010/main" val="1974321864"/>
              </p:ext>
            </p:extLst>
          </p:nvPr>
        </p:nvGraphicFramePr>
        <p:xfrm>
          <a:off x="221397" y="5413496"/>
          <a:ext cx="6485965" cy="1332992"/>
        </p:xfrm>
        <a:graphic>
          <a:graphicData uri="http://schemas.openxmlformats.org/drawingml/2006/table">
            <a:tbl>
              <a:tblPr/>
              <a:tblGrid>
                <a:gridCol w="1584587">
                  <a:extLst>
                    <a:ext uri="{9D8B030D-6E8A-4147-A177-3AD203B41FA5}">
                      <a16:colId xmlns:a16="http://schemas.microsoft.com/office/drawing/2014/main" val="4012795431"/>
                    </a:ext>
                  </a:extLst>
                </a:gridCol>
                <a:gridCol w="4901378">
                  <a:extLst>
                    <a:ext uri="{9D8B030D-6E8A-4147-A177-3AD203B41FA5}">
                      <a16:colId xmlns:a16="http://schemas.microsoft.com/office/drawing/2014/main" val="396374708"/>
                    </a:ext>
                  </a:extLst>
                </a:gridCol>
              </a:tblGrid>
              <a:tr h="295586">
                <a:tc gridSpan="2">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Teacher preparation</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GB" dirty="0"/>
                    </a:p>
                  </a:txBody>
                  <a:tcPr>
                    <a:lnL w="12700" cap="flat" cmpd="sng" algn="ctr">
                      <a:solidFill>
                        <a:srgbClr val="4BC7C8"/>
                      </a:solidFill>
                      <a:prstDash val="solid"/>
                      <a:round/>
                      <a:headEnd type="none" w="med" len="med"/>
                      <a:tailEnd type="none" w="med" len="med"/>
                    </a:lnL>
                    <a:lnR w="12700" cap="flat" cmpd="sng" algn="ctr">
                      <a:solidFill>
                        <a:srgbClr val="4BC7C8"/>
                      </a:solidFill>
                      <a:prstDash val="solid"/>
                      <a:round/>
                      <a:headEnd type="none" w="med" len="med"/>
                      <a:tailEnd type="none" w="med" len="med"/>
                    </a:lnR>
                    <a:lnT w="12700" cap="flat" cmpd="sng" algn="ctr">
                      <a:solidFill>
                        <a:srgbClr val="4BC7C8"/>
                      </a:solidFill>
                      <a:prstDash val="solid"/>
                      <a:round/>
                      <a:headEnd type="none" w="med" len="med"/>
                      <a:tailEnd type="none" w="med" len="med"/>
                    </a:lnT>
                    <a:lnB w="12700" cap="flat" cmpd="sng" algn="ctr">
                      <a:solidFill>
                        <a:srgbClr val="4BC7C8"/>
                      </a:solidFill>
                      <a:prstDash val="solid"/>
                      <a:round/>
                      <a:headEnd type="none" w="med" len="med"/>
                      <a:tailEnd type="none" w="med" len="med"/>
                    </a:lnB>
                    <a:noFill/>
                  </a:tcPr>
                </a:tc>
                <a:extLst>
                  <a:ext uri="{0D108BD9-81ED-4DB2-BD59-A6C34878D82A}">
                    <a16:rowId xmlns:a16="http://schemas.microsoft.com/office/drawing/2014/main" val="3146878358"/>
                  </a:ext>
                </a:extLst>
              </a:tr>
              <a:tr h="300247">
                <a:tc>
                  <a:txBody>
                    <a:bodyPr/>
                    <a:lstStyle/>
                    <a:p>
                      <a:pPr algn="l">
                        <a:lnSpc>
                          <a:spcPct val="115000"/>
                        </a:lnSpc>
                      </a:pPr>
                      <a:r>
                        <a:rPr lang="en-GB" sz="1200" b="1" dirty="0">
                          <a:effectLst/>
                          <a:latin typeface="Open Sans" panose="020B0606030504020204" pitchFamily="34" charset="0"/>
                          <a:ea typeface="Open Sans" panose="020B0606030504020204" pitchFamily="34" charset="0"/>
                          <a:cs typeface="Open Sans" panose="020B0606030504020204" pitchFamily="34" charset="0"/>
                        </a:rPr>
                        <a:t>Resources</a:t>
                      </a:r>
                    </a:p>
                    <a:p>
                      <a:pPr algn="l">
                        <a:lnSpc>
                          <a:spcPct val="115000"/>
                        </a:lnSpc>
                      </a:pPr>
                      <a:endParaRPr lang="fr-FR" sz="12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N/a - all activities are designed to be discussed.</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553702213"/>
                  </a:ext>
                </a:extLst>
              </a:tr>
              <a:tr h="300247">
                <a:tc>
                  <a:txBody>
                    <a:bodyPr/>
                    <a:lstStyle/>
                    <a:p>
                      <a:pPr algn="l">
                        <a:lnSpc>
                          <a:spcPct val="115000"/>
                        </a:lnSpc>
                      </a:pPr>
                      <a:r>
                        <a:rPr lang="fr-FR" sz="1200" b="1" dirty="0">
                          <a:effectLst/>
                          <a:latin typeface="Open Sans" panose="020B0606030504020204" pitchFamily="34" charset="0"/>
                          <a:ea typeface="Open Sans" panose="020B0606030504020204" pitchFamily="34" charset="0"/>
                          <a:cs typeface="Open Sans" panose="020B0606030504020204" pitchFamily="34" charset="0"/>
                        </a:rPr>
                        <a:t>Print</a:t>
                      </a:r>
                    </a:p>
                    <a:p>
                      <a:pPr algn="l">
                        <a:lnSpc>
                          <a:spcPct val="115000"/>
                        </a:lnSpc>
                      </a:pPr>
                      <a:endParaRPr lang="fr-FR" sz="1200" b="1"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Worksheet (optional)</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328224020"/>
                  </a:ext>
                </a:extLst>
              </a:tr>
            </a:tbl>
          </a:graphicData>
        </a:graphic>
      </p:graphicFrame>
      <p:pic>
        <p:nvPicPr>
          <p:cNvPr id="17" name="Graphic 16" descr="Future with solid fill">
            <a:extLst>
              <a:ext uri="{FF2B5EF4-FFF2-40B4-BE49-F238E27FC236}">
                <a16:creationId xmlns:a16="http://schemas.microsoft.com/office/drawing/2014/main" id="{801492DE-A07D-39F5-61BC-53D140F405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4298" y="5389764"/>
            <a:ext cx="350524" cy="350524"/>
          </a:xfrm>
          <a:prstGeom prst="rect">
            <a:avLst/>
          </a:prstGeom>
        </p:spPr>
      </p:pic>
      <p:pic>
        <p:nvPicPr>
          <p:cNvPr id="19" name="Graphic 18" descr="Lightbulb with solid fill">
            <a:extLst>
              <a:ext uri="{FF2B5EF4-FFF2-40B4-BE49-F238E27FC236}">
                <a16:creationId xmlns:a16="http://schemas.microsoft.com/office/drawing/2014/main" id="{E6B93F2D-C0ED-7A67-CD18-CC5E30BE4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9142" y="738020"/>
            <a:ext cx="398221" cy="398221"/>
          </a:xfrm>
          <a:prstGeom prst="rect">
            <a:avLst/>
          </a:prstGeom>
        </p:spPr>
      </p:pic>
      <p:graphicFrame>
        <p:nvGraphicFramePr>
          <p:cNvPr id="5" name="Table 4">
            <a:extLst>
              <a:ext uri="{FF2B5EF4-FFF2-40B4-BE49-F238E27FC236}">
                <a16:creationId xmlns:a16="http://schemas.microsoft.com/office/drawing/2014/main" id="{247913A4-4A2E-AA65-AE20-1FFEDBE4C651}"/>
              </a:ext>
            </a:extLst>
          </p:cNvPr>
          <p:cNvGraphicFramePr>
            <a:graphicFrameLocks noGrp="1"/>
          </p:cNvGraphicFramePr>
          <p:nvPr>
            <p:extLst>
              <p:ext uri="{D42A27DB-BD31-4B8C-83A1-F6EECF244321}">
                <p14:modId xmlns:p14="http://schemas.microsoft.com/office/powerpoint/2010/main" val="4036869349"/>
              </p:ext>
            </p:extLst>
          </p:nvPr>
        </p:nvGraphicFramePr>
        <p:xfrm>
          <a:off x="6787760" y="787555"/>
          <a:ext cx="5177402" cy="2961640"/>
        </p:xfrm>
        <a:graphic>
          <a:graphicData uri="http://schemas.openxmlformats.org/drawingml/2006/table">
            <a:tbl>
              <a:tblPr/>
              <a:tblGrid>
                <a:gridCol w="1646802">
                  <a:extLst>
                    <a:ext uri="{9D8B030D-6E8A-4147-A177-3AD203B41FA5}">
                      <a16:colId xmlns:a16="http://schemas.microsoft.com/office/drawing/2014/main" val="4148843491"/>
                    </a:ext>
                  </a:extLst>
                </a:gridCol>
                <a:gridCol w="3530600">
                  <a:extLst>
                    <a:ext uri="{9D8B030D-6E8A-4147-A177-3AD203B41FA5}">
                      <a16:colId xmlns:a16="http://schemas.microsoft.com/office/drawing/2014/main" val="4190319038"/>
                    </a:ext>
                  </a:extLst>
                </a:gridCol>
              </a:tblGrid>
              <a:tr h="19034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Benchmarks and standards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hMerge="1">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GB" sz="105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rgbClr val="4BC7C8"/>
                      </a:solidFill>
                      <a:prstDash val="solid"/>
                      <a:round/>
                      <a:headEnd type="none" w="med" len="med"/>
                      <a:tailEnd type="none" w="med" len="med"/>
                    </a:lnL>
                    <a:lnR w="12700" cap="flat" cmpd="sng" algn="ctr">
                      <a:solidFill>
                        <a:srgbClr val="4BC7C8"/>
                      </a:solidFill>
                      <a:prstDash val="solid"/>
                      <a:round/>
                      <a:headEnd type="none" w="med" len="med"/>
                      <a:tailEnd type="none" w="med" len="med"/>
                    </a:lnR>
                    <a:lnT w="12700" cap="flat" cmpd="sng" algn="ctr">
                      <a:solidFill>
                        <a:srgbClr val="4BC7C8"/>
                      </a:solidFill>
                      <a:prstDash val="solid"/>
                      <a:round/>
                      <a:headEnd type="none" w="med" len="med"/>
                      <a:tailEnd type="none" w="med" len="med"/>
                    </a:lnT>
                    <a:lnB w="12700" cap="flat" cmpd="sng" algn="ctr">
                      <a:solidFill>
                        <a:srgbClr val="4BC7C8"/>
                      </a:solidFill>
                      <a:prstDash val="solid"/>
                      <a:round/>
                      <a:headEnd type="none" w="med" len="med"/>
                      <a:tailEnd type="none" w="med" len="med"/>
                    </a:lnB>
                    <a:solidFill>
                      <a:schemeClr val="bg2"/>
                    </a:solidFill>
                  </a:tcPr>
                </a:tc>
                <a:extLst>
                  <a:ext uri="{0D108BD9-81ED-4DB2-BD59-A6C34878D82A}">
                    <a16:rowId xmlns:a16="http://schemas.microsoft.com/office/drawing/2014/main" val="1892020484"/>
                  </a:ext>
                </a:extLst>
              </a:tr>
              <a:tr h="441504">
                <a:tc>
                  <a:txBody>
                    <a:bodyPr/>
                    <a:lstStyle/>
                    <a:p>
                      <a:pPr algn="l">
                        <a:lnSpc>
                          <a:spcPct val="115000"/>
                        </a:lnSpc>
                      </a:pPr>
                      <a:r>
                        <a:rPr lang="fr-FR" sz="1200" b="1" dirty="0">
                          <a:effectLst/>
                          <a:latin typeface="Open Sans" panose="020B0606030504020204" pitchFamily="34" charset="0"/>
                          <a:ea typeface="Open Sans" panose="020B0606030504020204" pitchFamily="34" charset="0"/>
                          <a:cs typeface="Open Sans" panose="020B0606030504020204" pitchFamily="34" charset="0"/>
                        </a:rPr>
                        <a:t>Gatsby Benchmarks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tab pos="136525" algn="l"/>
                        </a:tabLst>
                        <a:defRPr/>
                      </a:pPr>
                      <a:r>
                        <a:rPr lang="en-GB"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 Linking curriculum learning to careers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05861245"/>
                  </a:ext>
                </a:extLst>
              </a:tr>
              <a:tr h="269501">
                <a:tc>
                  <a:txBody>
                    <a:bodyPr/>
                    <a:lstStyle/>
                    <a:p>
                      <a:pPr algn="l">
                        <a:lnSpc>
                          <a:spcPct val="115000"/>
                        </a:lnSpc>
                      </a:pPr>
                      <a:r>
                        <a:rPr lang="en-GB" sz="1200" b="1"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CDI Framework</a:t>
                      </a:r>
                      <a:endParaRPr lang="fr-FR" sz="1200" b="1"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tab pos="136525" algn="l"/>
                        </a:tabLst>
                        <a:defRPr/>
                      </a:pPr>
                      <a:r>
                        <a:rPr lang="en-GB" sz="1200" b="0" i="0" kern="1200" noProof="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See the big picture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799395854"/>
                  </a:ext>
                </a:extLst>
              </a:tr>
              <a:tr h="613308">
                <a:tc>
                  <a:txBody>
                    <a:bodyPr/>
                    <a:lstStyle/>
                    <a:p>
                      <a:pPr algn="l">
                        <a:lnSpc>
                          <a:spcPct val="115000"/>
                        </a:lnSpc>
                      </a:pPr>
                      <a:r>
                        <a:rPr lang="fr-FR" sz="1200" b="1" dirty="0">
                          <a:effectLst/>
                          <a:latin typeface="Open Sans" panose="020B0606030504020204" pitchFamily="34" charset="0"/>
                          <a:ea typeface="Open Sans" panose="020B0606030504020204" pitchFamily="34" charset="0"/>
                          <a:cs typeface="Open Sans" panose="020B0606030504020204" pitchFamily="34" charset="0"/>
                        </a:rPr>
                        <a:t>National Curriculum</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English: </a:t>
                      </a:r>
                      <a:r>
                        <a:rPr lang="en-US"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participate in discussion about what is read to them, taking turns and listening to what others say.</a:t>
                      </a:r>
                      <a:endPar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History: </a:t>
                      </a:r>
                      <a:r>
                        <a:rPr lang="en-US"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changes within living memory. Where appropriate, these should be used to reveal aspects of change in national life.</a:t>
                      </a:r>
                      <a:endPar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09713044"/>
                  </a:ext>
                </a:extLst>
              </a:tr>
              <a:tr h="309804">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fr-FR"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Skills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Critical thinking, listening, speaking, communication, learning.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710477542"/>
                  </a:ext>
                </a:extLst>
              </a:tr>
            </a:tbl>
          </a:graphicData>
        </a:graphic>
      </p:graphicFrame>
      <p:pic>
        <p:nvPicPr>
          <p:cNvPr id="14" name="Graphic 13" descr="Clipboard Checked with solid fill">
            <a:extLst>
              <a:ext uri="{FF2B5EF4-FFF2-40B4-BE49-F238E27FC236}">
                <a16:creationId xmlns:a16="http://schemas.microsoft.com/office/drawing/2014/main" id="{5E704097-FF0A-8104-E59F-96AABEA75B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8657" y="742448"/>
            <a:ext cx="416505" cy="392901"/>
          </a:xfrm>
          <a:prstGeom prst="rect">
            <a:avLst/>
          </a:prstGeom>
        </p:spPr>
      </p:pic>
      <p:pic>
        <p:nvPicPr>
          <p:cNvPr id="4" name="Graphic 3" descr="Man with solid fill">
            <a:extLst>
              <a:ext uri="{FF2B5EF4-FFF2-40B4-BE49-F238E27FC236}">
                <a16:creationId xmlns:a16="http://schemas.microsoft.com/office/drawing/2014/main" id="{5195896F-1A3B-45B1-6A56-EA765DFF6D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572261" y="3760669"/>
            <a:ext cx="392901" cy="392901"/>
          </a:xfrm>
          <a:prstGeom prst="rect">
            <a:avLst/>
          </a:prstGeom>
        </p:spPr>
      </p:pic>
    </p:spTree>
    <p:extLst>
      <p:ext uri="{BB962C8B-B14F-4D97-AF65-F5344CB8AC3E}">
        <p14:creationId xmlns:p14="http://schemas.microsoft.com/office/powerpoint/2010/main" val="194488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3F899-AD50-32D5-0F1C-0F5C4DFB5625}"/>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7" name="Rectangle: Rounded Corners 6">
            <a:extLst>
              <a:ext uri="{FF2B5EF4-FFF2-40B4-BE49-F238E27FC236}">
                <a16:creationId xmlns:a16="http://schemas.microsoft.com/office/drawing/2014/main" id="{46706882-8F18-CB52-B1BF-91A99384356F}"/>
              </a:ext>
            </a:extLst>
          </p:cNvPr>
          <p:cNvSpPr/>
          <p:nvPr/>
        </p:nvSpPr>
        <p:spPr>
          <a:xfrm>
            <a:off x="3931131" y="2331262"/>
            <a:ext cx="2245895" cy="786151"/>
          </a:xfrm>
          <a:prstGeom prst="roundRect">
            <a:avLst/>
          </a:prstGeom>
          <a:solidFill>
            <a:schemeClr val="accent5"/>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Farmer Julia</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8273E87-39BC-5A87-CBF9-A8D6FD322D28}"/>
              </a:ext>
            </a:extLst>
          </p:cNvPr>
          <p:cNvSpPr/>
          <p:nvPr/>
        </p:nvSpPr>
        <p:spPr>
          <a:xfrm>
            <a:off x="352926" y="1112863"/>
            <a:ext cx="11570133" cy="786152"/>
          </a:xfrm>
          <a:prstGeom prst="roundRect">
            <a:avLst/>
          </a:prstGeom>
          <a:solidFill>
            <a:schemeClr val="bg1"/>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 to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next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story.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F1C1CEC-8A63-BF7F-E638-BB004E970EA8}"/>
              </a:ext>
            </a:extLst>
          </p:cNvPr>
          <p:cNvSpPr txBox="1"/>
          <p:nvPr/>
        </p:nvSpPr>
        <p:spPr>
          <a:xfrm>
            <a:off x="3929474" y="3290131"/>
            <a:ext cx="8164791" cy="2531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Julia woke up and saw it was raining outside! </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She put on her waterproof jacket, wellington boots, and set to work. </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She had to get all the farm jobs done, even in the rain! </a:t>
            </a:r>
          </a:p>
        </p:txBody>
      </p:sp>
      <p:grpSp>
        <p:nvGrpSpPr>
          <p:cNvPr id="10" name="Group 9">
            <a:extLst>
              <a:ext uri="{FF2B5EF4-FFF2-40B4-BE49-F238E27FC236}">
                <a16:creationId xmlns:a16="http://schemas.microsoft.com/office/drawing/2014/main" id="{8E1D0121-5A10-E1A9-6DB0-59042F60BB32}"/>
              </a:ext>
            </a:extLst>
          </p:cNvPr>
          <p:cNvGrpSpPr/>
          <p:nvPr/>
        </p:nvGrpSpPr>
        <p:grpSpPr>
          <a:xfrm>
            <a:off x="444318" y="1996797"/>
            <a:ext cx="3199446" cy="3984903"/>
            <a:chOff x="6096000" y="0"/>
            <a:chExt cx="3394548" cy="4254500"/>
          </a:xfrm>
        </p:grpSpPr>
        <p:pic>
          <p:nvPicPr>
            <p:cNvPr id="9" name="Picture 8">
              <a:extLst>
                <a:ext uri="{FF2B5EF4-FFF2-40B4-BE49-F238E27FC236}">
                  <a16:creationId xmlns:a16="http://schemas.microsoft.com/office/drawing/2014/main" id="{77E801E1-1B2B-FB8C-8512-CC1B699A381F}"/>
                </a:ext>
              </a:extLst>
            </p:cNvPr>
            <p:cNvPicPr>
              <a:picLocks noChangeAspect="1"/>
            </p:cNvPicPr>
            <p:nvPr/>
          </p:nvPicPr>
          <p:blipFill>
            <a:blip r:embed="rId3">
              <a:extLst>
                <a:ext uri="{28A0092B-C50C-407E-A947-70E740481C1C}">
                  <a14:useLocalDpi xmlns:a14="http://schemas.microsoft.com/office/drawing/2010/main" val="0"/>
                </a:ext>
              </a:extLst>
            </a:blip>
            <a:srcRect l="50000"/>
            <a:stretch/>
          </p:blipFill>
          <p:spPr>
            <a:xfrm>
              <a:off x="6096000" y="0"/>
              <a:ext cx="3394548" cy="4254500"/>
            </a:xfrm>
            <a:prstGeom prst="rect">
              <a:avLst/>
            </a:prstGeom>
          </p:spPr>
        </p:pic>
        <p:pic>
          <p:nvPicPr>
            <p:cNvPr id="3" name="Picture 2" descr="A person milking a cow&#10;&#10;Description automatically generated">
              <a:extLst>
                <a:ext uri="{FF2B5EF4-FFF2-40B4-BE49-F238E27FC236}">
                  <a16:creationId xmlns:a16="http://schemas.microsoft.com/office/drawing/2014/main" id="{5A13911A-1371-33EF-C199-4AA18FD3F931}"/>
                </a:ext>
              </a:extLst>
            </p:cNvPr>
            <p:cNvPicPr>
              <a:picLocks noChangeAspect="1"/>
            </p:cNvPicPr>
            <p:nvPr/>
          </p:nvPicPr>
          <p:blipFill>
            <a:blip r:embed="rId4">
              <a:extLst>
                <a:ext uri="{28A0092B-C50C-407E-A947-70E740481C1C}">
                  <a14:useLocalDpi xmlns:a14="http://schemas.microsoft.com/office/drawing/2010/main" val="0"/>
                </a:ext>
              </a:extLst>
            </a:blip>
            <a:srcRect l="54076" t="13572" r="20981" b="47823"/>
            <a:stretch/>
          </p:blipFill>
          <p:spPr>
            <a:xfrm flipH="1">
              <a:off x="6399133" y="369302"/>
              <a:ext cx="2821374" cy="2983502"/>
            </a:xfrm>
            <a:prstGeom prst="rect">
              <a:avLst/>
            </a:prstGeom>
          </p:spPr>
        </p:pic>
      </p:grpSp>
      <p:pic>
        <p:nvPicPr>
          <p:cNvPr id="5" name="Graphic 4" descr="Farmer female with solid fill">
            <a:extLst>
              <a:ext uri="{FF2B5EF4-FFF2-40B4-BE49-F238E27FC236}">
                <a16:creationId xmlns:a16="http://schemas.microsoft.com/office/drawing/2014/main" id="{1D9039C7-E89A-3B3B-252A-3AF9D1A97B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24674" y="606772"/>
            <a:ext cx="914400" cy="914400"/>
          </a:xfrm>
          <a:prstGeom prst="rect">
            <a:avLst/>
          </a:prstGeom>
        </p:spPr>
      </p:pic>
    </p:spTree>
    <p:extLst>
      <p:ext uri="{BB962C8B-B14F-4D97-AF65-F5344CB8AC3E}">
        <p14:creationId xmlns:p14="http://schemas.microsoft.com/office/powerpoint/2010/main" val="382967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BFE8-E4F8-BF16-57B7-A764489D8E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290512-35D4-9309-E51D-AB7212C8C64C}"/>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2" name="TextBox 11">
            <a:extLst>
              <a:ext uri="{FF2B5EF4-FFF2-40B4-BE49-F238E27FC236}">
                <a16:creationId xmlns:a16="http://schemas.microsoft.com/office/drawing/2014/main" id="{886289AC-1D01-B686-9885-D176F919081F}"/>
              </a:ext>
            </a:extLst>
          </p:cNvPr>
          <p:cNvSpPr txBox="1"/>
          <p:nvPr/>
        </p:nvSpPr>
        <p:spPr>
          <a:xfrm>
            <a:off x="268941" y="1020892"/>
            <a:ext cx="11117179" cy="5460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She started with the cows. </a:t>
            </a:r>
          </a:p>
        </p:txBody>
      </p:sp>
      <p:sp>
        <p:nvSpPr>
          <p:cNvPr id="5" name="TextBox 4">
            <a:extLst>
              <a:ext uri="{FF2B5EF4-FFF2-40B4-BE49-F238E27FC236}">
                <a16:creationId xmlns:a16="http://schemas.microsoft.com/office/drawing/2014/main" id="{0E2E2E83-1B6E-4EA6-EB86-798E3B98D7F6}"/>
              </a:ext>
            </a:extLst>
          </p:cNvPr>
          <p:cNvSpPr txBox="1"/>
          <p:nvPr/>
        </p:nvSpPr>
        <p:spPr>
          <a:xfrm>
            <a:off x="179294" y="4783230"/>
            <a:ext cx="12012706"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She led them to the machines which milked them</a:t>
            </a:r>
            <a:r>
              <a:rPr lang="en-US" sz="2200" dirty="0">
                <a:solidFill>
                  <a:prstClr val="black"/>
                </a:solidFill>
                <a:latin typeface="Open Sans" panose="020B0606030504020204"/>
              </a:rPr>
              <a:t>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and turned the switch on. Many cows were milked all at once. </a:t>
            </a:r>
          </a:p>
        </p:txBody>
      </p:sp>
      <p:pic>
        <p:nvPicPr>
          <p:cNvPr id="4" name="Picture 3" descr="A person milking a cow&#10;&#10;Description automatically generated">
            <a:extLst>
              <a:ext uri="{FF2B5EF4-FFF2-40B4-BE49-F238E27FC236}">
                <a16:creationId xmlns:a16="http://schemas.microsoft.com/office/drawing/2014/main" id="{582B2F11-44CD-B919-65EE-766A2B3FF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47" y="1859445"/>
            <a:ext cx="3858047" cy="2852821"/>
          </a:xfrm>
          <a:prstGeom prst="rect">
            <a:avLst/>
          </a:prstGeom>
        </p:spPr>
      </p:pic>
      <p:pic>
        <p:nvPicPr>
          <p:cNvPr id="7" name="Picture 6" descr="A cow with milking machines in a barn&#10;&#10;Description automatically generated">
            <a:extLst>
              <a:ext uri="{FF2B5EF4-FFF2-40B4-BE49-F238E27FC236}">
                <a16:creationId xmlns:a16="http://schemas.microsoft.com/office/drawing/2014/main" id="{3D19BD58-E263-54F2-2A2E-5C4938275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386" y="680563"/>
            <a:ext cx="6043381" cy="4031703"/>
          </a:xfrm>
          <a:prstGeom prst="rect">
            <a:avLst/>
          </a:prstGeom>
        </p:spPr>
      </p:pic>
      <p:sp>
        <p:nvSpPr>
          <p:cNvPr id="8" name="Rectangle: Rounded Corners 7">
            <a:extLst>
              <a:ext uri="{FF2B5EF4-FFF2-40B4-BE49-F238E27FC236}">
                <a16:creationId xmlns:a16="http://schemas.microsoft.com/office/drawing/2014/main" id="{7A0AB351-4CB2-8181-F3CC-656F8844FEA9}"/>
              </a:ext>
            </a:extLst>
          </p:cNvPr>
          <p:cNvSpPr/>
          <p:nvPr/>
        </p:nvSpPr>
        <p:spPr>
          <a:xfrm>
            <a:off x="7021128" y="4317450"/>
            <a:ext cx="2865895" cy="541069"/>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Milking machines</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01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F290-2589-21B5-CCC9-3CCFBB2C6F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B002D2-7063-1505-DBB9-339080E4FF07}"/>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2" name="TextBox 11">
            <a:extLst>
              <a:ext uri="{FF2B5EF4-FFF2-40B4-BE49-F238E27FC236}">
                <a16:creationId xmlns:a16="http://schemas.microsoft.com/office/drawing/2014/main" id="{16914A30-EFF9-6B80-FA3B-98E49E983885}"/>
              </a:ext>
            </a:extLst>
          </p:cNvPr>
          <p:cNvSpPr txBox="1"/>
          <p:nvPr/>
        </p:nvSpPr>
        <p:spPr>
          <a:xfrm>
            <a:off x="179293" y="1015081"/>
            <a:ext cx="1183341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 rain stopped, and the sun shone. She thought she should cut the wheat while it was dry. </a:t>
            </a:r>
          </a:p>
        </p:txBody>
      </p:sp>
      <p:sp>
        <p:nvSpPr>
          <p:cNvPr id="5" name="TextBox 4">
            <a:extLst>
              <a:ext uri="{FF2B5EF4-FFF2-40B4-BE49-F238E27FC236}">
                <a16:creationId xmlns:a16="http://schemas.microsoft.com/office/drawing/2014/main" id="{249A003E-3505-F38B-E418-F890F43DD725}"/>
              </a:ext>
            </a:extLst>
          </p:cNvPr>
          <p:cNvSpPr txBox="1"/>
          <p:nvPr/>
        </p:nvSpPr>
        <p:spPr>
          <a:xfrm>
            <a:off x="179293" y="4789041"/>
            <a:ext cx="12012707"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She got into her combine harvester and drove around the field. The cutters on the front of the combine harvester cut the wheat as she drove through. </a:t>
            </a:r>
          </a:p>
        </p:txBody>
      </p:sp>
      <p:pic>
        <p:nvPicPr>
          <p:cNvPr id="4" name="Picture 3" descr="A red tractor in a field&#10;&#10;Description automatically generated">
            <a:extLst>
              <a:ext uri="{FF2B5EF4-FFF2-40B4-BE49-F238E27FC236}">
                <a16:creationId xmlns:a16="http://schemas.microsoft.com/office/drawing/2014/main" id="{2CAF4613-62DC-45DC-49D6-E0A08AE6B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590" y="1678370"/>
            <a:ext cx="5256109" cy="2956562"/>
          </a:xfrm>
          <a:prstGeom prst="rect">
            <a:avLst/>
          </a:prstGeom>
        </p:spPr>
      </p:pic>
      <p:pic>
        <p:nvPicPr>
          <p:cNvPr id="7" name="Picture 6">
            <a:extLst>
              <a:ext uri="{FF2B5EF4-FFF2-40B4-BE49-F238E27FC236}">
                <a16:creationId xmlns:a16="http://schemas.microsoft.com/office/drawing/2014/main" id="{8DBCA89B-8049-03CF-948A-EF8AE32E84F7}"/>
              </a:ext>
            </a:extLst>
          </p:cNvPr>
          <p:cNvPicPr>
            <a:picLocks noChangeAspect="1"/>
          </p:cNvPicPr>
          <p:nvPr/>
        </p:nvPicPr>
        <p:blipFill>
          <a:blip r:embed="rId4">
            <a:extLst>
              <a:ext uri="{28A0092B-C50C-407E-A947-70E740481C1C}">
                <a14:useLocalDpi xmlns:a14="http://schemas.microsoft.com/office/drawing/2010/main" val="0"/>
              </a:ext>
            </a:extLst>
          </a:blip>
          <a:srcRect t="10918"/>
          <a:stretch/>
        </p:blipFill>
        <p:spPr>
          <a:xfrm>
            <a:off x="1128709" y="2146395"/>
            <a:ext cx="3924552" cy="2331073"/>
          </a:xfrm>
          <a:prstGeom prst="rect">
            <a:avLst/>
          </a:prstGeom>
        </p:spPr>
      </p:pic>
      <p:sp>
        <p:nvSpPr>
          <p:cNvPr id="8" name="Rectangle: Rounded Corners 7">
            <a:extLst>
              <a:ext uri="{FF2B5EF4-FFF2-40B4-BE49-F238E27FC236}">
                <a16:creationId xmlns:a16="http://schemas.microsoft.com/office/drawing/2014/main" id="{829B0C99-C35D-B630-FAD1-FF1C05EAC8BD}"/>
              </a:ext>
            </a:extLst>
          </p:cNvPr>
          <p:cNvSpPr/>
          <p:nvPr/>
        </p:nvSpPr>
        <p:spPr>
          <a:xfrm>
            <a:off x="1658038" y="4224130"/>
            <a:ext cx="2865895" cy="564910"/>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Combine harvester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5479EAF-471B-1C2C-20E7-98A48BC77E92}"/>
              </a:ext>
            </a:extLst>
          </p:cNvPr>
          <p:cNvSpPr/>
          <p:nvPr/>
        </p:nvSpPr>
        <p:spPr>
          <a:xfrm>
            <a:off x="7343651" y="4224130"/>
            <a:ext cx="1747274" cy="564910"/>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Cutters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Line arrow: Counter-clockwise curve with solid fill">
            <a:extLst>
              <a:ext uri="{FF2B5EF4-FFF2-40B4-BE49-F238E27FC236}">
                <a16:creationId xmlns:a16="http://schemas.microsoft.com/office/drawing/2014/main" id="{E8352D89-F198-8C16-C232-C2D36C429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884987">
            <a:off x="7076089" y="3378897"/>
            <a:ext cx="848107" cy="848107"/>
          </a:xfrm>
          <a:prstGeom prst="rect">
            <a:avLst/>
          </a:prstGeom>
        </p:spPr>
      </p:pic>
    </p:spTree>
    <p:extLst>
      <p:ext uri="{BB962C8B-B14F-4D97-AF65-F5344CB8AC3E}">
        <p14:creationId xmlns:p14="http://schemas.microsoft.com/office/powerpoint/2010/main" val="475003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64EAC-ACB4-CB75-10FC-F15D01E7A6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BF4645-8D49-6038-5268-0BDDDDE6CF10}"/>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2" name="TextBox 11">
            <a:extLst>
              <a:ext uri="{FF2B5EF4-FFF2-40B4-BE49-F238E27FC236}">
                <a16:creationId xmlns:a16="http://schemas.microsoft.com/office/drawing/2014/main" id="{89F032E4-E333-7123-1EDB-AEDD52FECE0D}"/>
              </a:ext>
            </a:extLst>
          </p:cNvPr>
          <p:cNvSpPr txBox="1"/>
          <p:nvPr/>
        </p:nvSpPr>
        <p:spPr>
          <a:xfrm>
            <a:off x="179293" y="1015081"/>
            <a:ext cx="1183341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 fruit also needed picking, so Julia turned on her </a:t>
            </a:r>
            <a:r>
              <a:rPr lang="en-US" sz="2200" dirty="0">
                <a:solidFill>
                  <a:prstClr val="black"/>
                </a:solidFill>
                <a:latin typeface="Open Sans" panose="020B0606030504020204"/>
              </a:rPr>
              <a:t>robot harvester</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which picked the fruit. </a:t>
            </a:r>
          </a:p>
        </p:txBody>
      </p:sp>
      <p:sp>
        <p:nvSpPr>
          <p:cNvPr id="5" name="TextBox 4">
            <a:extLst>
              <a:ext uri="{FF2B5EF4-FFF2-40B4-BE49-F238E27FC236}">
                <a16:creationId xmlns:a16="http://schemas.microsoft.com/office/drawing/2014/main" id="{529CBF38-B6C3-4BC9-7B45-681CB10ED5F1}"/>
              </a:ext>
            </a:extLst>
          </p:cNvPr>
          <p:cNvSpPr txBox="1"/>
          <p:nvPr/>
        </p:nvSpPr>
        <p:spPr>
          <a:xfrm>
            <a:off x="179293" y="5296872"/>
            <a:ext cx="11923059" cy="5460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 robotic arm reached high to </a:t>
            </a:r>
            <a:r>
              <a:rPr lang="en-US" sz="2200" dirty="0">
                <a:solidFill>
                  <a:prstClr val="black"/>
                </a:solidFill>
                <a:latin typeface="Open Sans" panose="020B0606030504020204"/>
              </a:rPr>
              <a:t>get</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the fruit at the top of the trees. </a:t>
            </a:r>
          </a:p>
        </p:txBody>
      </p:sp>
      <p:pic>
        <p:nvPicPr>
          <p:cNvPr id="4" name="Picture 3" descr="A robotic arm holding a fruit&#10;&#10;Description automatically generated">
            <a:extLst>
              <a:ext uri="{FF2B5EF4-FFF2-40B4-BE49-F238E27FC236}">
                <a16:creationId xmlns:a16="http://schemas.microsoft.com/office/drawing/2014/main" id="{44479ADF-3771-5431-E706-1251D4E22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241" y="1688933"/>
            <a:ext cx="5216598" cy="3480134"/>
          </a:xfrm>
          <a:prstGeom prst="rect">
            <a:avLst/>
          </a:prstGeom>
        </p:spPr>
      </p:pic>
      <p:pic>
        <p:nvPicPr>
          <p:cNvPr id="7" name="Picture 6" descr="A person holding a computer next to a robot&#10;&#10;Description automatically generated">
            <a:extLst>
              <a:ext uri="{FF2B5EF4-FFF2-40B4-BE49-F238E27FC236}">
                <a16:creationId xmlns:a16="http://schemas.microsoft.com/office/drawing/2014/main" id="{3B046AA0-8FCC-F193-AF83-825773BB7DF9}"/>
              </a:ext>
            </a:extLst>
          </p:cNvPr>
          <p:cNvPicPr>
            <a:picLocks noChangeAspect="1"/>
          </p:cNvPicPr>
          <p:nvPr/>
        </p:nvPicPr>
        <p:blipFill>
          <a:blip r:embed="rId4">
            <a:extLst>
              <a:ext uri="{28A0092B-C50C-407E-A947-70E740481C1C}">
                <a14:useLocalDpi xmlns:a14="http://schemas.microsoft.com/office/drawing/2010/main" val="0"/>
              </a:ext>
            </a:extLst>
          </a:blip>
          <a:srcRect r="39183"/>
          <a:stretch/>
        </p:blipFill>
        <p:spPr>
          <a:xfrm>
            <a:off x="1755276" y="1688933"/>
            <a:ext cx="3172584" cy="3480134"/>
          </a:xfrm>
          <a:prstGeom prst="rect">
            <a:avLst/>
          </a:prstGeom>
        </p:spPr>
      </p:pic>
      <p:sp>
        <p:nvSpPr>
          <p:cNvPr id="8" name="Rectangle: Rounded Corners 7">
            <a:extLst>
              <a:ext uri="{FF2B5EF4-FFF2-40B4-BE49-F238E27FC236}">
                <a16:creationId xmlns:a16="http://schemas.microsoft.com/office/drawing/2014/main" id="{88E2E0A3-5440-AA01-EE97-CCF4CEDE94AC}"/>
              </a:ext>
            </a:extLst>
          </p:cNvPr>
          <p:cNvSpPr/>
          <p:nvPr/>
        </p:nvSpPr>
        <p:spPr>
          <a:xfrm>
            <a:off x="6993315" y="4750825"/>
            <a:ext cx="2865895" cy="546047"/>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Robotic harvester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19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BC556-B301-C3FE-A74E-20A7C18B64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EEC917-0168-478C-4623-0D183171FD2D}"/>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2" name="TextBox 11">
            <a:extLst>
              <a:ext uri="{FF2B5EF4-FFF2-40B4-BE49-F238E27FC236}">
                <a16:creationId xmlns:a16="http://schemas.microsoft.com/office/drawing/2014/main" id="{70ED8A40-C575-1CF7-1152-F5D58E097CF5}"/>
              </a:ext>
            </a:extLst>
          </p:cNvPr>
          <p:cNvSpPr txBox="1"/>
          <p:nvPr/>
        </p:nvSpPr>
        <p:spPr>
          <a:xfrm>
            <a:off x="179293" y="1015081"/>
            <a:ext cx="1183341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 sun was very hot now</a:t>
            </a:r>
            <a:r>
              <a:rPr lang="en-US" sz="2200" dirty="0">
                <a:solidFill>
                  <a:prstClr val="black"/>
                </a:solidFill>
                <a:latin typeface="Open Sans" panose="020B0606030504020204"/>
              </a:rPr>
              <a:t>.</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r>
              <a:rPr lang="en-US" sz="2200" dirty="0">
                <a:solidFill>
                  <a:prstClr val="black"/>
                </a:solidFill>
                <a:latin typeface="Open Sans" panose="020B0606030504020204"/>
              </a:rPr>
              <a:t>S</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he turned on the irrigation system which watered all the plants. </a:t>
            </a:r>
          </a:p>
        </p:txBody>
      </p:sp>
      <p:sp>
        <p:nvSpPr>
          <p:cNvPr id="3" name="TextBox 2">
            <a:extLst>
              <a:ext uri="{FF2B5EF4-FFF2-40B4-BE49-F238E27FC236}">
                <a16:creationId xmlns:a16="http://schemas.microsoft.com/office/drawing/2014/main" id="{7C2F60DE-640F-2222-A9E5-A8E02860048C}"/>
              </a:ext>
            </a:extLst>
          </p:cNvPr>
          <p:cNvSpPr txBox="1"/>
          <p:nvPr/>
        </p:nvSpPr>
        <p:spPr>
          <a:xfrm>
            <a:off x="179293" y="4905517"/>
            <a:ext cx="1183341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 sun was setting</a:t>
            </a:r>
            <a:r>
              <a:rPr lang="en-US" sz="2200" dirty="0">
                <a:solidFill>
                  <a:prstClr val="black"/>
                </a:solidFill>
                <a:latin typeface="Open Sans" panose="020B0606030504020204"/>
              </a:rPr>
              <a:t>.</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Julia was very tired after doing all those jobs. She sat in her armchair with a cup of tea, ready to relax. </a:t>
            </a:r>
          </a:p>
        </p:txBody>
      </p:sp>
      <p:pic>
        <p:nvPicPr>
          <p:cNvPr id="5" name="Picture 4">
            <a:extLst>
              <a:ext uri="{FF2B5EF4-FFF2-40B4-BE49-F238E27FC236}">
                <a16:creationId xmlns:a16="http://schemas.microsoft.com/office/drawing/2014/main" id="{FC2DBD3E-34B5-FA2D-A5EE-B5A34B161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187" y="1771527"/>
            <a:ext cx="5662863" cy="3013202"/>
          </a:xfrm>
          <a:prstGeom prst="rect">
            <a:avLst/>
          </a:prstGeom>
        </p:spPr>
      </p:pic>
      <p:sp>
        <p:nvSpPr>
          <p:cNvPr id="6" name="Rectangle: Rounded Corners 5">
            <a:extLst>
              <a:ext uri="{FF2B5EF4-FFF2-40B4-BE49-F238E27FC236}">
                <a16:creationId xmlns:a16="http://schemas.microsoft.com/office/drawing/2014/main" id="{334FBD31-A371-0DCA-D669-0B88038BE480}"/>
              </a:ext>
            </a:extLst>
          </p:cNvPr>
          <p:cNvSpPr/>
          <p:nvPr/>
        </p:nvSpPr>
        <p:spPr>
          <a:xfrm>
            <a:off x="6472670" y="4393096"/>
            <a:ext cx="2865895" cy="512421"/>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Irrigation system</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sprinkler watering a field&#10;&#10;Description automatically generated">
            <a:extLst>
              <a:ext uri="{FF2B5EF4-FFF2-40B4-BE49-F238E27FC236}">
                <a16:creationId xmlns:a16="http://schemas.microsoft.com/office/drawing/2014/main" id="{004ACF4B-D846-8BAD-F462-E276A38D6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67" y="2255589"/>
            <a:ext cx="3798957" cy="2529140"/>
          </a:xfrm>
          <a:prstGeom prst="rect">
            <a:avLst/>
          </a:prstGeom>
        </p:spPr>
      </p:pic>
    </p:spTree>
    <p:extLst>
      <p:ext uri="{BB962C8B-B14F-4D97-AF65-F5344CB8AC3E}">
        <p14:creationId xmlns:p14="http://schemas.microsoft.com/office/powerpoint/2010/main" val="293067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C8DA6-28BA-B8BC-F4E6-7EA83B7DE1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336990-DB4E-CBCF-4E2A-59473F99022B}"/>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5" name="Rectangle: Rounded Corners 4">
            <a:extLst>
              <a:ext uri="{FF2B5EF4-FFF2-40B4-BE49-F238E27FC236}">
                <a16:creationId xmlns:a16="http://schemas.microsoft.com/office/drawing/2014/main" id="{13A57946-6084-BD66-5EC1-8809B177E864}"/>
              </a:ext>
            </a:extLst>
          </p:cNvPr>
          <p:cNvSpPr/>
          <p:nvPr/>
        </p:nvSpPr>
        <p:spPr>
          <a:xfrm>
            <a:off x="179293" y="1192822"/>
            <a:ext cx="11788589" cy="895145"/>
          </a:xfrm>
          <a:prstGeom prst="roundRect">
            <a:avLst/>
          </a:prstGeom>
          <a:solidFill>
            <a:schemeClr val="bg1"/>
          </a:solid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did Julia use to help her on her farm?</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4730EA9-6E4D-485F-2E63-ABA4AE06BFCF}"/>
              </a:ext>
            </a:extLst>
          </p:cNvPr>
          <p:cNvPicPr>
            <a:picLocks noChangeAspect="1"/>
          </p:cNvPicPr>
          <p:nvPr/>
        </p:nvPicPr>
        <p:blipFill>
          <a:blip r:embed="rId3">
            <a:extLst>
              <a:ext uri="{28A0092B-C50C-407E-A947-70E740481C1C}">
                <a14:useLocalDpi xmlns:a14="http://schemas.microsoft.com/office/drawing/2010/main" val="0"/>
              </a:ext>
            </a:extLst>
          </a:blip>
          <a:srcRect l="44771" r="20916" b="12115"/>
          <a:stretch/>
        </p:blipFill>
        <p:spPr>
          <a:xfrm>
            <a:off x="9412226" y="2282614"/>
            <a:ext cx="1844132" cy="2513277"/>
          </a:xfrm>
          <a:prstGeom prst="rect">
            <a:avLst/>
          </a:prstGeom>
        </p:spPr>
      </p:pic>
      <p:sp>
        <p:nvSpPr>
          <p:cNvPr id="4" name="Rectangle: Rounded Corners 3">
            <a:extLst>
              <a:ext uri="{FF2B5EF4-FFF2-40B4-BE49-F238E27FC236}">
                <a16:creationId xmlns:a16="http://schemas.microsoft.com/office/drawing/2014/main" id="{ABBA1541-47EC-00BE-8378-F0603B48AB46}"/>
              </a:ext>
            </a:extLst>
          </p:cNvPr>
          <p:cNvSpPr/>
          <p:nvPr/>
        </p:nvSpPr>
        <p:spPr>
          <a:xfrm>
            <a:off x="9570976" y="4990679"/>
            <a:ext cx="1563994" cy="864000"/>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4400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Irrigation system</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robotic arm holding a fruit&#10;&#10;Description automatically generated">
            <a:extLst>
              <a:ext uri="{FF2B5EF4-FFF2-40B4-BE49-F238E27FC236}">
                <a16:creationId xmlns:a16="http://schemas.microsoft.com/office/drawing/2014/main" id="{95F97EEE-68A0-E923-70E8-C305E439ED0A}"/>
              </a:ext>
            </a:extLst>
          </p:cNvPr>
          <p:cNvPicPr>
            <a:picLocks noChangeAspect="1"/>
          </p:cNvPicPr>
          <p:nvPr/>
        </p:nvPicPr>
        <p:blipFill>
          <a:blip r:embed="rId4">
            <a:extLst>
              <a:ext uri="{28A0092B-C50C-407E-A947-70E740481C1C}">
                <a14:useLocalDpi xmlns:a14="http://schemas.microsoft.com/office/drawing/2010/main" val="0"/>
              </a:ext>
            </a:extLst>
          </a:blip>
          <a:srcRect r="41113"/>
          <a:stretch/>
        </p:blipFill>
        <p:spPr>
          <a:xfrm>
            <a:off x="4175789" y="2302808"/>
            <a:ext cx="2145602" cy="2430728"/>
          </a:xfrm>
          <a:prstGeom prst="rect">
            <a:avLst/>
          </a:prstGeom>
        </p:spPr>
      </p:pic>
      <p:sp>
        <p:nvSpPr>
          <p:cNvPr id="7" name="Rectangle: Rounded Corners 6">
            <a:extLst>
              <a:ext uri="{FF2B5EF4-FFF2-40B4-BE49-F238E27FC236}">
                <a16:creationId xmlns:a16="http://schemas.microsoft.com/office/drawing/2014/main" id="{41AE46A0-5BC2-FA63-E42B-8F4985CBE916}"/>
              </a:ext>
            </a:extLst>
          </p:cNvPr>
          <p:cNvSpPr/>
          <p:nvPr/>
        </p:nvSpPr>
        <p:spPr>
          <a:xfrm>
            <a:off x="4573323" y="4990679"/>
            <a:ext cx="1522677" cy="864000"/>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Robotic harvester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1586459-7907-1A5A-80D5-410AC5DB84E1}"/>
              </a:ext>
            </a:extLst>
          </p:cNvPr>
          <p:cNvPicPr>
            <a:picLocks noChangeAspect="1"/>
          </p:cNvPicPr>
          <p:nvPr/>
        </p:nvPicPr>
        <p:blipFill>
          <a:blip r:embed="rId5">
            <a:extLst>
              <a:ext uri="{28A0092B-C50C-407E-A947-70E740481C1C}">
                <a14:useLocalDpi xmlns:a14="http://schemas.microsoft.com/office/drawing/2010/main" val="0"/>
              </a:ext>
            </a:extLst>
          </a:blip>
          <a:srcRect l="8047" t="10918" r="22592"/>
          <a:stretch/>
        </p:blipFill>
        <p:spPr>
          <a:xfrm>
            <a:off x="781665" y="2282684"/>
            <a:ext cx="2841727" cy="2433524"/>
          </a:xfrm>
          <a:prstGeom prst="rect">
            <a:avLst/>
          </a:prstGeom>
        </p:spPr>
      </p:pic>
      <p:sp>
        <p:nvSpPr>
          <p:cNvPr id="9" name="Rectangle: Rounded Corners 8">
            <a:extLst>
              <a:ext uri="{FF2B5EF4-FFF2-40B4-BE49-F238E27FC236}">
                <a16:creationId xmlns:a16="http://schemas.microsoft.com/office/drawing/2014/main" id="{48656F95-27CC-E605-27B4-6EB08C94FCFA}"/>
              </a:ext>
            </a:extLst>
          </p:cNvPr>
          <p:cNvSpPr/>
          <p:nvPr/>
        </p:nvSpPr>
        <p:spPr>
          <a:xfrm>
            <a:off x="1543003" y="4990679"/>
            <a:ext cx="1522677" cy="864000"/>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Combine harvester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cow with milking machines in a barn&#10;&#10;Description automatically generated">
            <a:extLst>
              <a:ext uri="{FF2B5EF4-FFF2-40B4-BE49-F238E27FC236}">
                <a16:creationId xmlns:a16="http://schemas.microsoft.com/office/drawing/2014/main" id="{229A2F63-FE18-803B-0B37-5B4952DBD786}"/>
              </a:ext>
            </a:extLst>
          </p:cNvPr>
          <p:cNvPicPr>
            <a:picLocks noChangeAspect="1"/>
          </p:cNvPicPr>
          <p:nvPr/>
        </p:nvPicPr>
        <p:blipFill>
          <a:blip r:embed="rId6">
            <a:extLst>
              <a:ext uri="{28A0092B-C50C-407E-A947-70E740481C1C}">
                <a14:useLocalDpi xmlns:a14="http://schemas.microsoft.com/office/drawing/2010/main" val="0"/>
              </a:ext>
            </a:extLst>
          </a:blip>
          <a:srcRect l="44697"/>
          <a:stretch/>
        </p:blipFill>
        <p:spPr>
          <a:xfrm>
            <a:off x="6856223" y="2282815"/>
            <a:ext cx="2048150" cy="2470715"/>
          </a:xfrm>
          <a:prstGeom prst="rect">
            <a:avLst/>
          </a:prstGeom>
        </p:spPr>
      </p:pic>
      <p:sp>
        <p:nvSpPr>
          <p:cNvPr id="11" name="Rectangle: Rounded Corners 10">
            <a:extLst>
              <a:ext uri="{FF2B5EF4-FFF2-40B4-BE49-F238E27FC236}">
                <a16:creationId xmlns:a16="http://schemas.microsoft.com/office/drawing/2014/main" id="{EF5052C9-8775-44F9-5B19-DE2CB0B5E455}"/>
              </a:ext>
            </a:extLst>
          </p:cNvPr>
          <p:cNvSpPr/>
          <p:nvPr/>
        </p:nvSpPr>
        <p:spPr>
          <a:xfrm>
            <a:off x="7116982" y="4990679"/>
            <a:ext cx="1563994" cy="864000"/>
          </a:xfrm>
          <a:prstGeom prst="roundRect">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Milking machines</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E18BC2E-06AA-648A-84D1-64C6197FC86E}"/>
              </a:ext>
            </a:extLst>
          </p:cNvPr>
          <p:cNvSpPr/>
          <p:nvPr/>
        </p:nvSpPr>
        <p:spPr>
          <a:xfrm>
            <a:off x="201705" y="2256757"/>
            <a:ext cx="11788590" cy="2513277"/>
          </a:xfrm>
          <a:prstGeom prst="roundRect">
            <a:avLst>
              <a:gd name="adj" fmla="val 4927"/>
            </a:avLst>
          </a:prstGeom>
          <a:solidFill>
            <a:schemeClr val="accent5"/>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A68893D-467F-8F92-CB42-0B77ECA25753}"/>
              </a:ext>
            </a:extLst>
          </p:cNvPr>
          <p:cNvSpPr/>
          <p:nvPr/>
        </p:nvSpPr>
        <p:spPr>
          <a:xfrm>
            <a:off x="201705" y="4929224"/>
            <a:ext cx="11788590" cy="986909"/>
          </a:xfrm>
          <a:prstGeom prst="roundRect">
            <a:avLst>
              <a:gd name="adj" fmla="val 4154"/>
            </a:avLst>
          </a:prstGeom>
          <a:solidFill>
            <a:schemeClr val="accent5">
              <a:lumMod val="20000"/>
              <a:lumOff val="8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descr="Question mark with solid fill">
            <a:extLst>
              <a:ext uri="{FF2B5EF4-FFF2-40B4-BE49-F238E27FC236}">
                <a16:creationId xmlns:a16="http://schemas.microsoft.com/office/drawing/2014/main" id="{9891E7CF-C796-6F3B-0B24-302D5A88D1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3082052"/>
            <a:ext cx="914400" cy="914400"/>
          </a:xfrm>
          <a:prstGeom prst="rect">
            <a:avLst/>
          </a:prstGeom>
        </p:spPr>
      </p:pic>
      <p:pic>
        <p:nvPicPr>
          <p:cNvPr id="17" name="Graphic 16" descr="Question mark with solid fill">
            <a:extLst>
              <a:ext uri="{FF2B5EF4-FFF2-40B4-BE49-F238E27FC236}">
                <a16:creationId xmlns:a16="http://schemas.microsoft.com/office/drawing/2014/main" id="{9484A601-0D56-8527-AEED-3BBA76F9FD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2291" y="5081382"/>
            <a:ext cx="682591" cy="682591"/>
          </a:xfrm>
          <a:prstGeom prst="rect">
            <a:avLst/>
          </a:prstGeom>
        </p:spPr>
      </p:pic>
    </p:spTree>
    <p:extLst>
      <p:ext uri="{BB962C8B-B14F-4D97-AF65-F5344CB8AC3E}">
        <p14:creationId xmlns:p14="http://schemas.microsoft.com/office/powerpoint/2010/main" val="33661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B7EA774-777A-BF83-2167-99F594D250DF}"/>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How are jobs in stories different? (12 mins)</a:t>
            </a:r>
          </a:p>
        </p:txBody>
      </p:sp>
      <p:sp>
        <p:nvSpPr>
          <p:cNvPr id="18" name="Rectangle: Rounded Corners 17">
            <a:extLst>
              <a:ext uri="{FF2B5EF4-FFF2-40B4-BE49-F238E27FC236}">
                <a16:creationId xmlns:a16="http://schemas.microsoft.com/office/drawing/2014/main" id="{9E548BA6-F5DC-BD0E-5A19-793507D22267}"/>
              </a:ext>
            </a:extLst>
          </p:cNvPr>
          <p:cNvSpPr/>
          <p:nvPr/>
        </p:nvSpPr>
        <p:spPr>
          <a:xfrm>
            <a:off x="577516" y="2478495"/>
            <a:ext cx="11020925" cy="1399627"/>
          </a:xfrm>
          <a:prstGeom prst="roundRect">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111ABCF4-DE87-949A-F3F8-0B0460D44264}"/>
              </a:ext>
            </a:extLst>
          </p:cNvPr>
          <p:cNvSpPr/>
          <p:nvPr/>
        </p:nvSpPr>
        <p:spPr>
          <a:xfrm>
            <a:off x="577516" y="1136546"/>
            <a:ext cx="11020926" cy="1167704"/>
          </a:xfrm>
          <a:prstGeom prst="roundRect">
            <a:avLst/>
          </a:prstGeom>
          <a:solidFill>
            <a:sysClr val="window" lastClr="FFFFFF"/>
          </a:solidFill>
          <a:ln w="57150" cap="flat" cmpd="sng" algn="ctr">
            <a:solidFill>
              <a:srgbClr val="4BC7C8">
                <a:lumMod val="60000"/>
                <a:lumOff val="40000"/>
              </a:srgbClr>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pairs</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talk about how each farming job was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different</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ctr" defTabSz="914400" eaLnBrk="1" fontAlgn="auto" latinLnBrk="0" hangingPunct="1">
              <a:lnSpc>
                <a:spcPct val="150000"/>
              </a:lnSpc>
              <a:spcBef>
                <a:spcPts val="0"/>
              </a:spcBef>
              <a:spcAft>
                <a:spcPts val="0"/>
              </a:spcAft>
              <a:buClrTx/>
              <a:buSzTx/>
              <a:buFontTx/>
              <a:buNone/>
              <a:tabLst/>
              <a:defRPr/>
            </a:pP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Let’s do the first one </a:t>
            </a:r>
            <a:r>
              <a:rPr lang="en-GB" sz="2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together</a:t>
            </a: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milking cows</a:t>
            </a: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GB" sz="2200" b="1" i="0" u="none" strike="noStrike" kern="0" cap="none" spc="0" normalizeH="0" baseline="0" noProof="0" dirty="0">
              <a:ln>
                <a:noFill/>
              </a:ln>
              <a:solidFill>
                <a:prstClr val="white"/>
              </a:solidFill>
              <a:effectLst/>
              <a:uLnTx/>
              <a:uFillTx/>
              <a:latin typeface="Calibri" panose="020F0502020204030204"/>
            </a:endParaRPr>
          </a:p>
        </p:txBody>
      </p:sp>
      <p:pic>
        <p:nvPicPr>
          <p:cNvPr id="6" name="Picture 5" descr="A cow with milking machines in a barn&#10;&#10;Description automatically generated">
            <a:extLst>
              <a:ext uri="{FF2B5EF4-FFF2-40B4-BE49-F238E27FC236}">
                <a16:creationId xmlns:a16="http://schemas.microsoft.com/office/drawing/2014/main" id="{2B1BB580-6BAD-376E-EEF3-6D8EDA9E3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541" y="4052368"/>
            <a:ext cx="2826114" cy="1885377"/>
          </a:xfrm>
          <a:prstGeom prst="rect">
            <a:avLst/>
          </a:prstGeom>
        </p:spPr>
      </p:pic>
      <p:pic>
        <p:nvPicPr>
          <p:cNvPr id="7" name="Picture 6" descr="A close-up of a person pouring milk into a bucket&#10;&#10;Description automatically generated">
            <a:extLst>
              <a:ext uri="{FF2B5EF4-FFF2-40B4-BE49-F238E27FC236}">
                <a16:creationId xmlns:a16="http://schemas.microsoft.com/office/drawing/2014/main" id="{A892C400-B5EC-B7EE-ED2D-5C934C1EF143}"/>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50648" y="4052367"/>
            <a:ext cx="2826114" cy="1885377"/>
          </a:xfrm>
          <a:prstGeom prst="rect">
            <a:avLst/>
          </a:prstGeom>
        </p:spPr>
      </p:pic>
      <p:sp>
        <p:nvSpPr>
          <p:cNvPr id="4" name="TextBox 3">
            <a:extLst>
              <a:ext uri="{FF2B5EF4-FFF2-40B4-BE49-F238E27FC236}">
                <a16:creationId xmlns:a16="http://schemas.microsoft.com/office/drawing/2014/main" id="{E1BE9D07-8CF5-2D99-5E0F-774D72F18DF4}"/>
              </a:ext>
            </a:extLst>
          </p:cNvPr>
          <p:cNvSpPr txBox="1"/>
          <p:nvPr/>
        </p:nvSpPr>
        <p:spPr>
          <a:xfrm>
            <a:off x="1904490" y="2449020"/>
            <a:ext cx="8383020" cy="12847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Peter’s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milked the cows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their hands</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but in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Julia’s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milked the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machines</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sp>
        <p:nvSpPr>
          <p:cNvPr id="8" name="Rectangle: Rounded Corners 7">
            <a:extLst>
              <a:ext uri="{FF2B5EF4-FFF2-40B4-BE49-F238E27FC236}">
                <a16:creationId xmlns:a16="http://schemas.microsoft.com/office/drawing/2014/main" id="{CED3AEA5-DAF1-DAA5-4E50-ED428DBDBBE4}"/>
              </a:ext>
            </a:extLst>
          </p:cNvPr>
          <p:cNvSpPr/>
          <p:nvPr/>
        </p:nvSpPr>
        <p:spPr>
          <a:xfrm>
            <a:off x="7824684" y="2561230"/>
            <a:ext cx="2038732" cy="513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C8AFBD6-3CC2-A6A7-46FA-559A836D1C27}"/>
              </a:ext>
            </a:extLst>
          </p:cNvPr>
          <p:cNvSpPr/>
          <p:nvPr/>
        </p:nvSpPr>
        <p:spPr>
          <a:xfrm>
            <a:off x="7824684" y="3033115"/>
            <a:ext cx="2038732"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4FCE152F-CA57-1B3B-C8DE-21C5D616C913}"/>
              </a:ext>
            </a:extLst>
          </p:cNvPr>
          <p:cNvSpPr/>
          <p:nvPr/>
        </p:nvSpPr>
        <p:spPr>
          <a:xfrm>
            <a:off x="6296871" y="5376587"/>
            <a:ext cx="2579453" cy="476095"/>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108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Milking machines</a:t>
            </a:r>
            <a:endParaRPr lang="en-GB" sz="2200" dirty="0">
              <a:solidFill>
                <a:prstClr val="white"/>
              </a:solidFill>
            </a:endParaRPr>
          </a:p>
        </p:txBody>
      </p:sp>
      <p:sp>
        <p:nvSpPr>
          <p:cNvPr id="10" name="Rectangle: Rounded Corners 9">
            <a:extLst>
              <a:ext uri="{FF2B5EF4-FFF2-40B4-BE49-F238E27FC236}">
                <a16:creationId xmlns:a16="http://schemas.microsoft.com/office/drawing/2014/main" id="{BB4A7311-6AD4-F7A4-FA4F-18AFAA8EF419}"/>
              </a:ext>
            </a:extLst>
          </p:cNvPr>
          <p:cNvSpPr/>
          <p:nvPr/>
        </p:nvSpPr>
        <p:spPr>
          <a:xfrm>
            <a:off x="3292970" y="5376587"/>
            <a:ext cx="2341470" cy="476095"/>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108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Milking by hand</a:t>
            </a:r>
            <a:endParaRPr lang="en-GB" sz="2200" dirty="0">
              <a:solidFill>
                <a:prstClr val="white"/>
              </a:solidFill>
            </a:endParaRPr>
          </a:p>
        </p:txBody>
      </p:sp>
      <p:pic>
        <p:nvPicPr>
          <p:cNvPr id="13" name="Graphic 12" descr="Cow with solid fill">
            <a:extLst>
              <a:ext uri="{FF2B5EF4-FFF2-40B4-BE49-F238E27FC236}">
                <a16:creationId xmlns:a16="http://schemas.microsoft.com/office/drawing/2014/main" id="{26B9B0A1-5603-AD13-54C7-7FAD4F84D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87510" y="537957"/>
            <a:ext cx="1167703" cy="1167703"/>
          </a:xfrm>
          <a:prstGeom prst="rect">
            <a:avLst/>
          </a:prstGeom>
        </p:spPr>
      </p:pic>
    </p:spTree>
    <p:extLst>
      <p:ext uri="{BB962C8B-B14F-4D97-AF65-F5344CB8AC3E}">
        <p14:creationId xmlns:p14="http://schemas.microsoft.com/office/powerpoint/2010/main" val="142329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0A6E6-7F12-FFF9-215C-5AE96393D4A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943A50E-65AA-74A6-97D9-8E4348CFFCC7}"/>
              </a:ext>
            </a:extLst>
          </p:cNvPr>
          <p:cNvPicPr>
            <a:picLocks noChangeAspect="1"/>
          </p:cNvPicPr>
          <p:nvPr/>
        </p:nvPicPr>
        <p:blipFill>
          <a:blip r:embed="rId3">
            <a:extLst>
              <a:ext uri="{28A0092B-C50C-407E-A947-70E740481C1C}">
                <a14:useLocalDpi xmlns:a14="http://schemas.microsoft.com/office/drawing/2010/main" val="0"/>
              </a:ext>
            </a:extLst>
          </a:blip>
          <a:srcRect t="10918"/>
          <a:stretch/>
        </p:blipFill>
        <p:spPr>
          <a:xfrm>
            <a:off x="6418839" y="4329651"/>
            <a:ext cx="2466491" cy="1465026"/>
          </a:xfrm>
          <a:prstGeom prst="rect">
            <a:avLst/>
          </a:prstGeom>
        </p:spPr>
      </p:pic>
      <p:pic>
        <p:nvPicPr>
          <p:cNvPr id="3" name="Picture 2" descr="Long wooden stick with a handle&#10;&#10;Description automatically generated with medium confidence">
            <a:extLst>
              <a:ext uri="{FF2B5EF4-FFF2-40B4-BE49-F238E27FC236}">
                <a16:creationId xmlns:a16="http://schemas.microsoft.com/office/drawing/2014/main" id="{9B90B721-81B1-9027-C86F-5DE44F44CEBD}"/>
              </a:ext>
            </a:extLst>
          </p:cNvPr>
          <p:cNvPicPr>
            <a:picLocks noChangeAspect="1"/>
          </p:cNvPicPr>
          <p:nvPr/>
        </p:nvPicPr>
        <p:blipFill>
          <a:blip r:embed="rId4">
            <a:extLst>
              <a:ext uri="{28A0092B-C50C-407E-A947-70E740481C1C}">
                <a14:useLocalDpi xmlns:a14="http://schemas.microsoft.com/office/drawing/2010/main" val="0"/>
              </a:ext>
            </a:extLst>
          </a:blip>
          <a:srcRect l="11453" r="13435"/>
          <a:stretch/>
        </p:blipFill>
        <p:spPr>
          <a:xfrm rot="583150" flipH="1">
            <a:off x="4514246" y="4222442"/>
            <a:ext cx="761102" cy="1518890"/>
          </a:xfrm>
          <a:prstGeom prst="rect">
            <a:avLst/>
          </a:prstGeom>
        </p:spPr>
      </p:pic>
      <p:pic>
        <p:nvPicPr>
          <p:cNvPr id="5" name="Picture 4" descr="A rusty sickle with a wooden handle&#10;&#10;Description automatically generated">
            <a:extLst>
              <a:ext uri="{FF2B5EF4-FFF2-40B4-BE49-F238E27FC236}">
                <a16:creationId xmlns:a16="http://schemas.microsoft.com/office/drawing/2014/main" id="{D60F4A0B-2057-5D2E-ED27-6AB2FC71C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0869" y="4169098"/>
            <a:ext cx="762418" cy="1142837"/>
          </a:xfrm>
          <a:prstGeom prst="rect">
            <a:avLst/>
          </a:prstGeom>
        </p:spPr>
      </p:pic>
      <p:sp>
        <p:nvSpPr>
          <p:cNvPr id="16" name="TextBox 15">
            <a:extLst>
              <a:ext uri="{FF2B5EF4-FFF2-40B4-BE49-F238E27FC236}">
                <a16:creationId xmlns:a16="http://schemas.microsoft.com/office/drawing/2014/main" id="{A36670AE-AE2A-611E-15AC-75B957FE0267}"/>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How are jobs in stories different? </a:t>
            </a:r>
          </a:p>
        </p:txBody>
      </p:sp>
      <p:sp>
        <p:nvSpPr>
          <p:cNvPr id="18" name="Rectangle: Rounded Corners 17">
            <a:extLst>
              <a:ext uri="{FF2B5EF4-FFF2-40B4-BE49-F238E27FC236}">
                <a16:creationId xmlns:a16="http://schemas.microsoft.com/office/drawing/2014/main" id="{256223F0-B5A2-EBAB-ECC3-47BBEC2CD747}"/>
              </a:ext>
            </a:extLst>
          </p:cNvPr>
          <p:cNvSpPr/>
          <p:nvPr/>
        </p:nvSpPr>
        <p:spPr>
          <a:xfrm>
            <a:off x="540713" y="2696487"/>
            <a:ext cx="11020926" cy="1465025"/>
          </a:xfrm>
          <a:prstGeom prst="roundRect">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Peter’s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cut the wheat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sickles and scythes</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but in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Julia’s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cut the wheat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a combine harvester</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sp>
        <p:nvSpPr>
          <p:cNvPr id="22" name="Rectangle: Rounded Corners 21">
            <a:extLst>
              <a:ext uri="{FF2B5EF4-FFF2-40B4-BE49-F238E27FC236}">
                <a16:creationId xmlns:a16="http://schemas.microsoft.com/office/drawing/2014/main" id="{5DB3A2C4-82C1-60B5-2A70-03628848E02E}"/>
              </a:ext>
            </a:extLst>
          </p:cNvPr>
          <p:cNvSpPr/>
          <p:nvPr/>
        </p:nvSpPr>
        <p:spPr>
          <a:xfrm>
            <a:off x="577516" y="1136546"/>
            <a:ext cx="11020926" cy="698525"/>
          </a:xfrm>
          <a:prstGeom prst="roundRect">
            <a:avLst/>
          </a:prstGeom>
          <a:solidFill>
            <a:sysClr val="window" lastClr="FFFFFF"/>
          </a:solidFill>
          <a:ln w="57150" cap="flat" cmpd="sng" algn="ctr">
            <a:solidFill>
              <a:srgbClr val="4BC7C8">
                <a:lumMod val="60000"/>
                <a:lumOff val="40000"/>
              </a:srgbClr>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pairs</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talk about how each farming job was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different</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 name="Rectangle: Rounded Corners 7">
            <a:extLst>
              <a:ext uri="{FF2B5EF4-FFF2-40B4-BE49-F238E27FC236}">
                <a16:creationId xmlns:a16="http://schemas.microsoft.com/office/drawing/2014/main" id="{E016B049-508E-EAA4-6905-DBC8A7CD5F3A}"/>
              </a:ext>
            </a:extLst>
          </p:cNvPr>
          <p:cNvSpPr/>
          <p:nvPr/>
        </p:nvSpPr>
        <p:spPr>
          <a:xfrm>
            <a:off x="7423301" y="2700945"/>
            <a:ext cx="2859687"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D7D678D0-A8CC-B86E-9197-8816B6AF8681}"/>
              </a:ext>
            </a:extLst>
          </p:cNvPr>
          <p:cNvSpPr/>
          <p:nvPr/>
        </p:nvSpPr>
        <p:spPr>
          <a:xfrm>
            <a:off x="7652085" y="3345980"/>
            <a:ext cx="3336758"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8534FC2-2116-927A-5201-08AD0524DB1F}"/>
              </a:ext>
            </a:extLst>
          </p:cNvPr>
          <p:cNvSpPr/>
          <p:nvPr/>
        </p:nvSpPr>
        <p:spPr>
          <a:xfrm>
            <a:off x="6188320" y="5381202"/>
            <a:ext cx="2927529" cy="533166"/>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72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Combine harvester</a:t>
            </a:r>
            <a:endParaRPr lang="en-GB" sz="2200" dirty="0">
              <a:solidFill>
                <a:prstClr val="white"/>
              </a:solidFill>
            </a:endParaRPr>
          </a:p>
        </p:txBody>
      </p:sp>
      <p:sp>
        <p:nvSpPr>
          <p:cNvPr id="10" name="Rectangle: Rounded Corners 9">
            <a:extLst>
              <a:ext uri="{FF2B5EF4-FFF2-40B4-BE49-F238E27FC236}">
                <a16:creationId xmlns:a16="http://schemas.microsoft.com/office/drawing/2014/main" id="{C724CE17-BD37-E1F0-2BD8-4FC399C097B1}"/>
              </a:ext>
            </a:extLst>
          </p:cNvPr>
          <p:cNvSpPr/>
          <p:nvPr/>
        </p:nvSpPr>
        <p:spPr>
          <a:xfrm>
            <a:off x="3196716" y="5381202"/>
            <a:ext cx="2341470" cy="533166"/>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72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Sickles/scythes</a:t>
            </a:r>
            <a:endParaRPr lang="en-GB" sz="2200" dirty="0">
              <a:solidFill>
                <a:prstClr val="white"/>
              </a:solidFill>
            </a:endParaRPr>
          </a:p>
        </p:txBody>
      </p:sp>
      <p:sp>
        <p:nvSpPr>
          <p:cNvPr id="2" name="Rectangle: Rounded Corners 1">
            <a:extLst>
              <a:ext uri="{FF2B5EF4-FFF2-40B4-BE49-F238E27FC236}">
                <a16:creationId xmlns:a16="http://schemas.microsoft.com/office/drawing/2014/main" id="{2B936EC4-39C2-43C9-6C11-5516082F6F42}"/>
              </a:ext>
            </a:extLst>
          </p:cNvPr>
          <p:cNvSpPr/>
          <p:nvPr/>
        </p:nvSpPr>
        <p:spPr>
          <a:xfrm>
            <a:off x="577516" y="1981850"/>
            <a:ext cx="10984123" cy="505842"/>
          </a:xfrm>
          <a:prstGeom prst="roundRect">
            <a:avLst/>
          </a:prstGeom>
          <a:solidFill>
            <a:srgbClr val="4BC7C8"/>
          </a:solidFill>
          <a:ln w="57150" cap="flat" cmpd="sng" algn="ctr">
            <a:solidFill>
              <a:srgbClr val="4BC7C8"/>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Cutting wheat</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3" name="Graphic 12" descr="Crops with solid fill">
            <a:extLst>
              <a:ext uri="{FF2B5EF4-FFF2-40B4-BE49-F238E27FC236}">
                <a16:creationId xmlns:a16="http://schemas.microsoft.com/office/drawing/2014/main" id="{8394517B-EC4D-9562-C2BE-859AA9856C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2988" y="382320"/>
            <a:ext cx="1090862" cy="1090862"/>
          </a:xfrm>
          <a:prstGeom prst="rect">
            <a:avLst/>
          </a:prstGeom>
        </p:spPr>
      </p:pic>
    </p:spTree>
    <p:extLst>
      <p:ext uri="{BB962C8B-B14F-4D97-AF65-F5344CB8AC3E}">
        <p14:creationId xmlns:p14="http://schemas.microsoft.com/office/powerpoint/2010/main" val="36312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3FE2-9706-188F-AAAC-C24D700DB9AF}"/>
            </a:ext>
          </a:extLst>
        </p:cNvPr>
        <p:cNvGrpSpPr/>
        <p:nvPr/>
      </p:nvGrpSpPr>
      <p:grpSpPr>
        <a:xfrm>
          <a:off x="0" y="0"/>
          <a:ext cx="0" cy="0"/>
          <a:chOff x="0" y="0"/>
          <a:chExt cx="0" cy="0"/>
        </a:xfrm>
      </p:grpSpPr>
      <p:pic>
        <p:nvPicPr>
          <p:cNvPr id="4" name="Picture 3" descr="A robotic arm holding a fruit&#10;&#10;Description automatically generated">
            <a:extLst>
              <a:ext uri="{FF2B5EF4-FFF2-40B4-BE49-F238E27FC236}">
                <a16:creationId xmlns:a16="http://schemas.microsoft.com/office/drawing/2014/main" id="{1A42F26A-97FA-3B7F-ADE6-7F1CD1C91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211" y="4270647"/>
            <a:ext cx="2608299" cy="1740067"/>
          </a:xfrm>
          <a:prstGeom prst="rect">
            <a:avLst/>
          </a:prstGeom>
        </p:spPr>
      </p:pic>
      <p:pic>
        <p:nvPicPr>
          <p:cNvPr id="3" name="Picture 2" descr="A group of people picking apples from a tree&#10;&#10;Description automatically generated">
            <a:extLst>
              <a:ext uri="{FF2B5EF4-FFF2-40B4-BE49-F238E27FC236}">
                <a16:creationId xmlns:a16="http://schemas.microsoft.com/office/drawing/2014/main" id="{10CB504D-DC56-7B81-5F1E-601AAA3B127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903686" y="4270647"/>
            <a:ext cx="3023718" cy="1697727"/>
          </a:xfrm>
          <a:prstGeom prst="rect">
            <a:avLst/>
          </a:prstGeom>
        </p:spPr>
      </p:pic>
      <p:sp>
        <p:nvSpPr>
          <p:cNvPr id="16" name="TextBox 15">
            <a:extLst>
              <a:ext uri="{FF2B5EF4-FFF2-40B4-BE49-F238E27FC236}">
                <a16:creationId xmlns:a16="http://schemas.microsoft.com/office/drawing/2014/main" id="{EB146102-5E10-C553-863B-8991E297DA35}"/>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How are jobs in stories different? </a:t>
            </a:r>
          </a:p>
        </p:txBody>
      </p:sp>
      <p:sp>
        <p:nvSpPr>
          <p:cNvPr id="18" name="Rectangle: Rounded Corners 17">
            <a:extLst>
              <a:ext uri="{FF2B5EF4-FFF2-40B4-BE49-F238E27FC236}">
                <a16:creationId xmlns:a16="http://schemas.microsoft.com/office/drawing/2014/main" id="{4C46F1C2-E91F-2B3D-95D7-BF530D58FC47}"/>
              </a:ext>
            </a:extLst>
          </p:cNvPr>
          <p:cNvSpPr/>
          <p:nvPr/>
        </p:nvSpPr>
        <p:spPr>
          <a:xfrm>
            <a:off x="540713" y="2696487"/>
            <a:ext cx="11020926" cy="1465025"/>
          </a:xfrm>
          <a:prstGeom prst="roundRect">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Peter’s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a:t>
            </a:r>
            <a:r>
              <a:rPr lang="en-US" sz="2200" dirty="0">
                <a:solidFill>
                  <a:prstClr val="black"/>
                </a:solidFill>
                <a:latin typeface="Open Sans" panose="020B0606030504020204"/>
              </a:rPr>
              <a:t>picked fruit</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a:t>
            </a:r>
            <a:r>
              <a:rPr lang="en-US" sz="2200" b="1" dirty="0">
                <a:solidFill>
                  <a:prstClr val="black"/>
                </a:solidFill>
                <a:latin typeface="Open Sans" panose="020B0606030504020204"/>
              </a:rPr>
              <a:t>their hands</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but in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Julia’s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picked fruit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a </a:t>
            </a:r>
            <a:r>
              <a:rPr lang="en-US" sz="2200" b="1" dirty="0">
                <a:solidFill>
                  <a:prstClr val="black"/>
                </a:solidFill>
                <a:latin typeface="Open Sans" panose="020B0606030504020204"/>
              </a:rPr>
              <a:t>robotic</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 harvester</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sp>
        <p:nvSpPr>
          <p:cNvPr id="22" name="Rectangle: Rounded Corners 21">
            <a:extLst>
              <a:ext uri="{FF2B5EF4-FFF2-40B4-BE49-F238E27FC236}">
                <a16:creationId xmlns:a16="http://schemas.microsoft.com/office/drawing/2014/main" id="{2C1F692A-A227-9BB0-5B87-3EC9315A2DF5}"/>
              </a:ext>
            </a:extLst>
          </p:cNvPr>
          <p:cNvSpPr/>
          <p:nvPr/>
        </p:nvSpPr>
        <p:spPr>
          <a:xfrm>
            <a:off x="577516" y="1136546"/>
            <a:ext cx="11020926" cy="698525"/>
          </a:xfrm>
          <a:prstGeom prst="roundRect">
            <a:avLst/>
          </a:prstGeom>
          <a:solidFill>
            <a:sysClr val="window" lastClr="FFFFFF"/>
          </a:solidFill>
          <a:ln w="57150" cap="flat" cmpd="sng" algn="ctr">
            <a:solidFill>
              <a:srgbClr val="4BC7C8">
                <a:lumMod val="60000"/>
                <a:lumOff val="40000"/>
              </a:srgbClr>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pairs</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talk about how each farming job was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different</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 name="Rectangle: Rounded Corners 7">
            <a:extLst>
              <a:ext uri="{FF2B5EF4-FFF2-40B4-BE49-F238E27FC236}">
                <a16:creationId xmlns:a16="http://schemas.microsoft.com/office/drawing/2014/main" id="{282D6EB8-EDC8-1F9D-63CB-887AF2F76BF0}"/>
              </a:ext>
            </a:extLst>
          </p:cNvPr>
          <p:cNvSpPr/>
          <p:nvPr/>
        </p:nvSpPr>
        <p:spPr>
          <a:xfrm>
            <a:off x="7626435" y="3317506"/>
            <a:ext cx="2859687"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9F8D6E0-6434-4833-8D25-C128CB04A162}"/>
              </a:ext>
            </a:extLst>
          </p:cNvPr>
          <p:cNvSpPr/>
          <p:nvPr/>
        </p:nvSpPr>
        <p:spPr>
          <a:xfrm>
            <a:off x="7823199" y="2700945"/>
            <a:ext cx="3029787"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AE217A7D-B2D8-D221-7B42-4CF43AFA05B8}"/>
              </a:ext>
            </a:extLst>
          </p:cNvPr>
          <p:cNvSpPr/>
          <p:nvPr/>
        </p:nvSpPr>
        <p:spPr>
          <a:xfrm>
            <a:off x="6424210" y="5381202"/>
            <a:ext cx="2608300" cy="533166"/>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72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Robotic harvester</a:t>
            </a:r>
            <a:endParaRPr lang="en-GB" sz="2200" dirty="0">
              <a:solidFill>
                <a:prstClr val="white"/>
              </a:solidFill>
            </a:endParaRPr>
          </a:p>
        </p:txBody>
      </p:sp>
      <p:sp>
        <p:nvSpPr>
          <p:cNvPr id="10" name="Rectangle: Rounded Corners 9">
            <a:extLst>
              <a:ext uri="{FF2B5EF4-FFF2-40B4-BE49-F238E27FC236}">
                <a16:creationId xmlns:a16="http://schemas.microsoft.com/office/drawing/2014/main" id="{D364DF18-4AE7-5E8A-F93F-1825D6F20A78}"/>
              </a:ext>
            </a:extLst>
          </p:cNvPr>
          <p:cNvSpPr/>
          <p:nvPr/>
        </p:nvSpPr>
        <p:spPr>
          <a:xfrm>
            <a:off x="3196716" y="5381202"/>
            <a:ext cx="2341470" cy="533166"/>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72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Picking by hand</a:t>
            </a:r>
            <a:endParaRPr lang="en-GB" sz="2200" dirty="0">
              <a:solidFill>
                <a:prstClr val="white"/>
              </a:solidFill>
            </a:endParaRPr>
          </a:p>
        </p:txBody>
      </p:sp>
      <p:sp>
        <p:nvSpPr>
          <p:cNvPr id="2" name="Rectangle: Rounded Corners 1">
            <a:extLst>
              <a:ext uri="{FF2B5EF4-FFF2-40B4-BE49-F238E27FC236}">
                <a16:creationId xmlns:a16="http://schemas.microsoft.com/office/drawing/2014/main" id="{5B75F408-7FEC-4A74-DC9D-6C4A23D29601}"/>
              </a:ext>
            </a:extLst>
          </p:cNvPr>
          <p:cNvSpPr/>
          <p:nvPr/>
        </p:nvSpPr>
        <p:spPr>
          <a:xfrm>
            <a:off x="577516" y="1981850"/>
            <a:ext cx="10984123" cy="505842"/>
          </a:xfrm>
          <a:prstGeom prst="roundRect">
            <a:avLst/>
          </a:prstGeom>
          <a:solidFill>
            <a:srgbClr val="4BC7C8"/>
          </a:solidFill>
          <a:ln w="57150" cap="flat" cmpd="sng" algn="ctr">
            <a:solidFill>
              <a:srgbClr val="4BC7C8"/>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GB" sz="22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Picking fruit</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Apple with solid fill">
            <a:extLst>
              <a:ext uri="{FF2B5EF4-FFF2-40B4-BE49-F238E27FC236}">
                <a16:creationId xmlns:a16="http://schemas.microsoft.com/office/drawing/2014/main" id="{5F66746C-A09F-679E-7F5E-0A14F9ED4B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86122" y="612449"/>
            <a:ext cx="914400" cy="914400"/>
          </a:xfrm>
          <a:prstGeom prst="rect">
            <a:avLst/>
          </a:prstGeom>
        </p:spPr>
      </p:pic>
    </p:spTree>
    <p:extLst>
      <p:ext uri="{BB962C8B-B14F-4D97-AF65-F5344CB8AC3E}">
        <p14:creationId xmlns:p14="http://schemas.microsoft.com/office/powerpoint/2010/main" val="37410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AC4EA-09A0-04F3-D69B-0B7130105494}"/>
            </a:ext>
          </a:extLst>
        </p:cNvPr>
        <p:cNvGrpSpPr/>
        <p:nvPr/>
      </p:nvGrpSpPr>
      <p:grpSpPr>
        <a:xfrm>
          <a:off x="0" y="0"/>
          <a:ext cx="0" cy="0"/>
          <a:chOff x="0" y="0"/>
          <a:chExt cx="0" cy="0"/>
        </a:xfrm>
      </p:grpSpPr>
      <p:pic>
        <p:nvPicPr>
          <p:cNvPr id="5" name="Picture 4" descr="A watering can in a garden&#10;&#10;Description automatically generated">
            <a:extLst>
              <a:ext uri="{FF2B5EF4-FFF2-40B4-BE49-F238E27FC236}">
                <a16:creationId xmlns:a16="http://schemas.microsoft.com/office/drawing/2014/main" id="{D3299F08-B0E5-2E07-ED33-DBF1FEF04BCE}"/>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42543" b="10552"/>
          <a:stretch/>
        </p:blipFill>
        <p:spPr>
          <a:xfrm>
            <a:off x="3371619" y="4370307"/>
            <a:ext cx="2272423" cy="1598795"/>
          </a:xfrm>
          <a:prstGeom prst="rect">
            <a:avLst/>
          </a:prstGeom>
        </p:spPr>
      </p:pic>
      <p:pic>
        <p:nvPicPr>
          <p:cNvPr id="4" name="Picture 3">
            <a:extLst>
              <a:ext uri="{FF2B5EF4-FFF2-40B4-BE49-F238E27FC236}">
                <a16:creationId xmlns:a16="http://schemas.microsoft.com/office/drawing/2014/main" id="{B0D91390-C76E-0586-2CE5-BC1D61EB9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176" y="4370307"/>
            <a:ext cx="3004696" cy="1598795"/>
          </a:xfrm>
          <a:prstGeom prst="rect">
            <a:avLst/>
          </a:prstGeom>
        </p:spPr>
      </p:pic>
      <p:sp>
        <p:nvSpPr>
          <p:cNvPr id="16" name="TextBox 15">
            <a:extLst>
              <a:ext uri="{FF2B5EF4-FFF2-40B4-BE49-F238E27FC236}">
                <a16:creationId xmlns:a16="http://schemas.microsoft.com/office/drawing/2014/main" id="{FB2FC8BD-E39F-737D-24E8-DDA9834790EC}"/>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How are jobs in stories different? </a:t>
            </a:r>
          </a:p>
        </p:txBody>
      </p:sp>
      <p:sp>
        <p:nvSpPr>
          <p:cNvPr id="18" name="Rectangle: Rounded Corners 17">
            <a:extLst>
              <a:ext uri="{FF2B5EF4-FFF2-40B4-BE49-F238E27FC236}">
                <a16:creationId xmlns:a16="http://schemas.microsoft.com/office/drawing/2014/main" id="{56EBE695-5066-DB0C-BC1C-5D7579947A48}"/>
              </a:ext>
            </a:extLst>
          </p:cNvPr>
          <p:cNvSpPr/>
          <p:nvPr/>
        </p:nvSpPr>
        <p:spPr>
          <a:xfrm>
            <a:off x="540713" y="2696487"/>
            <a:ext cx="11020926" cy="1465025"/>
          </a:xfrm>
          <a:prstGeom prst="roundRect">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Peter’s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watered the plants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a watering can</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but in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Julia’s farm </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they watered the plants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using an irrigation system</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sp>
        <p:nvSpPr>
          <p:cNvPr id="22" name="Rectangle: Rounded Corners 21">
            <a:extLst>
              <a:ext uri="{FF2B5EF4-FFF2-40B4-BE49-F238E27FC236}">
                <a16:creationId xmlns:a16="http://schemas.microsoft.com/office/drawing/2014/main" id="{01A61954-6087-5A89-077B-35F34503A7BF}"/>
              </a:ext>
            </a:extLst>
          </p:cNvPr>
          <p:cNvSpPr/>
          <p:nvPr/>
        </p:nvSpPr>
        <p:spPr>
          <a:xfrm>
            <a:off x="577516" y="1136546"/>
            <a:ext cx="11020926" cy="698525"/>
          </a:xfrm>
          <a:prstGeom prst="roundRect">
            <a:avLst/>
          </a:prstGeom>
          <a:solidFill>
            <a:sysClr val="window" lastClr="FFFFFF"/>
          </a:solidFill>
          <a:ln w="57150" cap="flat" cmpd="sng" algn="ctr">
            <a:solidFill>
              <a:srgbClr val="4BC7C8">
                <a:lumMod val="60000"/>
                <a:lumOff val="40000"/>
              </a:srgbClr>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pairs</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talk about how each farming job was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different</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 name="Rectangle: Rounded Corners 7">
            <a:extLst>
              <a:ext uri="{FF2B5EF4-FFF2-40B4-BE49-F238E27FC236}">
                <a16:creationId xmlns:a16="http://schemas.microsoft.com/office/drawing/2014/main" id="{0229A45B-0D27-8F77-7899-114139CABC6F}"/>
              </a:ext>
            </a:extLst>
          </p:cNvPr>
          <p:cNvSpPr/>
          <p:nvPr/>
        </p:nvSpPr>
        <p:spPr>
          <a:xfrm>
            <a:off x="8076614" y="3345980"/>
            <a:ext cx="3004696"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35DC657B-E1EA-39CD-F3F1-B332A9E62578}"/>
              </a:ext>
            </a:extLst>
          </p:cNvPr>
          <p:cNvSpPr/>
          <p:nvPr/>
        </p:nvSpPr>
        <p:spPr>
          <a:xfrm>
            <a:off x="8076614" y="2700945"/>
            <a:ext cx="3034978" cy="815532"/>
          </a:xfrm>
          <a:prstGeom prst="roundRect">
            <a:avLst>
              <a:gd name="adj" fmla="val 32457"/>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rPr>
              <a:t>_________________,</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11AECF1F-7140-D96B-7606-DCE97B17D1CC}"/>
              </a:ext>
            </a:extLst>
          </p:cNvPr>
          <p:cNvSpPr/>
          <p:nvPr/>
        </p:nvSpPr>
        <p:spPr>
          <a:xfrm>
            <a:off x="6051176" y="5381203"/>
            <a:ext cx="3004696" cy="533166"/>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72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Irrigation system </a:t>
            </a:r>
            <a:endParaRPr lang="en-GB" sz="2200" dirty="0">
              <a:solidFill>
                <a:prstClr val="white"/>
              </a:solidFill>
            </a:endParaRPr>
          </a:p>
        </p:txBody>
      </p:sp>
      <p:sp>
        <p:nvSpPr>
          <p:cNvPr id="10" name="Rectangle: Rounded Corners 9">
            <a:extLst>
              <a:ext uri="{FF2B5EF4-FFF2-40B4-BE49-F238E27FC236}">
                <a16:creationId xmlns:a16="http://schemas.microsoft.com/office/drawing/2014/main" id="{DF3DF035-F9D2-6ECA-999A-E1FFC5B23FF1}"/>
              </a:ext>
            </a:extLst>
          </p:cNvPr>
          <p:cNvSpPr/>
          <p:nvPr/>
        </p:nvSpPr>
        <p:spPr>
          <a:xfrm>
            <a:off x="3465095" y="5381203"/>
            <a:ext cx="2085473" cy="533166"/>
          </a:xfrm>
          <a:prstGeom prst="roundRect">
            <a:avLst/>
          </a:prstGeom>
          <a:solidFill>
            <a:srgbClr val="4BC7C8">
              <a:lumMod val="20000"/>
              <a:lumOff val="80000"/>
            </a:srgbClr>
          </a:solidFill>
          <a:ln w="57150" cap="flat" cmpd="sng" algn="ctr">
            <a:solidFill>
              <a:srgbClr val="4BC7C8"/>
            </a:solidFill>
            <a:prstDash val="solid"/>
            <a:miter lim="800000"/>
          </a:ln>
          <a:effectLst/>
        </p:spPr>
        <p:txBody>
          <a:bodyPr tIns="0" bIns="72000" rtlCol="0" anchor="ct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Watering can </a:t>
            </a:r>
            <a:endParaRPr lang="en-GB" sz="2200" dirty="0">
              <a:solidFill>
                <a:prstClr val="white"/>
              </a:solidFill>
            </a:endParaRPr>
          </a:p>
        </p:txBody>
      </p:sp>
      <p:sp>
        <p:nvSpPr>
          <p:cNvPr id="2" name="Rectangle: Rounded Corners 1">
            <a:extLst>
              <a:ext uri="{FF2B5EF4-FFF2-40B4-BE49-F238E27FC236}">
                <a16:creationId xmlns:a16="http://schemas.microsoft.com/office/drawing/2014/main" id="{467BAB4C-A900-CAD5-4946-489F039DD71E}"/>
              </a:ext>
            </a:extLst>
          </p:cNvPr>
          <p:cNvSpPr/>
          <p:nvPr/>
        </p:nvSpPr>
        <p:spPr>
          <a:xfrm>
            <a:off x="577516" y="1981850"/>
            <a:ext cx="10984123" cy="505842"/>
          </a:xfrm>
          <a:prstGeom prst="roundRect">
            <a:avLst/>
          </a:prstGeom>
          <a:solidFill>
            <a:srgbClr val="4BC7C8"/>
          </a:solidFill>
          <a:ln w="57150" cap="flat" cmpd="sng" algn="ctr">
            <a:solidFill>
              <a:srgbClr val="4BC7C8"/>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GB" sz="22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Watering plants</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Plant With Roots with solid fill">
            <a:extLst>
              <a:ext uri="{FF2B5EF4-FFF2-40B4-BE49-F238E27FC236}">
                <a16:creationId xmlns:a16="http://schemas.microsoft.com/office/drawing/2014/main" id="{51DE84C9-ED1C-1AB6-DACB-D634F8842A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9907" y="341729"/>
            <a:ext cx="1182036" cy="1182036"/>
          </a:xfrm>
          <a:prstGeom prst="rect">
            <a:avLst/>
          </a:prstGeom>
        </p:spPr>
      </p:pic>
    </p:spTree>
    <p:extLst>
      <p:ext uri="{BB962C8B-B14F-4D97-AF65-F5344CB8AC3E}">
        <p14:creationId xmlns:p14="http://schemas.microsoft.com/office/powerpoint/2010/main" val="340043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80"/>
            <a:ext cx="9144000" cy="1655762"/>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How are jobs in the past different to now? </a:t>
            </a:r>
          </a:p>
        </p:txBody>
      </p:sp>
    </p:spTree>
    <p:extLst>
      <p:ext uri="{BB962C8B-B14F-4D97-AF65-F5344CB8AC3E}">
        <p14:creationId xmlns:p14="http://schemas.microsoft.com/office/powerpoint/2010/main" val="184109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3DDD-ADD4-B565-F7E3-304CB1C3DFD0}"/>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3EDA9EC3-E94B-3E9F-89FF-51FB7491561D}"/>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How are jobs in stories different? </a:t>
            </a:r>
          </a:p>
        </p:txBody>
      </p:sp>
      <p:sp>
        <p:nvSpPr>
          <p:cNvPr id="21" name="Rectangle: Rounded Corners 20">
            <a:extLst>
              <a:ext uri="{FF2B5EF4-FFF2-40B4-BE49-F238E27FC236}">
                <a16:creationId xmlns:a16="http://schemas.microsoft.com/office/drawing/2014/main" id="{89A4086D-DA56-B4D5-DB92-2845CA20B940}"/>
              </a:ext>
            </a:extLst>
          </p:cNvPr>
          <p:cNvSpPr/>
          <p:nvPr/>
        </p:nvSpPr>
        <p:spPr>
          <a:xfrm>
            <a:off x="516403" y="4820691"/>
            <a:ext cx="11211314" cy="1018455"/>
          </a:xfrm>
          <a:prstGeom prst="roundRect">
            <a:avLst/>
          </a:prstGeom>
          <a:solidFill>
            <a:srgbClr val="4BC7C8"/>
          </a:solidFill>
          <a:ln w="57150" cap="flat" cmpd="sng" algn="ctr">
            <a:solidFill>
              <a:srgbClr val="4BC7C8"/>
            </a:solid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GB" sz="22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Challenge: Would a real farmer be able to do all those jobs in one day? </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5C35BA9E-D302-5CD9-2EE5-413A98CDCBAC}"/>
              </a:ext>
            </a:extLst>
          </p:cNvPr>
          <p:cNvSpPr/>
          <p:nvPr/>
        </p:nvSpPr>
        <p:spPr>
          <a:xfrm>
            <a:off x="374635" y="1219037"/>
            <a:ext cx="11353082" cy="1187280"/>
          </a:xfrm>
          <a:prstGeom prst="roundRect">
            <a:avLst/>
          </a:prstGeom>
          <a:solidFill>
            <a:sysClr val="window" lastClr="FFFFFF"/>
          </a:solidFill>
          <a:ln w="57150" cap="flat" cmpd="sng" algn="ctr">
            <a:solidFill>
              <a:srgbClr val="4BC7C8">
                <a:lumMod val="60000"/>
                <a:lumOff val="40000"/>
              </a:srgbClr>
            </a:solidFill>
            <a:prstDash val="solid"/>
            <a:miter lim="800000"/>
          </a:ln>
          <a:effectLst/>
        </p:spPr>
        <p:txBody>
          <a:bodyPr tIns="0" bIns="180000" rtlCol="0" anchor="t"/>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story shows a farm from the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past</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story shows a farm from the </a:t>
            </a:r>
            <a:r>
              <a:rPr kumimoji="0" lang="en-GB" sz="22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present</a:t>
            </a: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a:extLst>
              <a:ext uri="{FF2B5EF4-FFF2-40B4-BE49-F238E27FC236}">
                <a16:creationId xmlns:a16="http://schemas.microsoft.com/office/drawing/2014/main" id="{B7368635-0677-444D-458C-CC8A13B7EF42}"/>
              </a:ext>
            </a:extLst>
          </p:cNvPr>
          <p:cNvSpPr txBox="1"/>
          <p:nvPr/>
        </p:nvSpPr>
        <p:spPr>
          <a:xfrm>
            <a:off x="4819821" y="2893948"/>
            <a:ext cx="6907896" cy="202337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I think ____________ had a farm from the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past</a:t>
            </a: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 </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I think _____________ has a farm in the </a:t>
            </a: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present.</a:t>
            </a:r>
          </a:p>
          <a:p>
            <a:pPr marL="0" marR="0" lvl="0" indent="0" algn="l" defTabSz="914400" rtl="0" eaLnBrk="1" fontAlgn="auto" latinLnBrk="0" hangingPunct="1">
              <a:lnSpc>
                <a:spcPct val="150000"/>
              </a:lnSpc>
              <a:spcBef>
                <a:spcPts val="0"/>
              </a:spcBef>
              <a:spcAft>
                <a:spcPts val="1800"/>
              </a:spcAft>
              <a:buClrTx/>
              <a:buSzTx/>
              <a:buFontTx/>
              <a:buNone/>
              <a:tabLst/>
              <a:defRPr/>
            </a:pPr>
            <a:endPar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pic>
        <p:nvPicPr>
          <p:cNvPr id="6" name="Graphic 5" descr="Hourglass 30% with solid fill">
            <a:extLst>
              <a:ext uri="{FF2B5EF4-FFF2-40B4-BE49-F238E27FC236}">
                <a16:creationId xmlns:a16="http://schemas.microsoft.com/office/drawing/2014/main" id="{CACBFF7D-76CA-8E02-65C7-D2E635D1E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1821" y="727213"/>
            <a:ext cx="1025896" cy="1025896"/>
          </a:xfrm>
          <a:prstGeom prst="rect">
            <a:avLst/>
          </a:prstGeom>
        </p:spPr>
      </p:pic>
      <p:pic>
        <p:nvPicPr>
          <p:cNvPr id="7" name="Picture 6" descr="A person milking a cow&#10;&#10;Description automatically generated">
            <a:extLst>
              <a:ext uri="{FF2B5EF4-FFF2-40B4-BE49-F238E27FC236}">
                <a16:creationId xmlns:a16="http://schemas.microsoft.com/office/drawing/2014/main" id="{06C70C17-1066-85E8-A179-BBB292AF0C39}"/>
              </a:ext>
            </a:extLst>
          </p:cNvPr>
          <p:cNvPicPr>
            <a:picLocks noChangeAspect="1"/>
          </p:cNvPicPr>
          <p:nvPr/>
        </p:nvPicPr>
        <p:blipFill>
          <a:blip r:embed="rId5">
            <a:extLst>
              <a:ext uri="{28A0092B-C50C-407E-A947-70E740481C1C}">
                <a14:useLocalDpi xmlns:a14="http://schemas.microsoft.com/office/drawing/2010/main" val="0"/>
              </a:ext>
            </a:extLst>
          </a:blip>
          <a:srcRect l="48020" t="10393" r="12100" b="36718"/>
          <a:stretch/>
        </p:blipFill>
        <p:spPr>
          <a:xfrm>
            <a:off x="2698103" y="2712116"/>
            <a:ext cx="1854725" cy="1818760"/>
          </a:xfrm>
          <a:prstGeom prst="rect">
            <a:avLst/>
          </a:prstGeom>
        </p:spPr>
      </p:pic>
      <p:pic>
        <p:nvPicPr>
          <p:cNvPr id="8" name="Picture 7" descr="A person wearing a hat&#10;&#10;Description automatically generated">
            <a:extLst>
              <a:ext uri="{FF2B5EF4-FFF2-40B4-BE49-F238E27FC236}">
                <a16:creationId xmlns:a16="http://schemas.microsoft.com/office/drawing/2014/main" id="{BD62372A-419D-BBD3-E94C-B707DBC788F8}"/>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l="5173" r="34091"/>
          <a:stretch/>
        </p:blipFill>
        <p:spPr>
          <a:xfrm rot="21587560">
            <a:off x="732033" y="2696772"/>
            <a:ext cx="1695769" cy="1831041"/>
          </a:xfrm>
          <a:prstGeom prst="rect">
            <a:avLst/>
          </a:prstGeom>
        </p:spPr>
      </p:pic>
      <p:sp>
        <p:nvSpPr>
          <p:cNvPr id="18" name="Rectangle: Rounded Corners 17">
            <a:extLst>
              <a:ext uri="{FF2B5EF4-FFF2-40B4-BE49-F238E27FC236}">
                <a16:creationId xmlns:a16="http://schemas.microsoft.com/office/drawing/2014/main" id="{960376E0-4DF2-4890-0D1D-D8B9487A7798}"/>
              </a:ext>
            </a:extLst>
          </p:cNvPr>
          <p:cNvSpPr/>
          <p:nvPr/>
        </p:nvSpPr>
        <p:spPr>
          <a:xfrm>
            <a:off x="1000323" y="4205070"/>
            <a:ext cx="1159187" cy="470714"/>
          </a:xfrm>
          <a:prstGeom prst="roundRect">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Peter</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1F90CB1-4836-32F4-D42D-9AA9FDF86AD8}"/>
              </a:ext>
            </a:extLst>
          </p:cNvPr>
          <p:cNvSpPr/>
          <p:nvPr/>
        </p:nvSpPr>
        <p:spPr>
          <a:xfrm>
            <a:off x="3053066" y="4205070"/>
            <a:ext cx="1159187" cy="470714"/>
          </a:xfrm>
          <a:prstGeom prst="roundRect">
            <a:avLst/>
          </a:prstGeom>
          <a:solidFill>
            <a:srgbClr val="4BC7C8">
              <a:lumMod val="20000"/>
              <a:lumOff val="80000"/>
            </a:srgbClr>
          </a:solidFill>
          <a:ln w="57150" cap="flat" cmpd="sng" algn="ctr">
            <a:noFill/>
            <a:prstDash val="solid"/>
            <a:miter lim="800000"/>
          </a:ln>
          <a:effectLst/>
        </p:spPr>
        <p:txBody>
          <a:bodyPr tIns="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GB" sz="2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Julia</a:t>
            </a:r>
            <a:endParaRPr kumimoji="0" lang="en-GB"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7FD7E6F-57D4-17BE-8CCB-6A237E1BB100}"/>
              </a:ext>
            </a:extLst>
          </p:cNvPr>
          <p:cNvSpPr txBox="1"/>
          <p:nvPr/>
        </p:nvSpPr>
        <p:spPr>
          <a:xfrm>
            <a:off x="6122060" y="2845633"/>
            <a:ext cx="1854725" cy="202337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lang="en-US" sz="2200" b="1" dirty="0">
                <a:solidFill>
                  <a:prstClr val="black"/>
                </a:solidFill>
                <a:latin typeface="Open Sans" panose="020B0606030504020204"/>
              </a:rPr>
              <a:t>Peter</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Open Sans" panose="020B0606030504020204"/>
                <a:ea typeface="+mn-ea"/>
                <a:cs typeface="+mn-cs"/>
              </a:rPr>
              <a:t>Julia</a:t>
            </a:r>
          </a:p>
          <a:p>
            <a:pPr marL="0" marR="0" lvl="0" indent="0" algn="l" defTabSz="914400" rtl="0" eaLnBrk="1" fontAlgn="auto" latinLnBrk="0" hangingPunct="1">
              <a:lnSpc>
                <a:spcPct val="150000"/>
              </a:lnSpc>
              <a:spcBef>
                <a:spcPts val="0"/>
              </a:spcBef>
              <a:spcAft>
                <a:spcPts val="1800"/>
              </a:spcAft>
              <a:buClrTx/>
              <a:buSzTx/>
              <a:buFontTx/>
              <a:buNone/>
              <a:tabLst/>
              <a:defRPr/>
            </a:pPr>
            <a:endPar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145417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milking a cow&#10;&#10;Description automatically generated">
            <a:extLst>
              <a:ext uri="{FF2B5EF4-FFF2-40B4-BE49-F238E27FC236}">
                <a16:creationId xmlns:a16="http://schemas.microsoft.com/office/drawing/2014/main" id="{443C25A2-036F-2C2C-035D-F9FD91CF1F1C}"/>
              </a:ext>
            </a:extLst>
          </p:cNvPr>
          <p:cNvPicPr>
            <a:picLocks noChangeAspect="1"/>
          </p:cNvPicPr>
          <p:nvPr/>
        </p:nvPicPr>
        <p:blipFill>
          <a:blip r:embed="rId3">
            <a:extLst>
              <a:ext uri="{28A0092B-C50C-407E-A947-70E740481C1C}">
                <a14:useLocalDpi xmlns:a14="http://schemas.microsoft.com/office/drawing/2010/main" val="0"/>
              </a:ext>
            </a:extLst>
          </a:blip>
          <a:srcRect l="48020" t="10393" r="12100" b="36718"/>
          <a:stretch/>
        </p:blipFill>
        <p:spPr>
          <a:xfrm>
            <a:off x="7543275" y="2169300"/>
            <a:ext cx="2328380" cy="2283230"/>
          </a:xfrm>
          <a:prstGeom prst="rect">
            <a:avLst/>
          </a:prstGeom>
        </p:spPr>
      </p:pic>
      <p:sp>
        <p:nvSpPr>
          <p:cNvPr id="10" name="Rectangle: Rounded Corners 9">
            <a:extLst>
              <a:ext uri="{FF2B5EF4-FFF2-40B4-BE49-F238E27FC236}">
                <a16:creationId xmlns:a16="http://schemas.microsoft.com/office/drawing/2014/main" id="{AD33960E-2D6E-5852-04C6-2D79DCAB9B34}"/>
              </a:ext>
            </a:extLst>
          </p:cNvPr>
          <p:cNvSpPr/>
          <p:nvPr/>
        </p:nvSpPr>
        <p:spPr>
          <a:xfrm>
            <a:off x="573436" y="5191871"/>
            <a:ext cx="10848813" cy="679461"/>
          </a:xfrm>
          <a:prstGeom prst="roundRect">
            <a:avLst/>
          </a:prstGeom>
          <a:solidFill>
            <a:srgbClr val="FF699F"/>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Challenge: Why do you think that? </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5B6BC49E-BCDA-95EB-4F48-A5662467F8FE}"/>
              </a:ext>
            </a:extLst>
          </p:cNvPr>
          <p:cNvSpPr/>
          <p:nvPr/>
        </p:nvSpPr>
        <p:spPr>
          <a:xfrm>
            <a:off x="573437" y="1219111"/>
            <a:ext cx="10848813" cy="679461"/>
          </a:xfrm>
          <a:prstGeom prst="roundRect">
            <a:avLst/>
          </a:prstGeom>
          <a:solidFill>
            <a:schemeClr val="bg1"/>
          </a:solidFill>
          <a:ln w="57150">
            <a:solidFill>
              <a:srgbClr val="FFBDD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farmer had a more difficult job?</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D3823E7-2C05-6770-C4F3-FEC8D56C28B2}"/>
              </a:ext>
            </a:extLst>
          </p:cNvPr>
          <p:cNvSpPr txBox="1"/>
          <p:nvPr/>
        </p:nvSpPr>
        <p:spPr>
          <a:xfrm>
            <a:off x="179294" y="430306"/>
            <a:ext cx="11743765" cy="584775"/>
          </a:xfrm>
          <a:prstGeom prst="rect">
            <a:avLst/>
          </a:prstGeom>
          <a:noFill/>
        </p:spPr>
        <p:txBody>
          <a:bodyPr wrap="square" rtlCol="0">
            <a:spAutoFit/>
          </a:bodyPr>
          <a:lstStyle/>
          <a:p>
            <a:r>
              <a:rPr lang="en-GB" sz="3200" b="1" dirty="0">
                <a:solidFill>
                  <a:prstClr val="black"/>
                </a:solidFill>
                <a:latin typeface="Open Sans" panose="020B0606030504020204"/>
              </a:rPr>
              <a:t>Whose job was easier? (3 mins)</a:t>
            </a:r>
          </a:p>
        </p:txBody>
      </p:sp>
      <p:sp>
        <p:nvSpPr>
          <p:cNvPr id="4" name="Rectangle: Rounded Corners 3">
            <a:extLst>
              <a:ext uri="{FF2B5EF4-FFF2-40B4-BE49-F238E27FC236}">
                <a16:creationId xmlns:a16="http://schemas.microsoft.com/office/drawing/2014/main" id="{DB57DD98-9896-6DF7-737E-D8FEE76BD249}"/>
              </a:ext>
            </a:extLst>
          </p:cNvPr>
          <p:cNvSpPr/>
          <p:nvPr/>
        </p:nvSpPr>
        <p:spPr>
          <a:xfrm>
            <a:off x="7839560" y="4279969"/>
            <a:ext cx="1735810" cy="679460"/>
          </a:xfrm>
          <a:prstGeom prst="roundRect">
            <a:avLst/>
          </a:prstGeom>
          <a:solidFill>
            <a:srgbClr val="FFD5E4"/>
          </a:solidFill>
          <a:ln w="57150">
            <a:solidFill>
              <a:srgbClr val="FF699F"/>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Julia</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erson wearing a hat&#10;&#10;Description automatically generated">
            <a:extLst>
              <a:ext uri="{FF2B5EF4-FFF2-40B4-BE49-F238E27FC236}">
                <a16:creationId xmlns:a16="http://schemas.microsoft.com/office/drawing/2014/main" id="{FD42336C-B0DF-CBA1-3456-1E41A19E7869}"/>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l="5173" r="34091"/>
          <a:stretch/>
        </p:blipFill>
        <p:spPr>
          <a:xfrm rot="21587560">
            <a:off x="2028241" y="2134885"/>
            <a:ext cx="2142840" cy="2313775"/>
          </a:xfrm>
          <a:prstGeom prst="rect">
            <a:avLst/>
          </a:prstGeom>
        </p:spPr>
      </p:pic>
      <p:sp>
        <p:nvSpPr>
          <p:cNvPr id="2" name="Rectangle: Rounded Corners 1">
            <a:extLst>
              <a:ext uri="{FF2B5EF4-FFF2-40B4-BE49-F238E27FC236}">
                <a16:creationId xmlns:a16="http://schemas.microsoft.com/office/drawing/2014/main" id="{BB5C51B1-9217-23C9-5B0A-46DA589BD6C9}"/>
              </a:ext>
            </a:extLst>
          </p:cNvPr>
          <p:cNvSpPr/>
          <p:nvPr/>
        </p:nvSpPr>
        <p:spPr>
          <a:xfrm>
            <a:off x="2231757" y="4279969"/>
            <a:ext cx="1735810" cy="679460"/>
          </a:xfrm>
          <a:prstGeom prst="roundRect">
            <a:avLst/>
          </a:prstGeom>
          <a:solidFill>
            <a:srgbClr val="FFD5E4"/>
          </a:solidFill>
          <a:ln w="57150">
            <a:solidFill>
              <a:srgbClr val="FF699F"/>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Peter</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174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5355" y="49465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Jobs that help people (5 mins) </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80A538DE-1D3C-9096-0383-3645EC88C796}"/>
              </a:ext>
            </a:extLst>
          </p:cNvPr>
          <p:cNvSpPr/>
          <p:nvPr/>
        </p:nvSpPr>
        <p:spPr>
          <a:xfrm>
            <a:off x="434133" y="1411513"/>
            <a:ext cx="11419200" cy="789245"/>
          </a:xfrm>
          <a:prstGeom prst="roundRect">
            <a:avLst/>
          </a:prstGeom>
          <a:solidFill>
            <a:sysClr val="window" lastClr="FFFFFF"/>
          </a:solidFill>
          <a:ln w="57150" cap="flat" cmpd="sng" algn="ctr">
            <a:solidFill>
              <a:srgbClr val="33CC99">
                <a:lumMod val="60000"/>
                <a:lumOff val="40000"/>
              </a:srgbClr>
            </a:solidFill>
            <a:prstDash val="solid"/>
            <a:miter lim="800000"/>
          </a:ln>
          <a:effectLst/>
        </p:spPr>
        <p:txBody>
          <a:bodyPr tIns="0" bIns="108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of these jobs help people? </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C3BC411-B598-1CB2-EC68-39BE5D06C4E9}"/>
              </a:ext>
            </a:extLst>
          </p:cNvPr>
          <p:cNvSpPr/>
          <p:nvPr/>
        </p:nvSpPr>
        <p:spPr>
          <a:xfrm>
            <a:off x="2245716" y="5111892"/>
            <a:ext cx="7700567" cy="669188"/>
          </a:xfrm>
          <a:prstGeom prst="roundRect">
            <a:avLst/>
          </a:prstGeom>
          <a:solidFill>
            <a:srgbClr val="33CC99"/>
          </a:solidFill>
          <a:ln w="57150" cap="flat" cmpd="sng" algn="ctr">
            <a:solidFill>
              <a:srgbClr val="33CC99"/>
            </a:solidFill>
            <a:prstDash val="solid"/>
            <a:miter lim="800000"/>
          </a:ln>
          <a:effectLst/>
        </p:spPr>
        <p:txBody>
          <a:bodyPr tIns="0" bIns="108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Challenge: How does each job help people?</a:t>
            </a:r>
            <a:endParaRPr kumimoji="0" lang="en-GB"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Bus with solid fill">
            <a:extLst>
              <a:ext uri="{FF2B5EF4-FFF2-40B4-BE49-F238E27FC236}">
                <a16:creationId xmlns:a16="http://schemas.microsoft.com/office/drawing/2014/main" id="{3D91D77B-066C-5066-724A-FBB554A2C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5503" y="774653"/>
            <a:ext cx="1202364" cy="1202364"/>
          </a:xfrm>
          <a:prstGeom prst="rect">
            <a:avLst/>
          </a:prstGeom>
        </p:spPr>
      </p:pic>
      <p:pic>
        <p:nvPicPr>
          <p:cNvPr id="5" name="Picture 4" descr="A person in a barn with cows&#10;&#10;Description automatically generated">
            <a:extLst>
              <a:ext uri="{FF2B5EF4-FFF2-40B4-BE49-F238E27FC236}">
                <a16:creationId xmlns:a16="http://schemas.microsoft.com/office/drawing/2014/main" id="{455E2739-84DE-9461-7146-2B06777C6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68" y="2619906"/>
            <a:ext cx="2931510" cy="1955690"/>
          </a:xfrm>
          <a:prstGeom prst="rect">
            <a:avLst/>
          </a:prstGeom>
        </p:spPr>
      </p:pic>
      <p:sp>
        <p:nvSpPr>
          <p:cNvPr id="6" name="Rectangle: Rounded Corners 5">
            <a:extLst>
              <a:ext uri="{FF2B5EF4-FFF2-40B4-BE49-F238E27FC236}">
                <a16:creationId xmlns:a16="http://schemas.microsoft.com/office/drawing/2014/main" id="{5556B184-DBD9-9649-547B-9C31BD85D0E0}"/>
              </a:ext>
            </a:extLst>
          </p:cNvPr>
          <p:cNvSpPr/>
          <p:nvPr/>
        </p:nvSpPr>
        <p:spPr>
          <a:xfrm>
            <a:off x="1649917" y="4345257"/>
            <a:ext cx="1479012" cy="448619"/>
          </a:xfrm>
          <a:prstGeom prst="roundRect">
            <a:avLst/>
          </a:prstGeom>
          <a:solidFill>
            <a:srgbClr val="33CC99">
              <a:lumMod val="20000"/>
              <a:lumOff val="80000"/>
            </a:srgbClr>
          </a:solidFill>
          <a:ln w="57150" cap="flat" cmpd="sng" algn="ctr">
            <a:solidFill>
              <a:srgbClr val="33CC99"/>
            </a:solidFill>
            <a:prstDash val="solid"/>
            <a:miter lim="800000"/>
          </a:ln>
          <a:effectLst/>
        </p:spPr>
        <p:txBody>
          <a:bodyPr tIns="0" bIns="72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Farmer</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double decker bus on the street&#10;&#10;Description automatically generated">
            <a:extLst>
              <a:ext uri="{FF2B5EF4-FFF2-40B4-BE49-F238E27FC236}">
                <a16:creationId xmlns:a16="http://schemas.microsoft.com/office/drawing/2014/main" id="{CCD2C0D1-64D6-EC00-F574-2A8B11F93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75" y="2613877"/>
            <a:ext cx="2931511" cy="1955690"/>
          </a:xfrm>
          <a:prstGeom prst="rect">
            <a:avLst/>
          </a:prstGeom>
        </p:spPr>
      </p:pic>
      <p:sp>
        <p:nvSpPr>
          <p:cNvPr id="11" name="Rectangle: Rounded Corners 10">
            <a:extLst>
              <a:ext uri="{FF2B5EF4-FFF2-40B4-BE49-F238E27FC236}">
                <a16:creationId xmlns:a16="http://schemas.microsoft.com/office/drawing/2014/main" id="{DF233E60-7F17-0767-5088-8F509F0DE670}"/>
              </a:ext>
            </a:extLst>
          </p:cNvPr>
          <p:cNvSpPr/>
          <p:nvPr/>
        </p:nvSpPr>
        <p:spPr>
          <a:xfrm>
            <a:off x="5156279" y="4345257"/>
            <a:ext cx="1879439" cy="448619"/>
          </a:xfrm>
          <a:prstGeom prst="roundRect">
            <a:avLst/>
          </a:prstGeom>
          <a:solidFill>
            <a:srgbClr val="33CC99">
              <a:lumMod val="20000"/>
              <a:lumOff val="80000"/>
            </a:srgbClr>
          </a:solidFill>
          <a:ln w="57150" cap="flat" cmpd="sng" algn="ctr">
            <a:solidFill>
              <a:srgbClr val="33CC99"/>
            </a:solidFill>
            <a:prstDash val="solid"/>
            <a:miter lim="800000"/>
          </a:ln>
          <a:effectLst/>
        </p:spPr>
        <p:txBody>
          <a:bodyPr tIns="0" bIns="72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Bus driver</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person pushing a red cart with a couple of people standing on the sidewalk&#10;&#10;Description automatically generated">
            <a:extLst>
              <a:ext uri="{FF2B5EF4-FFF2-40B4-BE49-F238E27FC236}">
                <a16:creationId xmlns:a16="http://schemas.microsoft.com/office/drawing/2014/main" id="{C55E4C27-7B90-1E52-D7BE-F93A26AE4E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5173" y="2613877"/>
            <a:ext cx="2931512" cy="1955691"/>
          </a:xfrm>
          <a:prstGeom prst="rect">
            <a:avLst/>
          </a:prstGeom>
        </p:spPr>
      </p:pic>
      <p:sp>
        <p:nvSpPr>
          <p:cNvPr id="14" name="Rectangle: Rounded Corners 13">
            <a:extLst>
              <a:ext uri="{FF2B5EF4-FFF2-40B4-BE49-F238E27FC236}">
                <a16:creationId xmlns:a16="http://schemas.microsoft.com/office/drawing/2014/main" id="{CFC8342D-89BF-D2AB-4042-5413DAFBF6A9}"/>
              </a:ext>
            </a:extLst>
          </p:cNvPr>
          <p:cNvSpPr/>
          <p:nvPr/>
        </p:nvSpPr>
        <p:spPr>
          <a:xfrm>
            <a:off x="8675447" y="4345257"/>
            <a:ext cx="2030964" cy="448619"/>
          </a:xfrm>
          <a:prstGeom prst="roundRect">
            <a:avLst/>
          </a:prstGeom>
          <a:solidFill>
            <a:srgbClr val="33CC99">
              <a:lumMod val="20000"/>
              <a:lumOff val="80000"/>
            </a:srgbClr>
          </a:solidFill>
          <a:ln w="57150" cap="flat" cmpd="sng" algn="ctr">
            <a:solidFill>
              <a:srgbClr val="33CC99"/>
            </a:solidFill>
            <a:prstDash val="solid"/>
            <a:miter lim="800000"/>
          </a:ln>
          <a:effectLst/>
        </p:spPr>
        <p:txBody>
          <a:bodyPr tIns="0" bIns="72000"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Postal worker</a:t>
            </a:r>
            <a:endParaRPr kumimoji="0" lang="en-GB"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31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DD41-E167-77CC-8D39-3CDB01502F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4E907F-6857-D297-71B5-0DFBB012CF17}"/>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 (10 mins)</a:t>
            </a:r>
          </a:p>
        </p:txBody>
      </p:sp>
      <p:sp>
        <p:nvSpPr>
          <p:cNvPr id="7" name="Rectangle: Rounded Corners 6">
            <a:extLst>
              <a:ext uri="{FF2B5EF4-FFF2-40B4-BE49-F238E27FC236}">
                <a16:creationId xmlns:a16="http://schemas.microsoft.com/office/drawing/2014/main" id="{7E84515A-9E0C-7712-4BD1-A04D6F1E0A5B}"/>
              </a:ext>
            </a:extLst>
          </p:cNvPr>
          <p:cNvSpPr/>
          <p:nvPr/>
        </p:nvSpPr>
        <p:spPr>
          <a:xfrm>
            <a:off x="421215" y="2258406"/>
            <a:ext cx="2418238" cy="806798"/>
          </a:xfrm>
          <a:prstGeom prst="roundRect">
            <a:avLst/>
          </a:prstGeom>
          <a:solidFill>
            <a:srgbClr val="BD90DC"/>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Farmer Peter</a:t>
            </a: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DDEED6E-4437-E598-AFBB-43F4A8F68BBB}"/>
              </a:ext>
            </a:extLst>
          </p:cNvPr>
          <p:cNvSpPr/>
          <p:nvPr/>
        </p:nvSpPr>
        <p:spPr>
          <a:xfrm>
            <a:off x="421215" y="1209693"/>
            <a:ext cx="11204447" cy="806798"/>
          </a:xfrm>
          <a:prstGeom prst="roundRect">
            <a:avLst/>
          </a:prstGeom>
          <a:solidFill>
            <a:schemeClr val="bg1"/>
          </a:solidFill>
          <a:ln w="57150">
            <a:solidFill>
              <a:srgbClr val="DDC5ED"/>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 to the story.</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362CB90-E49B-9692-F772-65BA5F10EC07}"/>
              </a:ext>
            </a:extLst>
          </p:cNvPr>
          <p:cNvSpPr txBox="1"/>
          <p:nvPr/>
        </p:nvSpPr>
        <p:spPr>
          <a:xfrm>
            <a:off x="421215" y="3117101"/>
            <a:ext cx="8097143" cy="2531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Peter had been a farmer for many years. </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He woke up when the sun rose, ready to get the jobs done. </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He grabbed his straw hat, put on his overalls, and went to work.</a:t>
            </a:r>
          </a:p>
        </p:txBody>
      </p:sp>
      <p:grpSp>
        <p:nvGrpSpPr>
          <p:cNvPr id="15" name="Group 14">
            <a:extLst>
              <a:ext uri="{FF2B5EF4-FFF2-40B4-BE49-F238E27FC236}">
                <a16:creationId xmlns:a16="http://schemas.microsoft.com/office/drawing/2014/main" id="{2E8AE71C-2812-5540-838D-CA22801324A8}"/>
              </a:ext>
            </a:extLst>
          </p:cNvPr>
          <p:cNvGrpSpPr/>
          <p:nvPr/>
        </p:nvGrpSpPr>
        <p:grpSpPr>
          <a:xfrm>
            <a:off x="7897179" y="1871738"/>
            <a:ext cx="3728483" cy="3960888"/>
            <a:chOff x="8100729" y="1936110"/>
            <a:chExt cx="3728483" cy="3960888"/>
          </a:xfrm>
        </p:grpSpPr>
        <p:pic>
          <p:nvPicPr>
            <p:cNvPr id="14" name="Picture 13" descr="A polaroid with tape on it&#10;&#10;Description automatically generated">
              <a:extLst>
                <a:ext uri="{FF2B5EF4-FFF2-40B4-BE49-F238E27FC236}">
                  <a16:creationId xmlns:a16="http://schemas.microsoft.com/office/drawing/2014/main" id="{F0257D28-340C-89DC-DB5E-D1C8EA1C044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0729" y="1936110"/>
              <a:ext cx="3728483" cy="3960888"/>
            </a:xfrm>
            <a:prstGeom prst="rect">
              <a:avLst/>
            </a:prstGeom>
          </p:spPr>
        </p:pic>
        <p:pic>
          <p:nvPicPr>
            <p:cNvPr id="13" name="Picture 12" descr="A person wearing a hat&#10;&#10;Description automatically generated">
              <a:extLst>
                <a:ext uri="{FF2B5EF4-FFF2-40B4-BE49-F238E27FC236}">
                  <a16:creationId xmlns:a16="http://schemas.microsoft.com/office/drawing/2014/main" id="{893C719E-C201-7788-62D9-13A2CB478812}"/>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l="5173" r="34091"/>
            <a:stretch/>
          </p:blipFill>
          <p:spPr>
            <a:xfrm rot="21587560">
              <a:off x="8726809" y="2683107"/>
              <a:ext cx="2543851" cy="2808855"/>
            </a:xfrm>
            <a:prstGeom prst="rect">
              <a:avLst/>
            </a:prstGeom>
          </p:spPr>
        </p:pic>
      </p:grpSp>
      <p:pic>
        <p:nvPicPr>
          <p:cNvPr id="4" name="Graphic 3" descr="Farmer male with solid fill">
            <a:extLst>
              <a:ext uri="{FF2B5EF4-FFF2-40B4-BE49-F238E27FC236}">
                <a16:creationId xmlns:a16="http://schemas.microsoft.com/office/drawing/2014/main" id="{ACC42C53-B82E-0D0C-2A31-1B38A67320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14984" y="741215"/>
            <a:ext cx="914400" cy="914400"/>
          </a:xfrm>
          <a:prstGeom prst="rect">
            <a:avLst/>
          </a:prstGeom>
        </p:spPr>
      </p:pic>
    </p:spTree>
    <p:extLst>
      <p:ext uri="{BB962C8B-B14F-4D97-AF65-F5344CB8AC3E}">
        <p14:creationId xmlns:p14="http://schemas.microsoft.com/office/powerpoint/2010/main" val="142722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2917-E645-5F27-96F8-8B215406C8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A1F2A39-50A2-A10E-CBFE-89E7D8B49BF7}"/>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1" name="TextBox 10">
            <a:extLst>
              <a:ext uri="{FF2B5EF4-FFF2-40B4-BE49-F238E27FC236}">
                <a16:creationId xmlns:a16="http://schemas.microsoft.com/office/drawing/2014/main" id="{2432DAAE-E20C-DF09-1A9B-ED824310B7FC}"/>
              </a:ext>
            </a:extLst>
          </p:cNvPr>
          <p:cNvSpPr txBox="1"/>
          <p:nvPr/>
        </p:nvSpPr>
        <p:spPr>
          <a:xfrm>
            <a:off x="179293" y="4832065"/>
            <a:ext cx="1180408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He got his stool and bucket and got to work, squeezing the udders by hand. It took a long time to milk all the cows!</a:t>
            </a:r>
          </a:p>
        </p:txBody>
      </p:sp>
      <p:pic>
        <p:nvPicPr>
          <p:cNvPr id="5" name="Picture 4" descr="A bucket of water on the ground&#10;&#10;Description automatically generated">
            <a:extLst>
              <a:ext uri="{FF2B5EF4-FFF2-40B4-BE49-F238E27FC236}">
                <a16:creationId xmlns:a16="http://schemas.microsoft.com/office/drawing/2014/main" id="{FE9EC393-4452-4A6F-D1E3-0E7F1E3E0B1B}"/>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174111" y="1661910"/>
            <a:ext cx="4291024" cy="2862658"/>
          </a:xfrm>
          <a:prstGeom prst="rect">
            <a:avLst/>
          </a:prstGeom>
        </p:spPr>
      </p:pic>
      <p:sp>
        <p:nvSpPr>
          <p:cNvPr id="6" name="Rectangle: Rounded Corners 5">
            <a:extLst>
              <a:ext uri="{FF2B5EF4-FFF2-40B4-BE49-F238E27FC236}">
                <a16:creationId xmlns:a16="http://schemas.microsoft.com/office/drawing/2014/main" id="{42F1929B-70E2-7F52-FBEC-86B2F045DA7D}"/>
              </a:ext>
            </a:extLst>
          </p:cNvPr>
          <p:cNvSpPr/>
          <p:nvPr/>
        </p:nvSpPr>
        <p:spPr>
          <a:xfrm>
            <a:off x="1939785" y="4221508"/>
            <a:ext cx="2759676" cy="610557"/>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Bucket and stool</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918D270-037C-6E7C-838B-BEFCCED594A5}"/>
              </a:ext>
            </a:extLst>
          </p:cNvPr>
          <p:cNvSpPr txBox="1"/>
          <p:nvPr/>
        </p:nvSpPr>
        <p:spPr>
          <a:xfrm>
            <a:off x="179293" y="972949"/>
            <a:ext cx="6097773" cy="5460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First, it was time to milk the cows. </a:t>
            </a:r>
          </a:p>
        </p:txBody>
      </p:sp>
      <p:pic>
        <p:nvPicPr>
          <p:cNvPr id="8" name="Picture 7" descr="A person milking a cow&#10;&#10;AI-generated content may be incorrect.">
            <a:extLst>
              <a:ext uri="{FF2B5EF4-FFF2-40B4-BE49-F238E27FC236}">
                <a16:creationId xmlns:a16="http://schemas.microsoft.com/office/drawing/2014/main" id="{260B9C1B-4BF0-B97B-995A-9E9A5CDCC29B}"/>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459953" y="1661910"/>
            <a:ext cx="4291024" cy="2862658"/>
          </a:xfrm>
          <a:prstGeom prst="rect">
            <a:avLst/>
          </a:prstGeom>
        </p:spPr>
      </p:pic>
      <p:sp>
        <p:nvSpPr>
          <p:cNvPr id="9" name="Rectangle: Rounded Corners 8">
            <a:extLst>
              <a:ext uri="{FF2B5EF4-FFF2-40B4-BE49-F238E27FC236}">
                <a16:creationId xmlns:a16="http://schemas.microsoft.com/office/drawing/2014/main" id="{869974F2-354F-8D4F-B28A-E53586A3475C}"/>
              </a:ext>
            </a:extLst>
          </p:cNvPr>
          <p:cNvSpPr/>
          <p:nvPr/>
        </p:nvSpPr>
        <p:spPr>
          <a:xfrm>
            <a:off x="6963072" y="4221508"/>
            <a:ext cx="3602094" cy="610557"/>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Milking udders by hand</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60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E871-B5AA-83D5-F2A4-55E3E9F7E7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CBE804-083D-8ECE-3B17-5C123B123C29}"/>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1" name="TextBox 10">
            <a:extLst>
              <a:ext uri="{FF2B5EF4-FFF2-40B4-BE49-F238E27FC236}">
                <a16:creationId xmlns:a16="http://schemas.microsoft.com/office/drawing/2014/main" id="{9560DA30-D0E2-2301-3274-5E1B7FFDDA8C}"/>
              </a:ext>
            </a:extLst>
          </p:cNvPr>
          <p:cNvSpPr txBox="1"/>
          <p:nvPr/>
        </p:nvSpPr>
        <p:spPr>
          <a:xfrm>
            <a:off x="179293" y="4832065"/>
            <a:ext cx="1180408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It was a big job, so he called the other farm workers to help. They grabbed their scythes and sickles and began cutting! It took many hours!</a:t>
            </a:r>
            <a:endPar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
        <p:nvSpPr>
          <p:cNvPr id="10" name="TextBox 9">
            <a:extLst>
              <a:ext uri="{FF2B5EF4-FFF2-40B4-BE49-F238E27FC236}">
                <a16:creationId xmlns:a16="http://schemas.microsoft.com/office/drawing/2014/main" id="{BDB22BD9-6CBE-E38D-48F2-7D524DF3A04D}"/>
              </a:ext>
            </a:extLst>
          </p:cNvPr>
          <p:cNvSpPr txBox="1"/>
          <p:nvPr/>
        </p:nvSpPr>
        <p:spPr>
          <a:xfrm>
            <a:off x="179294" y="972949"/>
            <a:ext cx="6097772" cy="5460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Then, it was time to cut the wheat field! </a:t>
            </a:r>
          </a:p>
        </p:txBody>
      </p:sp>
      <p:pic>
        <p:nvPicPr>
          <p:cNvPr id="4" name="Picture 3" descr="Long wooden stick with a handle&#10;&#10;Description automatically generated with medium confidence">
            <a:extLst>
              <a:ext uri="{FF2B5EF4-FFF2-40B4-BE49-F238E27FC236}">
                <a16:creationId xmlns:a16="http://schemas.microsoft.com/office/drawing/2014/main" id="{0CCA7AA6-C035-D436-AF8D-EB5D8C61D533}"/>
              </a:ext>
            </a:extLst>
          </p:cNvPr>
          <p:cNvPicPr>
            <a:picLocks noChangeAspect="1"/>
          </p:cNvPicPr>
          <p:nvPr/>
        </p:nvPicPr>
        <p:blipFill>
          <a:blip r:embed="rId3">
            <a:extLst>
              <a:ext uri="{28A0092B-C50C-407E-A947-70E740481C1C}">
                <a14:useLocalDpi xmlns:a14="http://schemas.microsoft.com/office/drawing/2010/main" val="0"/>
              </a:ext>
            </a:extLst>
          </a:blip>
          <a:srcRect l="11453" r="13435"/>
          <a:stretch/>
        </p:blipFill>
        <p:spPr>
          <a:xfrm rot="583150" flipH="1">
            <a:off x="8861527" y="430305"/>
            <a:ext cx="2148261" cy="4287172"/>
          </a:xfrm>
          <a:prstGeom prst="rect">
            <a:avLst/>
          </a:prstGeom>
        </p:spPr>
      </p:pic>
      <p:pic>
        <p:nvPicPr>
          <p:cNvPr id="8" name="Picture 7" descr="A rusty sickle with a wooden handle&#10;&#10;Description automatically generated">
            <a:extLst>
              <a:ext uri="{FF2B5EF4-FFF2-40B4-BE49-F238E27FC236}">
                <a16:creationId xmlns:a16="http://schemas.microsoft.com/office/drawing/2014/main" id="{82B91EC9-7100-C72D-B40D-6A4703C73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812" y="1402911"/>
            <a:ext cx="1562386" cy="2341961"/>
          </a:xfrm>
          <a:prstGeom prst="rect">
            <a:avLst/>
          </a:prstGeom>
        </p:spPr>
      </p:pic>
      <p:sp>
        <p:nvSpPr>
          <p:cNvPr id="6" name="Rectangle: Rounded Corners 5">
            <a:extLst>
              <a:ext uri="{FF2B5EF4-FFF2-40B4-BE49-F238E27FC236}">
                <a16:creationId xmlns:a16="http://schemas.microsoft.com/office/drawing/2014/main" id="{FE30837B-972F-E8BD-2F5F-A0E39E0B3F89}"/>
              </a:ext>
            </a:extLst>
          </p:cNvPr>
          <p:cNvSpPr/>
          <p:nvPr/>
        </p:nvSpPr>
        <p:spPr>
          <a:xfrm>
            <a:off x="7008037" y="3986580"/>
            <a:ext cx="1369936" cy="498184"/>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Sickle</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person with a scythe in a field&#10;&#10;Description automatically generated">
            <a:extLst>
              <a:ext uri="{FF2B5EF4-FFF2-40B4-BE49-F238E27FC236}">
                <a16:creationId xmlns:a16="http://schemas.microsoft.com/office/drawing/2014/main" id="{FFCD3CCD-D787-7F24-956B-3911F219CDB3}"/>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2642" y="1669312"/>
            <a:ext cx="4455657" cy="2966335"/>
          </a:xfrm>
          <a:prstGeom prst="rect">
            <a:avLst/>
          </a:prstGeom>
        </p:spPr>
      </p:pic>
      <p:sp>
        <p:nvSpPr>
          <p:cNvPr id="13" name="Rectangle: Rounded Corners 12">
            <a:extLst>
              <a:ext uri="{FF2B5EF4-FFF2-40B4-BE49-F238E27FC236}">
                <a16:creationId xmlns:a16="http://schemas.microsoft.com/office/drawing/2014/main" id="{438BB273-DE20-9926-01D6-3E6D83EBD29A}"/>
              </a:ext>
            </a:extLst>
          </p:cNvPr>
          <p:cNvSpPr/>
          <p:nvPr/>
        </p:nvSpPr>
        <p:spPr>
          <a:xfrm>
            <a:off x="9988843" y="1540295"/>
            <a:ext cx="1367407" cy="498184"/>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Scythe</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642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248C-70B4-0FB9-7B65-D69714B9B7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FE2433-FE44-6550-E75E-72560530561A}"/>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1" name="TextBox 10">
            <a:extLst>
              <a:ext uri="{FF2B5EF4-FFF2-40B4-BE49-F238E27FC236}">
                <a16:creationId xmlns:a16="http://schemas.microsoft.com/office/drawing/2014/main" id="{D37B1EC3-29D9-7FFD-08CD-FDFE8C20D46F}"/>
              </a:ext>
            </a:extLst>
          </p:cNvPr>
          <p:cNvSpPr txBox="1"/>
          <p:nvPr/>
        </p:nvSpPr>
        <p:spPr>
          <a:xfrm>
            <a:off x="179293" y="4832065"/>
            <a:ext cx="11804083"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There were many trees, so everybody helped with picking</a:t>
            </a:r>
            <a:r>
              <a:rPr lang="en-US" sz="2200" dirty="0">
                <a:solidFill>
                  <a:prstClr val="black"/>
                </a:solidFill>
                <a:latin typeface="Open Sans" panose="020B0606030504020204"/>
              </a:rPr>
              <a:t>. They</a:t>
            </a: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 filled their baskets full to the brim.</a:t>
            </a:r>
            <a:endPar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
        <p:nvSpPr>
          <p:cNvPr id="10" name="TextBox 9">
            <a:extLst>
              <a:ext uri="{FF2B5EF4-FFF2-40B4-BE49-F238E27FC236}">
                <a16:creationId xmlns:a16="http://schemas.microsoft.com/office/drawing/2014/main" id="{B9C4C385-DE16-6110-4485-1760A2657120}"/>
              </a:ext>
            </a:extLst>
          </p:cNvPr>
          <p:cNvSpPr txBox="1"/>
          <p:nvPr/>
        </p:nvSpPr>
        <p:spPr>
          <a:xfrm>
            <a:off x="179294" y="972949"/>
            <a:ext cx="6097772" cy="5460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Next, the fruit needed picking. </a:t>
            </a:r>
          </a:p>
        </p:txBody>
      </p:sp>
      <p:pic>
        <p:nvPicPr>
          <p:cNvPr id="5" name="Picture 4" descr="A group of people picking apples from a tree&#10;&#10;Description automatically generated">
            <a:extLst>
              <a:ext uri="{FF2B5EF4-FFF2-40B4-BE49-F238E27FC236}">
                <a16:creationId xmlns:a16="http://schemas.microsoft.com/office/drawing/2014/main" id="{DEF84991-B1C4-6CDB-AD04-6F35B3074E5B}"/>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58118" y="1569614"/>
            <a:ext cx="5533747" cy="3107034"/>
          </a:xfrm>
          <a:prstGeom prst="rect">
            <a:avLst/>
          </a:prstGeom>
        </p:spPr>
      </p:pic>
      <p:pic>
        <p:nvPicPr>
          <p:cNvPr id="9" name="Picture 8" descr="A person holding apples in their hands&#10;&#10;Description automatically generated">
            <a:extLst>
              <a:ext uri="{FF2B5EF4-FFF2-40B4-BE49-F238E27FC236}">
                <a16:creationId xmlns:a16="http://schemas.microsoft.com/office/drawing/2014/main" id="{85F7B482-8508-3526-4171-F1928DCCD2ED}"/>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t="51938" r="18450"/>
          <a:stretch/>
        </p:blipFill>
        <p:spPr>
          <a:xfrm>
            <a:off x="1228648" y="1569614"/>
            <a:ext cx="3514623" cy="3107034"/>
          </a:xfrm>
          <a:prstGeom prst="rect">
            <a:avLst/>
          </a:prstGeom>
        </p:spPr>
      </p:pic>
      <p:sp>
        <p:nvSpPr>
          <p:cNvPr id="13" name="Rectangle: Rounded Corners 12">
            <a:extLst>
              <a:ext uri="{FF2B5EF4-FFF2-40B4-BE49-F238E27FC236}">
                <a16:creationId xmlns:a16="http://schemas.microsoft.com/office/drawing/2014/main" id="{2EC5FDC5-0CE3-80AA-29DE-784975FDF040}"/>
              </a:ext>
            </a:extLst>
          </p:cNvPr>
          <p:cNvSpPr/>
          <p:nvPr/>
        </p:nvSpPr>
        <p:spPr>
          <a:xfrm>
            <a:off x="2295167" y="4277532"/>
            <a:ext cx="1381583" cy="554533"/>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Basket</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803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40B3-D5FB-2BBE-A1B7-51FE4091C6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1DE2F7-EA50-F120-37D6-CFD49818A156}"/>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1" name="TextBox 10">
            <a:extLst>
              <a:ext uri="{FF2B5EF4-FFF2-40B4-BE49-F238E27FC236}">
                <a16:creationId xmlns:a16="http://schemas.microsoft.com/office/drawing/2014/main" id="{F710687C-36AF-71A4-6B45-0BD634A13EA6}"/>
              </a:ext>
            </a:extLst>
          </p:cNvPr>
          <p:cNvSpPr txBox="1"/>
          <p:nvPr/>
        </p:nvSpPr>
        <p:spPr>
          <a:xfrm>
            <a:off x="179294" y="4922655"/>
            <a:ext cx="11848906" cy="105387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so Peter pumped up the water and filled his watering can. After a while, all the plants were watered.</a:t>
            </a:r>
            <a:endPar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endParaRPr>
          </a:p>
        </p:txBody>
      </p:sp>
      <p:sp>
        <p:nvSpPr>
          <p:cNvPr id="10" name="TextBox 9">
            <a:extLst>
              <a:ext uri="{FF2B5EF4-FFF2-40B4-BE49-F238E27FC236}">
                <a16:creationId xmlns:a16="http://schemas.microsoft.com/office/drawing/2014/main" id="{CD6611ED-E1EB-2F7B-753F-6CBD53736D15}"/>
              </a:ext>
            </a:extLst>
          </p:cNvPr>
          <p:cNvSpPr txBox="1"/>
          <p:nvPr/>
        </p:nvSpPr>
        <p:spPr>
          <a:xfrm>
            <a:off x="179294" y="972949"/>
            <a:ext cx="6097772" cy="5460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a:ea typeface="+mn-ea"/>
                <a:cs typeface="+mn-cs"/>
              </a:rPr>
              <a:t>The plants also needed watering, </a:t>
            </a:r>
          </a:p>
        </p:txBody>
      </p:sp>
      <p:pic>
        <p:nvPicPr>
          <p:cNvPr id="5" name="Picture 4" descr="A water pump with a bucket&#10;&#10;Description automatically generated">
            <a:extLst>
              <a:ext uri="{FF2B5EF4-FFF2-40B4-BE49-F238E27FC236}">
                <a16:creationId xmlns:a16="http://schemas.microsoft.com/office/drawing/2014/main" id="{941E5054-3F61-4E0E-CC33-AD33BB83376A}"/>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21016"/>
          <a:stretch/>
        </p:blipFill>
        <p:spPr>
          <a:xfrm>
            <a:off x="1889458" y="1557724"/>
            <a:ext cx="2577284" cy="3070622"/>
          </a:xfrm>
          <a:prstGeom prst="rect">
            <a:avLst/>
          </a:prstGeom>
        </p:spPr>
      </p:pic>
      <p:sp>
        <p:nvSpPr>
          <p:cNvPr id="13" name="Rectangle: Rounded Corners 12">
            <a:extLst>
              <a:ext uri="{FF2B5EF4-FFF2-40B4-BE49-F238E27FC236}">
                <a16:creationId xmlns:a16="http://schemas.microsoft.com/office/drawing/2014/main" id="{5A745B45-2FE1-A458-EA4C-60DDFD674E62}"/>
              </a:ext>
            </a:extLst>
          </p:cNvPr>
          <p:cNvSpPr/>
          <p:nvPr/>
        </p:nvSpPr>
        <p:spPr>
          <a:xfrm>
            <a:off x="2023692" y="4364214"/>
            <a:ext cx="2308815" cy="584775"/>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pump</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watering can in a garden&#10;&#10;Description automatically generated">
            <a:extLst>
              <a:ext uri="{FF2B5EF4-FFF2-40B4-BE49-F238E27FC236}">
                <a16:creationId xmlns:a16="http://schemas.microsoft.com/office/drawing/2014/main" id="{854D34F5-72E7-F35D-E27A-277B9057BB95}"/>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t="48248" b="10553"/>
          <a:stretch/>
        </p:blipFill>
        <p:spPr>
          <a:xfrm>
            <a:off x="5296445" y="1557724"/>
            <a:ext cx="5014532" cy="3098880"/>
          </a:xfrm>
          <a:prstGeom prst="rect">
            <a:avLst/>
          </a:prstGeom>
        </p:spPr>
      </p:pic>
      <p:sp>
        <p:nvSpPr>
          <p:cNvPr id="14" name="Rectangle: Rounded Corners 13">
            <a:extLst>
              <a:ext uri="{FF2B5EF4-FFF2-40B4-BE49-F238E27FC236}">
                <a16:creationId xmlns:a16="http://schemas.microsoft.com/office/drawing/2014/main" id="{E0BE6032-CA75-88D6-4308-CEE6C5EBF379}"/>
              </a:ext>
            </a:extLst>
          </p:cNvPr>
          <p:cNvSpPr/>
          <p:nvPr/>
        </p:nvSpPr>
        <p:spPr>
          <a:xfrm>
            <a:off x="6649303" y="4365806"/>
            <a:ext cx="2308815" cy="584775"/>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Watering can</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9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8A4DC-26E5-7F8B-B4C1-8B6807F982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9A13A3-B7AD-9BCF-0B29-F2CC099C1051}"/>
              </a:ext>
            </a:extLst>
          </p:cNvPr>
          <p:cNvSpPr txBox="1"/>
          <p:nvPr/>
        </p:nvSpPr>
        <p:spPr>
          <a:xfrm>
            <a:off x="179294" y="430306"/>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Jobs within stories</a:t>
            </a:r>
          </a:p>
        </p:txBody>
      </p:sp>
      <p:sp>
        <p:nvSpPr>
          <p:cNvPr id="11" name="TextBox 10">
            <a:extLst>
              <a:ext uri="{FF2B5EF4-FFF2-40B4-BE49-F238E27FC236}">
                <a16:creationId xmlns:a16="http://schemas.microsoft.com/office/drawing/2014/main" id="{FE2A03A6-FAEC-9A93-D005-725F3EB73946}"/>
              </a:ext>
            </a:extLst>
          </p:cNvPr>
          <p:cNvSpPr txBox="1"/>
          <p:nvPr/>
        </p:nvSpPr>
        <p:spPr>
          <a:xfrm>
            <a:off x="179294" y="918710"/>
            <a:ext cx="11864402" cy="5460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Open Sans" panose="020B0606030504020204"/>
                <a:ea typeface="+mn-ea"/>
                <a:cs typeface="+mn-cs"/>
              </a:rPr>
              <a:t>The sun had started to set and after a long day of work, Peter deserved a nice rest in bed. </a:t>
            </a:r>
          </a:p>
        </p:txBody>
      </p:sp>
      <p:sp>
        <p:nvSpPr>
          <p:cNvPr id="6" name="Rectangle: Rounded Corners 5">
            <a:extLst>
              <a:ext uri="{FF2B5EF4-FFF2-40B4-BE49-F238E27FC236}">
                <a16:creationId xmlns:a16="http://schemas.microsoft.com/office/drawing/2014/main" id="{4084D0CF-0D43-7413-06FB-0BFDE14D8102}"/>
              </a:ext>
            </a:extLst>
          </p:cNvPr>
          <p:cNvSpPr/>
          <p:nvPr/>
        </p:nvSpPr>
        <p:spPr>
          <a:xfrm>
            <a:off x="179294" y="1555426"/>
            <a:ext cx="11833410" cy="731461"/>
          </a:xfrm>
          <a:prstGeom prst="roundRect">
            <a:avLst/>
          </a:prstGeom>
          <a:solidFill>
            <a:schemeClr val="bg1"/>
          </a:solidFill>
          <a:ln w="57150">
            <a:solidFill>
              <a:srgbClr val="DDC5ED"/>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did Peter use to help him on his farm? </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Long wooden stick with a handle&#10;&#10;Description automatically generated with medium confidence">
            <a:extLst>
              <a:ext uri="{FF2B5EF4-FFF2-40B4-BE49-F238E27FC236}">
                <a16:creationId xmlns:a16="http://schemas.microsoft.com/office/drawing/2014/main" id="{EB2F1E39-C735-F57E-FAE7-563F2FC7905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453" r="13435"/>
          <a:stretch/>
        </p:blipFill>
        <p:spPr>
          <a:xfrm rot="583150" flipH="1">
            <a:off x="5455183" y="2316323"/>
            <a:ext cx="1113174" cy="2221503"/>
          </a:xfrm>
          <a:prstGeom prst="rect">
            <a:avLst/>
          </a:prstGeom>
        </p:spPr>
      </p:pic>
      <p:pic>
        <p:nvPicPr>
          <p:cNvPr id="9" name="Picture 8" descr="A rusty sickle with a wooden handle&#10;&#10;Description automatically generated">
            <a:extLst>
              <a:ext uri="{FF2B5EF4-FFF2-40B4-BE49-F238E27FC236}">
                <a16:creationId xmlns:a16="http://schemas.microsoft.com/office/drawing/2014/main" id="{EEDA3C4C-239A-45A1-BCCB-D5F6CD8D382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2598" y="2859807"/>
            <a:ext cx="1158482" cy="1736523"/>
          </a:xfrm>
          <a:prstGeom prst="rect">
            <a:avLst/>
          </a:prstGeom>
        </p:spPr>
      </p:pic>
      <p:pic>
        <p:nvPicPr>
          <p:cNvPr id="15" name="Picture 14" descr="A bucket of water on the ground&#10;&#10;Description automatically generated">
            <a:extLst>
              <a:ext uri="{FF2B5EF4-FFF2-40B4-BE49-F238E27FC236}">
                <a16:creationId xmlns:a16="http://schemas.microsoft.com/office/drawing/2014/main" id="{DC9FD841-79E3-58EB-8B0C-2FD5AB621405}"/>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r="34473"/>
          <a:stretch/>
        </p:blipFill>
        <p:spPr>
          <a:xfrm>
            <a:off x="9337172" y="2557513"/>
            <a:ext cx="1878105" cy="1970757"/>
          </a:xfrm>
          <a:prstGeom prst="rect">
            <a:avLst/>
          </a:prstGeom>
        </p:spPr>
      </p:pic>
      <p:pic>
        <p:nvPicPr>
          <p:cNvPr id="16" name="Picture 15" descr="A water pump with a bucket&#10;&#10;Description automatically generated">
            <a:extLst>
              <a:ext uri="{FF2B5EF4-FFF2-40B4-BE49-F238E27FC236}">
                <a16:creationId xmlns:a16="http://schemas.microsoft.com/office/drawing/2014/main" id="{242B6507-C168-DC7A-2EA4-AA6ABA579289}"/>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t="21016"/>
          <a:stretch/>
        </p:blipFill>
        <p:spPr>
          <a:xfrm>
            <a:off x="7356473" y="2534739"/>
            <a:ext cx="1654128" cy="1970757"/>
          </a:xfrm>
          <a:prstGeom prst="rect">
            <a:avLst/>
          </a:prstGeom>
        </p:spPr>
      </p:pic>
      <p:pic>
        <p:nvPicPr>
          <p:cNvPr id="17" name="Picture 16" descr="A watering can in a garden&#10;&#10;Description automatically generated">
            <a:extLst>
              <a:ext uri="{FF2B5EF4-FFF2-40B4-BE49-F238E27FC236}">
                <a16:creationId xmlns:a16="http://schemas.microsoft.com/office/drawing/2014/main" id="{C2A85205-92D0-4A06-19E1-F377000B67F8}"/>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l="19214" t="44052" b="10553"/>
          <a:stretch/>
        </p:blipFill>
        <p:spPr>
          <a:xfrm>
            <a:off x="761389" y="2627433"/>
            <a:ext cx="2258425" cy="1903542"/>
          </a:xfrm>
          <a:prstGeom prst="rect">
            <a:avLst/>
          </a:prstGeom>
        </p:spPr>
      </p:pic>
      <p:pic>
        <p:nvPicPr>
          <p:cNvPr id="18" name="Picture 17" descr="A person holding apples in their hands&#10;&#10;Description automatically generated">
            <a:extLst>
              <a:ext uri="{FF2B5EF4-FFF2-40B4-BE49-F238E27FC236}">
                <a16:creationId xmlns:a16="http://schemas.microsoft.com/office/drawing/2014/main" id="{E5D476FE-5F92-1D4C-55C9-2CD17ADBC0FF}"/>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l="16577" t="51938" r="18450" b="3249"/>
          <a:stretch/>
        </p:blipFill>
        <p:spPr>
          <a:xfrm>
            <a:off x="3318140" y="2674837"/>
            <a:ext cx="1769432" cy="1830659"/>
          </a:xfrm>
          <a:prstGeom prst="rect">
            <a:avLst/>
          </a:prstGeom>
        </p:spPr>
      </p:pic>
      <p:sp>
        <p:nvSpPr>
          <p:cNvPr id="20" name="Rectangle: Rounded Corners 19">
            <a:extLst>
              <a:ext uri="{FF2B5EF4-FFF2-40B4-BE49-F238E27FC236}">
                <a16:creationId xmlns:a16="http://schemas.microsoft.com/office/drawing/2014/main" id="{2CE22347-E8AE-0D6C-EBE9-F8B65CDD703B}"/>
              </a:ext>
            </a:extLst>
          </p:cNvPr>
          <p:cNvSpPr/>
          <p:nvPr/>
        </p:nvSpPr>
        <p:spPr>
          <a:xfrm>
            <a:off x="9531609" y="4762729"/>
            <a:ext cx="1489232" cy="972000"/>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Bucket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stool</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1882E39F-7A63-D84E-038C-5B4E1995EEF8}"/>
              </a:ext>
            </a:extLst>
          </p:cNvPr>
          <p:cNvSpPr/>
          <p:nvPr/>
        </p:nvSpPr>
        <p:spPr>
          <a:xfrm>
            <a:off x="7451929" y="4787726"/>
            <a:ext cx="1456821" cy="972000"/>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pump</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3ED89A3D-CDA8-38F0-6CD7-CCA88E4E9F6A}"/>
              </a:ext>
            </a:extLst>
          </p:cNvPr>
          <p:cNvSpPr/>
          <p:nvPr/>
        </p:nvSpPr>
        <p:spPr>
          <a:xfrm>
            <a:off x="1101105" y="4798896"/>
            <a:ext cx="1610593" cy="972000"/>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Watering can</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6A45E8E7-312B-FC7B-E2EB-188F7BC4D671}"/>
              </a:ext>
            </a:extLst>
          </p:cNvPr>
          <p:cNvSpPr/>
          <p:nvPr/>
        </p:nvSpPr>
        <p:spPr>
          <a:xfrm>
            <a:off x="3418374" y="4787726"/>
            <a:ext cx="1381583" cy="972000"/>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Basket</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A6DF12D-D52D-EF7F-CD45-2DA1A0BB55F4}"/>
              </a:ext>
            </a:extLst>
          </p:cNvPr>
          <p:cNvSpPr/>
          <p:nvPr/>
        </p:nvSpPr>
        <p:spPr>
          <a:xfrm>
            <a:off x="5382178" y="4798896"/>
            <a:ext cx="1596093" cy="972000"/>
          </a:xfrm>
          <a:prstGeom prst="roundRect">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Scythe and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ickle</a:t>
            </a: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76075E35-4BA8-00BD-3BE0-2406E77B1020}"/>
              </a:ext>
            </a:extLst>
          </p:cNvPr>
          <p:cNvSpPr/>
          <p:nvPr/>
        </p:nvSpPr>
        <p:spPr>
          <a:xfrm>
            <a:off x="179294" y="2399024"/>
            <a:ext cx="11833410" cy="2172090"/>
          </a:xfrm>
          <a:prstGeom prst="roundRect">
            <a:avLst>
              <a:gd name="adj" fmla="val 4490"/>
            </a:avLst>
          </a:prstGeom>
          <a:solidFill>
            <a:srgbClr val="BD90DC"/>
          </a:solidFill>
          <a:ln w="571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87FA18B-06BA-F6B8-2AAC-257B99E8A73D}"/>
              </a:ext>
            </a:extLst>
          </p:cNvPr>
          <p:cNvSpPr/>
          <p:nvPr/>
        </p:nvSpPr>
        <p:spPr>
          <a:xfrm>
            <a:off x="210286" y="4712515"/>
            <a:ext cx="11833410" cy="1072428"/>
          </a:xfrm>
          <a:prstGeom prst="roundRect">
            <a:avLst>
              <a:gd name="adj" fmla="val 3204"/>
            </a:avLst>
          </a:prstGeom>
          <a:solidFill>
            <a:srgbClr val="ECDFF5"/>
          </a:solidFill>
          <a:ln w="57150">
            <a:solidFill>
              <a:srgbClr val="BD90DC"/>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descr="Question mark with solid fill">
            <a:extLst>
              <a:ext uri="{FF2B5EF4-FFF2-40B4-BE49-F238E27FC236}">
                <a16:creationId xmlns:a16="http://schemas.microsoft.com/office/drawing/2014/main" id="{978446B9-DA3D-4D22-0951-B92B348403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800" y="2971800"/>
            <a:ext cx="914400" cy="914400"/>
          </a:xfrm>
          <a:prstGeom prst="rect">
            <a:avLst/>
          </a:prstGeom>
        </p:spPr>
      </p:pic>
      <p:pic>
        <p:nvPicPr>
          <p:cNvPr id="14" name="Graphic 13" descr="Question mark with solid fill">
            <a:extLst>
              <a:ext uri="{FF2B5EF4-FFF2-40B4-BE49-F238E27FC236}">
                <a16:creationId xmlns:a16="http://schemas.microsoft.com/office/drawing/2014/main" id="{3CA5FE2A-7F84-3AE0-C0B6-00AE44B711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54703" y="4957427"/>
            <a:ext cx="682591" cy="682591"/>
          </a:xfrm>
          <a:prstGeom prst="rect">
            <a:avLst/>
          </a:prstGeom>
        </p:spPr>
      </p:pic>
    </p:spTree>
    <p:extLst>
      <p:ext uri="{BB962C8B-B14F-4D97-AF65-F5344CB8AC3E}">
        <p14:creationId xmlns:p14="http://schemas.microsoft.com/office/powerpoint/2010/main" val="27153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Lst>
  </p:timing>
</p:sld>
</file>

<file path=ppt/theme/theme1.xml><?xml version="1.0" encoding="utf-8"?>
<a:theme xmlns:a="http://schemas.openxmlformats.org/drawingml/2006/main" name="3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3489</TotalTime>
  <Words>1998</Words>
  <Application>Microsoft Office PowerPoint</Application>
  <PresentationFormat>Widescreen</PresentationFormat>
  <Paragraphs>288</Paragraphs>
  <Slides>22</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Arial</vt:lpstr>
      <vt:lpstr>Calibri</vt:lpstr>
      <vt:lpstr>Calibri Light</vt:lpstr>
      <vt:lpstr>Open Sans</vt:lpstr>
      <vt:lpstr>Open Sans</vt:lpstr>
      <vt:lpstr>Segoe UI</vt:lpstr>
      <vt:lpstr>Symbol</vt:lpstr>
      <vt:lpstr>3_Office Theme</vt:lpstr>
      <vt:lpstr>4_Office Theme</vt:lpstr>
      <vt:lpstr>PowerPoint Presentation</vt:lpstr>
      <vt:lpstr>PowerPoint Presentation</vt:lpstr>
      <vt:lpstr>Jobs that help people (5 mins)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Adkins</dc:creator>
  <cp:lastModifiedBy>Emily Adkins</cp:lastModifiedBy>
  <cp:revision>57</cp:revision>
  <dcterms:created xsi:type="dcterms:W3CDTF">2024-09-04T08:37:01Z</dcterms:created>
  <dcterms:modified xsi:type="dcterms:W3CDTF">2025-03-10T14:21:06Z</dcterms:modified>
</cp:coreProperties>
</file>