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 id="2147483684" r:id="rId3"/>
    <p:sldMasterId id="2147483696" r:id="rId4"/>
  </p:sldMasterIdLst>
  <p:notesMasterIdLst>
    <p:notesMasterId r:id="rId56"/>
  </p:notesMasterIdLst>
  <p:sldIdLst>
    <p:sldId id="518" r:id="rId5"/>
    <p:sldId id="314" r:id="rId6"/>
    <p:sldId id="644" r:id="rId7"/>
    <p:sldId id="397" r:id="rId8"/>
    <p:sldId id="596" r:id="rId9"/>
    <p:sldId id="597" r:id="rId10"/>
    <p:sldId id="598" r:id="rId11"/>
    <p:sldId id="599" r:id="rId12"/>
    <p:sldId id="600" r:id="rId13"/>
    <p:sldId id="601" r:id="rId14"/>
    <p:sldId id="602" r:id="rId15"/>
    <p:sldId id="603" r:id="rId16"/>
    <p:sldId id="604" r:id="rId17"/>
    <p:sldId id="605" r:id="rId18"/>
    <p:sldId id="606" r:id="rId19"/>
    <p:sldId id="607" r:id="rId20"/>
    <p:sldId id="608" r:id="rId21"/>
    <p:sldId id="609" r:id="rId22"/>
    <p:sldId id="610" r:id="rId23"/>
    <p:sldId id="611" r:id="rId24"/>
    <p:sldId id="612" r:id="rId25"/>
    <p:sldId id="613" r:id="rId26"/>
    <p:sldId id="615" r:id="rId27"/>
    <p:sldId id="614" r:id="rId28"/>
    <p:sldId id="616" r:id="rId29"/>
    <p:sldId id="617" r:id="rId30"/>
    <p:sldId id="618" r:id="rId31"/>
    <p:sldId id="619" r:id="rId32"/>
    <p:sldId id="620" r:id="rId33"/>
    <p:sldId id="621" r:id="rId34"/>
    <p:sldId id="623" r:id="rId35"/>
    <p:sldId id="624" r:id="rId36"/>
    <p:sldId id="625" r:id="rId37"/>
    <p:sldId id="626" r:id="rId38"/>
    <p:sldId id="622" r:id="rId39"/>
    <p:sldId id="627" r:id="rId40"/>
    <p:sldId id="628" r:id="rId41"/>
    <p:sldId id="629" r:id="rId42"/>
    <p:sldId id="630" r:id="rId43"/>
    <p:sldId id="631" r:id="rId44"/>
    <p:sldId id="632" r:id="rId45"/>
    <p:sldId id="633" r:id="rId46"/>
    <p:sldId id="639" r:id="rId47"/>
    <p:sldId id="640" r:id="rId48"/>
    <p:sldId id="641" r:id="rId49"/>
    <p:sldId id="642" r:id="rId50"/>
    <p:sldId id="585" r:id="rId51"/>
    <p:sldId id="638" r:id="rId52"/>
    <p:sldId id="588" r:id="rId53"/>
    <p:sldId id="523" r:id="rId54"/>
    <p:sldId id="300" r:id="rId55"/>
  </p:sldIdLst>
  <p:sldSz cx="12192000" cy="6858000"/>
  <p:notesSz cx="6858000" cy="9144000"/>
  <p:embeddedFontLst>
    <p:embeddedFont>
      <p:font typeface="Open Sans" panose="020B0606030504020204" pitchFamily="34" charset="0"/>
      <p:regular r:id="rId57"/>
      <p:bold r:id="rId58"/>
      <p:italic r:id="rId59"/>
      <p:bold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BD113E-AB4E-D874-9315-1DDF7A0A364F}" name="Emily Adkins" initials="EA" userId="221ef2226ed9685a" providerId="Windows Live"/>
  <p188:author id="{9E6B8E73-77B9-C749-1960-4F789FA7ABEE}" name="Emily Adkins" initials="EA" userId="24de325377db37fc"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F67EAEB0-E6D7-C994-7FBA-711F53487BB6}" name="Becca Thorpe" initials="BT" userId="S::rebeccathorpe@unifrogtrce.onmicrosoft.com::89535a48-9dc5-4740-a448-2608d3de45f6" providerId="AD"/>
  <p188:author id="{DE2173D4-1BC1-96AC-194B-886B5D9930CD}" name="Annabel McDonald" initials="AM" userId="df39f375605b57fc" providerId="Windows Live"/>
  <p188:author id="{CF0DC9EE-8F41-9036-B8EF-80C0D048CCA2}" name="Emily Nash" initials="EN" userId="6117e569c8723fe2"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mily Nash" initials="EN" lastIdx="68" clrIdx="0">
    <p:extLst>
      <p:ext uri="{19B8F6BF-5375-455C-9EA6-DF929625EA0E}">
        <p15:presenceInfo xmlns:p15="http://schemas.microsoft.com/office/powerpoint/2012/main" userId="6117e569c8723fe2" providerId="Windows Live"/>
      </p:ext>
    </p:extLst>
  </p:cmAuthor>
  <p:cmAuthor id="2" name="Kate Garlick" initials="KG" lastIdx="15" clrIdx="1">
    <p:extLst>
      <p:ext uri="{19B8F6BF-5375-455C-9EA6-DF929625EA0E}">
        <p15:presenceInfo xmlns:p15="http://schemas.microsoft.com/office/powerpoint/2012/main" userId="247d839a940f1946" providerId="Windows Live"/>
      </p:ext>
    </p:extLst>
  </p:cmAuthor>
  <p:cmAuthor id="3" name="Annabel McDonald" initials="AM" lastIdx="21" clrIdx="2">
    <p:extLst>
      <p:ext uri="{19B8F6BF-5375-455C-9EA6-DF929625EA0E}">
        <p15:presenceInfo xmlns:p15="http://schemas.microsoft.com/office/powerpoint/2012/main" userId="df39f375605b57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D4FF"/>
    <a:srgbClr val="DDC5ED"/>
    <a:srgbClr val="BD90DC"/>
    <a:srgbClr val="DBDDFD"/>
    <a:srgbClr val="B7E9E9"/>
    <a:srgbClr val="FFBDD5"/>
    <a:srgbClr val="ADEBD6"/>
    <a:srgbClr val="FF699F"/>
    <a:srgbClr val="FFC999"/>
    <a:srgbClr val="FFE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36" autoAdjust="0"/>
    <p:restoredTop sz="58699" autoAdjust="0"/>
  </p:normalViewPr>
  <p:slideViewPr>
    <p:cSldViewPr snapToGrid="0">
      <p:cViewPr varScale="1">
        <p:scale>
          <a:sx n="34" d="100"/>
          <a:sy n="34" d="100"/>
        </p:scale>
        <p:origin x="1552"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08074-1A82-4276-BC9C-9F1654D2C295}"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323D7-8D74-402A-B74C-D1093F83EA20}" type="slidenum">
              <a:rPr lang="en-GB" smtClean="0"/>
              <a:t>‹#›</a:t>
            </a:fld>
            <a:endParaRPr lang="en-GB"/>
          </a:p>
        </p:txBody>
      </p:sp>
    </p:spTree>
    <p:extLst>
      <p:ext uri="{BB962C8B-B14F-4D97-AF65-F5344CB8AC3E}">
        <p14:creationId xmlns:p14="http://schemas.microsoft.com/office/powerpoint/2010/main" val="370385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4583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AB5F0-037B-EADA-44AB-859CE1A7C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A8DBC-0273-FF6D-49B2-25FDCBE26D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7E15E-9DAB-DC10-0A75-D6CFC2AC5B05}"/>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Ask students whether they think the statement on screen is true or false (thumbs up for true, thumbs down for false) before clicking to reveal the answer.</a:t>
            </a:r>
          </a:p>
          <a:p>
            <a:endParaRPr lang="en-GB" dirty="0"/>
          </a:p>
          <a:p>
            <a:r>
              <a:rPr lang="en-GB" u="sng" dirty="0"/>
              <a:t>Source:</a:t>
            </a:r>
          </a:p>
          <a:p>
            <a:r>
              <a:rPr lang="en-GB" u="none" dirty="0"/>
              <a:t>Huffman (2025)</a:t>
            </a:r>
          </a:p>
          <a:p>
            <a:endParaRPr lang="en-GB" u="none" dirty="0"/>
          </a:p>
          <a:p>
            <a:r>
              <a:rPr lang="en-GB" dirty="0"/>
              <a:t>Students may have encountered period tracking apps and assume they are primarily fertility tools. </a:t>
            </a:r>
          </a:p>
          <a:p>
            <a:endParaRPr lang="en-GB" dirty="0"/>
          </a:p>
          <a:p>
            <a:r>
              <a:rPr lang="en-GB" dirty="0"/>
              <a:t>Changes in menstrual patterns can be early indicators of thyroid disorders, PCOS, diabetes and insulin resistance, anaemia, bleeding disorders, and in some cases certain cancers. For example:</a:t>
            </a:r>
          </a:p>
          <a:p>
            <a:endParaRPr lang="en-GB" dirty="0"/>
          </a:p>
          <a:p>
            <a:pPr marL="171450" indent="-171450">
              <a:buFont typeface="Arial" panose="020B0604020202020204" pitchFamily="34" charset="0"/>
              <a:buChar char="•"/>
            </a:pPr>
            <a:r>
              <a:rPr lang="en-GB" dirty="0"/>
              <a:t>Irregular or persistently long cycles can be an early sign of insulin resistance, which may increase the risk of developing type 2 diabetes. </a:t>
            </a:r>
          </a:p>
          <a:p>
            <a:pPr marL="171450" indent="-171450">
              <a:buFont typeface="Arial" panose="020B0604020202020204" pitchFamily="34" charset="0"/>
              <a:buChar char="•"/>
            </a:pPr>
            <a:r>
              <a:rPr lang="en-GB" dirty="0"/>
              <a:t>Heavy periods that suddenly worsen can indicate a thyroid disorder. </a:t>
            </a:r>
          </a:p>
        </p:txBody>
      </p:sp>
      <p:sp>
        <p:nvSpPr>
          <p:cNvPr id="4" name="Slide Number Placeholder 3">
            <a:extLst>
              <a:ext uri="{FF2B5EF4-FFF2-40B4-BE49-F238E27FC236}">
                <a16:creationId xmlns:a16="http://schemas.microsoft.com/office/drawing/2014/main" id="{2AF5CFD7-0AAA-BC68-6C28-9A2F8B4BE9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583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E7FE3-3C47-7F2D-FACA-6F1139025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23181-0002-1908-6C85-1EC356AABD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FB207-27EF-E15E-7D29-F2DB55C9B13A}"/>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Give students 60-90 seconds to discuss as many prompts as they can before taking some responses from the class. Answers are revealed on the following slides.</a:t>
            </a:r>
          </a:p>
          <a:p>
            <a:endParaRPr lang="en-GB" dirty="0"/>
          </a:p>
          <a:p>
            <a:r>
              <a:rPr lang="en-GB" dirty="0"/>
              <a:t>Reassure students that the point of this task is to find out what they already know. Most students will have a rough sense of duration and cycle length but are likely to overestimate blood loss and underestimate how much variation exists between people. </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A502DBCE-6609-9CCC-FE2B-BB905F4B01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073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78F9E-336C-CF99-3DD1-2E8CF1453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0E3787-85CA-BCE6-7ADA-CE257C7C6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2FE36-B630-C84A-1D3B-CEAA19EAC4FD}"/>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three-to-seven-day range might surprise some students who assume everyone bleeds for the same number of days. It’s worth noting that a lot of imagery used online and in media to represent menstrual cycles – including diagrams and health websites – depicts bleeding as lasting a full week, which contributes to the misconception that seven days is the standard rather than the upper end of the normal range. Emphasise that anything within three to seven days is normal, and that variation from cycle to cycle within that range is also completely typical.</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2FAE0F1-D922-19A0-FDAA-184D25E3D0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292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9600B-EBA7-14EC-0EF6-7B1CDA907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85999-2661-D339-F9DD-BCF39CF34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166072-D5B5-F1ED-BA67-A55ABB9B4A89}"/>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It's well documented in research that people overestimate how much blood is lost during a period. You might want to explain briefly that menstrual fluid contains uterine lining, mucus, and tissue as well as blood, which is why it can feel like more.</a:t>
            </a:r>
          </a:p>
          <a:p>
            <a:endParaRPr lang="en-GB" dirty="0"/>
          </a:p>
          <a:p>
            <a:r>
              <a:rPr lang="en-GB" dirty="0"/>
              <a:t>Young people tend to rate a moderate blood loss as very heavy. There's also no reliable link between the number of products used and the amount of blood lost – a study (Fahey et al., 2025) found that pad count alone doesn't reliably indicate blood loss.</a:t>
            </a:r>
          </a:p>
          <a:p>
            <a:endParaRPr lang="en-GB" dirty="0"/>
          </a:p>
          <a:p>
            <a:r>
              <a:rPr lang="en-GB" dirty="0"/>
              <a:t>This is a good moment to clarify the difference between </a:t>
            </a:r>
            <a:r>
              <a:rPr lang="en-GB" b="1" dirty="0"/>
              <a:t>total blood loss </a:t>
            </a:r>
            <a:r>
              <a:rPr lang="en-GB" dirty="0"/>
              <a:t>across a whole period and the </a:t>
            </a:r>
            <a:r>
              <a:rPr lang="en-GB" b="1" dirty="0"/>
              <a:t>flow rate at any one moment</a:t>
            </a:r>
            <a:r>
              <a:rPr lang="en-GB" dirty="0"/>
              <a:t>. Periods aren't consistent throughout – the heaviest flow typically occurs in the first 24–48 hours before lightening significantly. The clinical definition of heavy menstrual bleeding is soaking through a pad or tampon every one to two hours for several consecutive hours (or more than 80 ml of blood per cycle) – not a single instance on the heaviest day. This distinction matters and connects directly into the conditions activity that follows.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8D057C3C-EFA4-E26E-0062-08FDC73EDD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9575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0249-9BC0-6AA1-1BCE-40C42D645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DBC34-F840-B3E2-0130-092EED0D8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EB3D55-4593-C92E-6C4B-0A0F75A6E667}"/>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28-day myth is worth addressing directly here – ask students where they think the 28-day figure comes from. The honest answer is that it has historical roots in early reproductive research that used small, non-representative samples, and it was subsequently embedded in medical textbooks, health education materials, and period tracking tools for decades. It also happens to roughly match the lunar month, which contributed to its cultural staying power.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large-scale study (Bull et al., 2019) which analysed data from over 600,000 menstrual cycles, found that </a:t>
            </a:r>
            <a:r>
              <a:rPr lang="en-GB" b="1" dirty="0"/>
              <a:t>only around 13% of cycles were actually 28 days long.</a:t>
            </a:r>
            <a:r>
              <a:rPr lang="en-GB" dirty="0"/>
              <a:t> It highlights that this ‘28-day cycle’ is not a biological norm – most people do not match it!</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086945DD-C202-DCB5-7953-498E5694A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4811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8C2A2-FCDE-7D16-3FE8-7FF9779DD7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05FEA-6E00-3B81-0CD2-317096233B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85969-E417-BBB0-6051-241569602683}"/>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When talking about physical feelings, make sure to keep them in the </a:t>
            </a:r>
            <a:r>
              <a:rPr lang="en-GB" b="1" dirty="0"/>
              <a:t>mild </a:t>
            </a:r>
            <a:r>
              <a:rPr lang="en-GB" b="0" dirty="0"/>
              <a:t>(to moderate) range, </a:t>
            </a:r>
            <a:r>
              <a:rPr lang="en-GB" dirty="0"/>
              <a:t>approaching this section sensitively – some students in the room may be experiencing pain that goes well beyond what’s described on the slide, and the distinction between normal and concerning needs to be handled carefully. </a:t>
            </a:r>
          </a:p>
          <a:p>
            <a:endParaRPr lang="en-GB" dirty="0"/>
          </a:p>
          <a:p>
            <a:r>
              <a:rPr lang="en-GB" dirty="0"/>
              <a:t>Normal physical symptoms include mild to moderate cramping, particularly in the first one to two days of bleeding, bloating, breast tenderness, headaches, lower back pain, and fatigue. Discomfort that responds to over-the-counter pain relief like ibuprofen or paracetamol, and does not stop someone from going about their daily life, is within the normal range. </a:t>
            </a:r>
          </a:p>
          <a:p>
            <a:endParaRPr lang="en-GB" dirty="0"/>
          </a:p>
          <a:p>
            <a:r>
              <a:rPr lang="en-GB" dirty="0"/>
              <a:t>Pain that </a:t>
            </a:r>
            <a:r>
              <a:rPr lang="en-GB" b="1" dirty="0"/>
              <a:t>does not </a:t>
            </a:r>
            <a:r>
              <a:rPr lang="en-GB" dirty="0"/>
              <a:t>respond to standard pain relief, that </a:t>
            </a:r>
            <a:r>
              <a:rPr lang="en-GB" b="1" dirty="0"/>
              <a:t>stops someone from attending school or doing everyday activities</a:t>
            </a:r>
            <a:r>
              <a:rPr lang="en-GB" dirty="0"/>
              <a:t>, or that is getting </a:t>
            </a:r>
            <a:r>
              <a:rPr lang="en-GB" b="1" dirty="0"/>
              <a:t>progressively worse over time </a:t>
            </a:r>
            <a:r>
              <a:rPr lang="en-GB" dirty="0"/>
              <a:t>is not something to simply push through – it warrants a GP conversation. </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9D4952F6-7899-5142-69F7-C574C1EFF0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133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37CAB-B96C-1278-A6BE-F5E4FD7F73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648CD-2017-4ABB-AED7-AF11CC15DC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3C87B-8A05-C14C-8001-CFD298161354}"/>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The hormonal mechanism behind premenstrual mood changes is well established in research. During the luteal phase – the second half of the cycle after ovulation – oestrogen and progesterone levels rise and then fall sharply in the days before menstruation begins. Oestrogen has a direct effect on serotonin, a brain chemical linked to mood regulation, so as oestrogen drops, serotonin activity decreases with it. This is why mild low mood, irritability, fatigue, and emotional sensitivity in the days before a period are a recognised and common experience – they have a clear biological basis.</a:t>
            </a:r>
          </a:p>
          <a:p>
            <a:endParaRPr lang="en-GB" dirty="0"/>
          </a:p>
          <a:p>
            <a:r>
              <a:rPr lang="en-GB" dirty="0"/>
              <a:t>Research suggests that around </a:t>
            </a:r>
            <a:r>
              <a:rPr lang="en-GB" b="1" dirty="0"/>
              <a:t>75%</a:t>
            </a:r>
            <a:r>
              <a:rPr lang="en-GB" dirty="0"/>
              <a:t> of people who menstruate experience some premenstrual symptoms, with mood-related symptoms among the most commonly reported. In a typical cycle, these mental and emotional sensations should be mild and </a:t>
            </a:r>
            <a:r>
              <a:rPr lang="en-GB" b="1" dirty="0"/>
              <a:t>shouldn't significantly disrupt daily functioning</a:t>
            </a:r>
            <a:r>
              <a:rPr lang="en-GB" dirty="0"/>
              <a:t>. The next activity will show students what it looks like when they do.</a:t>
            </a:r>
          </a:p>
        </p:txBody>
      </p:sp>
      <p:sp>
        <p:nvSpPr>
          <p:cNvPr id="4" name="Slide Number Placeholder 3">
            <a:extLst>
              <a:ext uri="{FF2B5EF4-FFF2-40B4-BE49-F238E27FC236}">
                <a16:creationId xmlns:a16="http://schemas.microsoft.com/office/drawing/2014/main" id="{8876AECF-BEA3-CFCA-2B1C-88420F38A4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449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4FCAB-88C7-9A0F-8E0A-EC6716216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92C2A-5CA4-79C2-888D-A05ECB73D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1D274-3C18-08DD-302C-C5DAFC96B5C2}"/>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b="1" dirty="0"/>
              <a:t>Normal is a range</a:t>
            </a:r>
            <a:r>
              <a:rPr lang="en-GB" dirty="0"/>
              <a:t>, not a fixed experience. </a:t>
            </a:r>
          </a:p>
          <a:p>
            <a:endParaRPr lang="en-GB" dirty="0"/>
          </a:p>
          <a:p>
            <a:r>
              <a:rPr lang="en-GB" dirty="0"/>
              <a:t>You could ask the class: "So if someone told you their cycle was different to their friend's, what would you say?" The answer you're looking for is that both </a:t>
            </a:r>
            <a:r>
              <a:rPr lang="en-GB" b="1" dirty="0"/>
              <a:t>can be </a:t>
            </a:r>
            <a:r>
              <a:rPr lang="en-GB" dirty="0"/>
              <a:t>completely normal. This sets up the activity on the next slides by establishing that variation alone is not necessarily a concern. </a:t>
            </a: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9FA7185-8EBD-96AD-DF5E-0B6E02C37D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662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55BFB-7C6D-87DE-AEDF-8F63D8BB4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F87D2-771F-2166-E9F0-57B7B1B2F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2F08E-C2BE-FA02-FEFF-7D6329EE718F}"/>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Close this activity by asking students the question on screen. Click to reveal the answers. </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Suggested answers:</a:t>
            </a:r>
            <a:br>
              <a:rPr lang="en-GB" sz="1200" b="0" u="sng" dirty="0">
                <a:effectLst/>
                <a:latin typeface="Open Sans" panose="020B0606030504020204" pitchFamily="34" charset="0"/>
                <a:ea typeface="Open Sans" panose="020B0606030504020204" pitchFamily="34" charset="0"/>
                <a:cs typeface="Open Sans" panose="020B0606030504020204" pitchFamily="34" charset="0"/>
              </a:rPr>
            </a:br>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en-GB" b="1" dirty="0"/>
              <a:t>Stress</a:t>
            </a:r>
            <a:r>
              <a:rPr lang="en-GB" dirty="0"/>
              <a:t> triggers the release of cortisol, the body's primary stress hormone. High cortisol levels interfere with the brain signals that trigger ovulation, which can delay a period or stop it happening at all. This is why exam season, bereavement, or major life changes can cause cycles to shift. </a:t>
            </a:r>
            <a:br>
              <a:rPr lang="en-GB" dirty="0"/>
            </a:br>
            <a:endParaRPr lang="en-GB" dirty="0"/>
          </a:p>
          <a:p>
            <a:pPr marL="171450" indent="-171450">
              <a:buFont typeface="Arial" panose="020B0604020202020204" pitchFamily="34" charset="0"/>
              <a:buChar char="•"/>
            </a:pPr>
            <a:r>
              <a:rPr lang="en-GB" b="1" dirty="0"/>
              <a:t>Illness</a:t>
            </a:r>
            <a:r>
              <a:rPr lang="en-GB" dirty="0"/>
              <a:t> places significant physical demand on the body. When the body is fighting infection or recovering from illness, it puts non-essential functions – including reproduction – on hold, which can delay ovulation and therefore shift the timing of a period. </a:t>
            </a:r>
            <a:br>
              <a:rPr lang="en-GB" dirty="0"/>
            </a:br>
            <a:endParaRPr lang="en-GB" dirty="0"/>
          </a:p>
          <a:p>
            <a:pPr marL="171450" indent="-171450">
              <a:buFont typeface="Arial" panose="020B0604020202020204" pitchFamily="34" charset="0"/>
              <a:buChar char="•"/>
            </a:pPr>
            <a:r>
              <a:rPr lang="en-GB" b="1" dirty="0"/>
              <a:t>Weight and exercise</a:t>
            </a:r>
            <a:r>
              <a:rPr lang="en-GB" dirty="0"/>
              <a:t> affect the body's production of oestrogen. Fat tissue produces and stores oestrogen, so significant weight loss can reduce oestrogen levels enough to disrupt or stop ovulation. Equally, over-exercising – particularly in combination with low body weight – can stop the hormonal signals needed to trigger a period altogether. </a:t>
            </a:r>
            <a:br>
              <a:rPr lang="en-GB" dirty="0"/>
            </a:br>
            <a:endParaRPr lang="en-GB" dirty="0"/>
          </a:p>
          <a:p>
            <a:pPr marL="171450" indent="-171450">
              <a:buFont typeface="Arial" panose="020B0604020202020204" pitchFamily="34" charset="0"/>
              <a:buChar char="•"/>
            </a:pPr>
            <a:r>
              <a:rPr lang="en-GB" b="1" dirty="0"/>
              <a:t>Starting or stopping contraception</a:t>
            </a:r>
            <a:r>
              <a:rPr lang="en-GB" dirty="0"/>
              <a:t> directly changes the hormones at play in the cycle. Hormonal contraceptives work by stopping ovulation or thinning the lining of the womb, so it can take several months for the body to settle back into its natural hormonal rhythm after stopping them. </a:t>
            </a:r>
            <a:br>
              <a:rPr lang="en-GB" dirty="0"/>
            </a:br>
            <a:endParaRPr lang="en-GB" dirty="0"/>
          </a:p>
          <a:p>
            <a:pPr marL="171450" indent="-171450">
              <a:buFont typeface="Arial" panose="020B0604020202020204" pitchFamily="34" charset="0"/>
              <a:buChar char="•"/>
            </a:pPr>
            <a:r>
              <a:rPr lang="en-GB" b="1" dirty="0"/>
              <a:t>Travel</a:t>
            </a:r>
            <a:r>
              <a:rPr lang="en-GB" dirty="0"/>
              <a:t> – particularly across time zones – disrupts the body's circadian rhythm, which regulates the release of melatonin and cortisol. Both of these hormones interact with the hormones that control the menstrual cycle, which is why long-haul travel can shift the timing of a period. </a:t>
            </a:r>
            <a:br>
              <a:rPr lang="en-GB" dirty="0"/>
            </a:br>
            <a:endParaRPr lang="en-GB" dirty="0"/>
          </a:p>
          <a:p>
            <a:pPr marL="171450" indent="-171450">
              <a:buFont typeface="Arial" panose="020B0604020202020204" pitchFamily="34" charset="0"/>
              <a:buChar char="•"/>
            </a:pPr>
            <a:r>
              <a:rPr lang="en-GB" b="1" dirty="0"/>
              <a:t>Disrupted sleep</a:t>
            </a:r>
            <a:r>
              <a:rPr lang="en-GB" dirty="0"/>
              <a:t> works in a similar way to travel – poor or irregular sleep affects melatonin and cortisol levels, which in turn can affect the hormonal signals that regulate ovulation and cycle timing.</a:t>
            </a:r>
            <a:br>
              <a:rPr lang="en-GB" dirty="0"/>
            </a:br>
            <a:endParaRPr lang="en-GB" dirty="0"/>
          </a:p>
          <a:p>
            <a:pPr marL="0" indent="0">
              <a:buFont typeface="Arial" panose="020B0604020202020204" pitchFamily="34" charset="0"/>
              <a:buNone/>
            </a:pPr>
            <a:r>
              <a:rPr lang="en-GB" b="0" u="sng" dirty="0"/>
              <a:t>Key words:</a:t>
            </a:r>
          </a:p>
          <a:p>
            <a:pPr marL="171450" indent="-171450">
              <a:buFont typeface="Arial" panose="020B0604020202020204" pitchFamily="34" charset="0"/>
              <a:buChar char="•"/>
            </a:pPr>
            <a:r>
              <a:rPr lang="en-GB" b="1" dirty="0"/>
              <a:t>Oestrogen: </a:t>
            </a:r>
            <a:r>
              <a:rPr lang="en-GB" dirty="0"/>
              <a:t>a hormone that rises and falls across the menstrual cycle and plays a role in regulating mood, alongside many other functions. </a:t>
            </a:r>
          </a:p>
          <a:p>
            <a:pPr marL="171450" indent="-171450">
              <a:buFont typeface="Arial" panose="020B0604020202020204" pitchFamily="34" charset="0"/>
              <a:buChar char="•"/>
            </a:pPr>
            <a:r>
              <a:rPr lang="en-GB" b="1" dirty="0"/>
              <a:t>Circadian rhythm: </a:t>
            </a:r>
            <a:r>
              <a:rPr lang="en-GB" dirty="0"/>
              <a:t>the body's internal 24-hour clock that regulates sleep and other cycles.</a:t>
            </a:r>
          </a:p>
          <a:p>
            <a:pPr marL="171450" indent="-171450">
              <a:buFont typeface="Arial" panose="020B0604020202020204" pitchFamily="34" charset="0"/>
              <a:buChar char="•"/>
            </a:pPr>
            <a:r>
              <a:rPr lang="en-GB" b="1" dirty="0"/>
              <a:t>Melatonin</a:t>
            </a:r>
            <a:r>
              <a:rPr lang="en-GB" dirty="0"/>
              <a:t>: a hormone that helps regulate sleep.</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984B21A5-BA94-E262-9E5F-D26ACFD24C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715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Read through the instructions with students before moving on to the first scenario. It’s worth taking a moment to explain the three categories clearly – particularly the distinction between ‘worth monitoring’ and ‘requires GP appointment’. </a:t>
            </a:r>
          </a:p>
          <a:p>
            <a:pPr marL="171450" indent="-171450">
              <a:buFont typeface="Arial" panose="020B0604020202020204" pitchFamily="34" charset="0"/>
              <a:buChar char="•"/>
            </a:pPr>
            <a:r>
              <a:rPr lang="en-GB" b="1" dirty="0"/>
              <a:t>‘Worth monitoring’ </a:t>
            </a:r>
            <a:r>
              <a:rPr lang="en-GB" dirty="0"/>
              <a:t>means the symptom or pattern is not immediately concerning but is something to keep an eye on – if it persists, worsens, or starts affecting daily life, it becomes worth a GP conversation. </a:t>
            </a:r>
          </a:p>
          <a:p>
            <a:pPr marL="171450" indent="-171450">
              <a:buFont typeface="Arial" panose="020B0604020202020204" pitchFamily="34" charset="0"/>
              <a:buChar char="•"/>
            </a:pPr>
            <a:r>
              <a:rPr lang="en-GB" b="1" dirty="0"/>
              <a:t>‘Requires GP appointment’ </a:t>
            </a:r>
            <a:r>
              <a:rPr lang="en-GB" dirty="0"/>
              <a:t>means the symptom is significant enough that it warrants professional attention now rather than waiting to see if it resolves.</a:t>
            </a:r>
          </a:p>
          <a:p>
            <a:endParaRPr lang="en-US" u="sng" dirty="0"/>
          </a:p>
          <a:p>
            <a:r>
              <a:rPr lang="en-US" u="none" dirty="0"/>
              <a:t>You can ask students to vote via hands up for each scenario or allow a quick pair discussion before discussing/revealing answers. If you have less time, you might want to assign each pair a different scenario to work though and come back together as a class to share answers at the end. </a:t>
            </a:r>
          </a:p>
        </p:txBody>
      </p:sp>
      <p:sp>
        <p:nvSpPr>
          <p:cNvPr id="4" name="Slide Number Placeholder 3"/>
          <p:cNvSpPr>
            <a:spLocks noGrp="1"/>
          </p:cNvSpPr>
          <p:nvPr>
            <p:ph type="sldNum" sz="quarter" idx="5"/>
          </p:nvPr>
        </p:nvSpPr>
        <p:spPr/>
        <p:txBody>
          <a:bodyPr/>
          <a:lstStyle/>
          <a:p>
            <a:fld id="{B70323D7-8D74-402A-B74C-D1093F83EA20}" type="slidenum">
              <a:rPr lang="en-GB" smtClean="0"/>
              <a:t>20</a:t>
            </a:fld>
            <a:endParaRPr lang="en-GB"/>
          </a:p>
        </p:txBody>
      </p:sp>
    </p:spTree>
    <p:extLst>
      <p:ext uri="{BB962C8B-B14F-4D97-AF65-F5344CB8AC3E}">
        <p14:creationId xmlns:p14="http://schemas.microsoft.com/office/powerpoint/2010/main" val="32625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7804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r>
              <a:rPr lang="en-US" i="0" u="none" dirty="0"/>
              <a:t> Click to reveal answer.</a:t>
            </a:r>
            <a:endParaRPr lang="en-US" u="sng" dirty="0"/>
          </a:p>
          <a:p>
            <a:endParaRPr lang="en-US" u="sng" dirty="0"/>
          </a:p>
          <a:p>
            <a:r>
              <a:rPr lang="en-GB" dirty="0"/>
              <a:t>This is the most straightforward scenario in the activity and is designed to establish a clear baseline before things get more complex. If any pairs suggest it requires a GP appointment, ask them to explain their reasoning and gently redirect using the prompts from the instructions slide: the symptoms are mild, short-lived, resolve once the period starts, and are not affecting daily life.</a:t>
            </a:r>
          </a:p>
          <a:p>
            <a:endParaRPr lang="en-GB" u="sng" dirty="0"/>
          </a:p>
          <a:p>
            <a:r>
              <a:rPr lang="en-US" b="1" u="none" dirty="0"/>
              <a:t>Information about PMS:</a:t>
            </a:r>
            <a:br>
              <a:rPr lang="en-US" b="1" u="none" dirty="0"/>
            </a:br>
            <a:endParaRPr lang="en-US" b="1" u="none" dirty="0"/>
          </a:p>
          <a:p>
            <a:pPr marL="171450" indent="-171450">
              <a:buFont typeface="Arial" panose="020B0604020202020204" pitchFamily="34" charset="0"/>
              <a:buChar char="•"/>
            </a:pPr>
            <a:r>
              <a:rPr lang="en-GB" dirty="0"/>
              <a:t>In clinical terms, PMS is a recognised pattern of physical and emotional symptoms occurring in the luteal phase – the one to two weeks before a period – that resolve within a few days of bleeding starting. It affects around 3 in 4 people who menstruate at some point in their lives.</a:t>
            </a:r>
          </a:p>
          <a:p>
            <a:pPr marL="171450" indent="-171450">
              <a:buFont typeface="Arial" panose="020B0604020202020204" pitchFamily="34" charset="0"/>
              <a:buChar char="•"/>
            </a:pPr>
            <a:r>
              <a:rPr lang="en-GB" dirty="0"/>
              <a:t>The hormonal mechanism is the same one covered in the starter – falling oestrogen in the second half of the cycle reduces serotonin activity, which affects mood, energy, and emotional regulation. Progesterone fluctuations in the luteal phase also contribute to physical symptoms like bloating and breast tenderness.</a:t>
            </a:r>
          </a:p>
          <a:p>
            <a:pPr marL="171450" indent="-171450">
              <a:buFont typeface="Arial" panose="020B0604020202020204" pitchFamily="34" charset="0"/>
              <a:buChar char="•"/>
            </a:pPr>
            <a:r>
              <a:rPr lang="en-GB" dirty="0"/>
              <a:t>PMS exists on a </a:t>
            </a:r>
            <a:r>
              <a:rPr lang="en-GB" b="1" dirty="0"/>
              <a:t>spectrum</a:t>
            </a:r>
            <a:r>
              <a:rPr lang="en-GB" dirty="0"/>
              <a:t>. At the mild end – as Jordan experiences – it is a normal part of the cycle that is manageable and does not significantly disrupt daily life. Further along the spectrum, symptoms become more severe and begin to affect functioning. At the most severe end, it becomes a distinct clinical condition – which is what the next scenario introduces.</a:t>
            </a:r>
          </a:p>
          <a:p>
            <a:pPr marL="0" indent="0">
              <a:buFont typeface="Arial" panose="020B0604020202020204" pitchFamily="34" charset="0"/>
              <a:buNone/>
            </a:pPr>
            <a:endParaRPr lang="en-US" u="none" dirty="0"/>
          </a:p>
        </p:txBody>
      </p:sp>
      <p:sp>
        <p:nvSpPr>
          <p:cNvPr id="4" name="Slide Number Placeholder 3"/>
          <p:cNvSpPr>
            <a:spLocks noGrp="1"/>
          </p:cNvSpPr>
          <p:nvPr>
            <p:ph type="sldNum" sz="quarter" idx="5"/>
          </p:nvPr>
        </p:nvSpPr>
        <p:spPr/>
        <p:txBody>
          <a:bodyPr/>
          <a:lstStyle/>
          <a:p>
            <a:fld id="{B70323D7-8D74-402A-B74C-D1093F83EA20}" type="slidenum">
              <a:rPr lang="en-GB" smtClean="0"/>
              <a:t>21</a:t>
            </a:fld>
            <a:endParaRPr lang="en-GB"/>
          </a:p>
        </p:txBody>
      </p:sp>
    </p:spTree>
    <p:extLst>
      <p:ext uri="{BB962C8B-B14F-4D97-AF65-F5344CB8AC3E}">
        <p14:creationId xmlns:p14="http://schemas.microsoft.com/office/powerpoint/2010/main" val="771704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56EC0-5762-39E3-963D-9025A495C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D93797-908A-60B5-3DB6-47F4AE1EAC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B3107-9C20-ED52-99B3-56337BB10E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Teacher’s notes:</a:t>
            </a:r>
            <a:r>
              <a:rPr lang="en-US" u="none" dirty="0"/>
              <a:t> Click once reveal answer, and click again to reveal information on </a:t>
            </a:r>
            <a:r>
              <a:rPr lang="en-US" b="1" u="none" dirty="0"/>
              <a:t>PMDD (pre-menstrual dysphoric disorder).</a:t>
            </a:r>
          </a:p>
          <a:p>
            <a:endParaRPr lang="en-GB" dirty="0"/>
          </a:p>
          <a:p>
            <a:r>
              <a:rPr lang="en-GB" dirty="0"/>
              <a:t>Some students may vote 'regular' or 'worth monitoring' because the symptoms go away once the period arrives – this is a common misconception worth addressing directly. The cyclical pattern doesn't make the symptoms less serious. Suicidal thoughts always require professional attention regardless of their cause or duration. This content should be handled matter-of-factly – the message is that this is a recognised, understood, and treatable condition, and that naming it is the first step toward getting the right support.</a:t>
            </a:r>
          </a:p>
          <a:p>
            <a:r>
              <a:rPr lang="en-GB" dirty="0"/>
              <a:t>PMDD (premenstrual dysphoric disorder) is frequently misdiagnosed as depression because healthcare professionals don't always ask about the cyclical pattern – which is why tracking symptoms matters so much.</a:t>
            </a:r>
          </a:p>
          <a:p>
            <a:endParaRPr lang="en-GB" dirty="0"/>
          </a:p>
          <a:p>
            <a:r>
              <a:rPr lang="en-GB" b="1" dirty="0"/>
              <a:t>What are the treatments?</a:t>
            </a:r>
            <a:br>
              <a:rPr lang="en-GB" b="1" dirty="0"/>
            </a:br>
            <a:endParaRPr lang="en-GB" dirty="0"/>
          </a:p>
          <a:p>
            <a:pPr marL="171450" indent="-171450">
              <a:buFont typeface="Arial" panose="020B0604020202020204" pitchFamily="34" charset="0"/>
              <a:buChar char="•"/>
            </a:pPr>
            <a:r>
              <a:rPr lang="en-GB" b="1" dirty="0"/>
              <a:t>Lifestyle changes </a:t>
            </a:r>
            <a:r>
              <a:rPr lang="en-GB" dirty="0"/>
              <a:t>are usually the first recommendation – regular exercise, less caffeine and alcohol, better sleep, and managing stress can all help ease symptoms for some people.</a:t>
            </a:r>
            <a:br>
              <a:rPr lang="en-GB" dirty="0"/>
            </a:br>
            <a:endParaRPr lang="en-GB" dirty="0"/>
          </a:p>
          <a:p>
            <a:pPr marL="171450" indent="-171450">
              <a:buFont typeface="Arial" panose="020B0604020202020204" pitchFamily="34" charset="0"/>
              <a:buChar char="•"/>
            </a:pPr>
            <a:r>
              <a:rPr lang="en-GB" b="1" dirty="0"/>
              <a:t>Selective serotonin reuptake inhibitors (SSRIs) </a:t>
            </a:r>
            <a:r>
              <a:rPr lang="en-GB" dirty="0"/>
              <a:t>– antidepressants that boost serotonin levels – are among the most effective treatments for PMDD and can be taken either continuously or just during the luteal phase (the two weeks before a period). Because PMDD is driven by serotonin dropping along with oestrogen, this treatment directly addresses the cause.</a:t>
            </a:r>
            <a:br>
              <a:rPr lang="en-GB" dirty="0"/>
            </a:br>
            <a:endParaRPr lang="en-GB" dirty="0"/>
          </a:p>
          <a:p>
            <a:pPr marL="171450" indent="-171450">
              <a:buFont typeface="Arial" panose="020B0604020202020204" pitchFamily="34" charset="0"/>
              <a:buChar char="•"/>
            </a:pPr>
            <a:r>
              <a:rPr lang="en-GB" b="1" dirty="0"/>
              <a:t>Hormonal treatments </a:t>
            </a:r>
            <a:r>
              <a:rPr lang="en-GB" dirty="0"/>
              <a:t>aim to level out the hormonal swings that trigger symptoms. Options include the combined contraceptive pill, hormonal coils, or GnRH analogues, which temporarily switch off ovarian function entirely.</a:t>
            </a:r>
            <a:br>
              <a:rPr lang="en-GB" dirty="0"/>
            </a:br>
            <a:endParaRPr lang="en-GB" dirty="0"/>
          </a:p>
          <a:p>
            <a:pPr marL="171450" indent="-171450">
              <a:buFont typeface="Arial" panose="020B0604020202020204" pitchFamily="34" charset="0"/>
              <a:buChar char="•"/>
            </a:pPr>
            <a:r>
              <a:rPr lang="en-GB" b="1" dirty="0"/>
              <a:t>Cognitive behavioural therapy (CBT) </a:t>
            </a:r>
            <a:r>
              <a:rPr lang="en-GB" dirty="0"/>
              <a:t>has good evidence for helping people manage the psychological symptoms of PMDD, particularly alongside other treatments.</a:t>
            </a:r>
            <a:br>
              <a:rPr lang="en-GB" dirty="0"/>
            </a:br>
            <a:endParaRPr lang="en-GB" dirty="0"/>
          </a:p>
          <a:p>
            <a:pPr marL="171450" indent="-171450">
              <a:buFont typeface="Arial" panose="020B0604020202020204" pitchFamily="34" charset="0"/>
              <a:buChar char="•"/>
            </a:pPr>
            <a:r>
              <a:rPr lang="en-GB" dirty="0"/>
              <a:t>In severe cases where nothing else has worked, some people opt for a surgical menopause – removal of the ovaries – which removes the hormonal swings entirely. This is a significant and irreversible decision, and it's only considered as a last resort.</a:t>
            </a:r>
            <a:br>
              <a:rPr lang="en-GB" dirty="0"/>
            </a:br>
            <a:endParaRPr lang="en-GB" dirty="0"/>
          </a:p>
          <a:p>
            <a:pPr marL="0" indent="0">
              <a:buFont typeface="Arial" panose="020B0604020202020204" pitchFamily="34" charset="0"/>
              <a:buNone/>
            </a:pPr>
            <a:r>
              <a:rPr lang="en-GB" b="0" u="sng" dirty="0"/>
              <a:t>Key word:</a:t>
            </a:r>
            <a:br>
              <a:rPr lang="en-GB" b="0" u="sng" dirty="0"/>
            </a:br>
            <a:r>
              <a:rPr lang="en-GB" b="1" dirty="0"/>
              <a:t>Cyclical:</a:t>
            </a:r>
            <a:r>
              <a:rPr lang="en-GB" dirty="0"/>
              <a:t> happening in a repeating pattern – in this case, in time with the menstrual cycle.</a:t>
            </a:r>
          </a:p>
        </p:txBody>
      </p:sp>
      <p:sp>
        <p:nvSpPr>
          <p:cNvPr id="4" name="Slide Number Placeholder 3">
            <a:extLst>
              <a:ext uri="{FF2B5EF4-FFF2-40B4-BE49-F238E27FC236}">
                <a16:creationId xmlns:a16="http://schemas.microsoft.com/office/drawing/2014/main" id="{ED0C71CB-211E-17B6-AA41-B1997295D741}"/>
              </a:ext>
            </a:extLst>
          </p:cNvPr>
          <p:cNvSpPr>
            <a:spLocks noGrp="1"/>
          </p:cNvSpPr>
          <p:nvPr>
            <p:ph type="sldNum" sz="quarter" idx="5"/>
          </p:nvPr>
        </p:nvSpPr>
        <p:spPr/>
        <p:txBody>
          <a:bodyPr/>
          <a:lstStyle/>
          <a:p>
            <a:fld id="{B70323D7-8D74-402A-B74C-D1093F83EA20}" type="slidenum">
              <a:rPr lang="en-GB" smtClean="0"/>
              <a:t>22</a:t>
            </a:fld>
            <a:endParaRPr lang="en-GB"/>
          </a:p>
        </p:txBody>
      </p:sp>
    </p:spTree>
    <p:extLst>
      <p:ext uri="{BB962C8B-B14F-4D97-AF65-F5344CB8AC3E}">
        <p14:creationId xmlns:p14="http://schemas.microsoft.com/office/powerpoint/2010/main" val="1920595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09406-98B7-B709-1C72-D569E273D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F8A8A-92BD-5EA0-2E15-668224F11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540085-9B42-1475-9B82-6965D5ABBD05}"/>
              </a:ext>
            </a:extLst>
          </p:cNvPr>
          <p:cNvSpPr>
            <a:spLocks noGrp="1"/>
          </p:cNvSpPr>
          <p:nvPr>
            <p:ph type="body" idx="1"/>
          </p:nvPr>
        </p:nvSpPr>
        <p:spPr/>
        <p:txBody>
          <a:bodyPr/>
          <a:lstStyle/>
          <a:p>
            <a:r>
              <a:rPr lang="en-US" u="sng" dirty="0"/>
              <a:t>Teacher’s notes: </a:t>
            </a:r>
            <a:r>
              <a:rPr lang="en-GB" dirty="0"/>
              <a:t>Click once to reveal the answer and information on </a:t>
            </a:r>
            <a:r>
              <a:rPr lang="en-GB" b="1" dirty="0"/>
              <a:t>heavy menstrual bleeding (menorrhagia).</a:t>
            </a:r>
          </a:p>
          <a:p>
            <a:endParaRPr lang="en-GB" dirty="0"/>
          </a:p>
          <a:p>
            <a:r>
              <a:rPr lang="en-GB" dirty="0"/>
              <a:t>Students may focus on the soaking through a pad every hour or the clots as the key indicators – but other good answers will recognise that that Morgan has started avoiding plans around the time of their period. </a:t>
            </a:r>
            <a:r>
              <a:rPr lang="en-GB" b="1" dirty="0"/>
              <a:t>Quality of life impact </a:t>
            </a:r>
            <a:r>
              <a:rPr lang="en-GB" dirty="0"/>
              <a:t>is just as valid a reason to seek help as clinical symptoms. </a:t>
            </a:r>
          </a:p>
          <a:p>
            <a:endParaRPr lang="en-GB" b="1" dirty="0"/>
          </a:p>
          <a:p>
            <a:r>
              <a:rPr lang="en-GB" b="1" dirty="0"/>
              <a:t>What are the treatments?</a:t>
            </a:r>
          </a:p>
          <a:p>
            <a:endParaRPr lang="en-GB" dirty="0"/>
          </a:p>
          <a:p>
            <a:pPr marL="171450" indent="-171450">
              <a:buFont typeface="Arial" panose="020B0604020202020204" pitchFamily="34" charset="0"/>
              <a:buChar char="•"/>
            </a:pPr>
            <a:r>
              <a:rPr lang="en-GB" dirty="0"/>
              <a:t>The hormonal coil (Mirena), tranexamic acid, and hormonal contraception can all reduce bleeding</a:t>
            </a:r>
          </a:p>
          <a:p>
            <a:pPr marL="171450" indent="-171450">
              <a:buFont typeface="Arial" panose="020B0604020202020204" pitchFamily="34" charset="0"/>
              <a:buChar char="•"/>
            </a:pPr>
            <a:r>
              <a:rPr lang="en-GB" dirty="0"/>
              <a:t>Iron supplements may be prescribed if anaemia is present</a:t>
            </a:r>
          </a:p>
          <a:p>
            <a:pPr marL="171450" indent="-171450">
              <a:buFont typeface="Arial" panose="020B0604020202020204" pitchFamily="34" charset="0"/>
              <a:buChar char="•"/>
            </a:pPr>
            <a:r>
              <a:rPr lang="en-GB" dirty="0"/>
              <a:t>The underlying cause also needs to be investigated – heavy bleeding can indicate fibroids (non-cancerous growths in and around the uterus), adenomyosis (growth of uterine lining tissue into the muscular uterine wall, increasing its thickness), or endometriosis (more on this on slide 27)</a:t>
            </a:r>
          </a:p>
          <a:p>
            <a:pPr marL="171450" indent="-171450">
              <a:buFont typeface="Arial" panose="020B0604020202020204" pitchFamily="34" charset="0"/>
              <a:buChar char="•"/>
            </a:pPr>
            <a:r>
              <a:rPr lang="en-GB" dirty="0"/>
              <a:t>In some cases, surgery may be recommended</a:t>
            </a:r>
          </a:p>
        </p:txBody>
      </p:sp>
      <p:sp>
        <p:nvSpPr>
          <p:cNvPr id="4" name="Slide Number Placeholder 3">
            <a:extLst>
              <a:ext uri="{FF2B5EF4-FFF2-40B4-BE49-F238E27FC236}">
                <a16:creationId xmlns:a16="http://schemas.microsoft.com/office/drawing/2014/main" id="{0ED161FB-30C6-748D-2F07-D69E30BBF21E}"/>
              </a:ext>
            </a:extLst>
          </p:cNvPr>
          <p:cNvSpPr>
            <a:spLocks noGrp="1"/>
          </p:cNvSpPr>
          <p:nvPr>
            <p:ph type="sldNum" sz="quarter" idx="5"/>
          </p:nvPr>
        </p:nvSpPr>
        <p:spPr/>
        <p:txBody>
          <a:bodyPr/>
          <a:lstStyle/>
          <a:p>
            <a:fld id="{B70323D7-8D74-402A-B74C-D1093F83EA20}" type="slidenum">
              <a:rPr lang="en-GB" smtClean="0"/>
              <a:t>23</a:t>
            </a:fld>
            <a:endParaRPr lang="en-GB"/>
          </a:p>
        </p:txBody>
      </p:sp>
    </p:spTree>
    <p:extLst>
      <p:ext uri="{BB962C8B-B14F-4D97-AF65-F5344CB8AC3E}">
        <p14:creationId xmlns:p14="http://schemas.microsoft.com/office/powerpoint/2010/main" val="1182634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C7E69-F967-2F81-7F11-A6223FFFA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9CE60-30B9-D00B-EED8-256E44E5F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5D696-2202-54BB-F65D-5956C1CD8ABA}"/>
              </a:ext>
            </a:extLst>
          </p:cNvPr>
          <p:cNvSpPr>
            <a:spLocks noGrp="1"/>
          </p:cNvSpPr>
          <p:nvPr>
            <p:ph type="body" idx="1"/>
          </p:nvPr>
        </p:nvSpPr>
        <p:spPr/>
        <p:txBody>
          <a:bodyPr/>
          <a:lstStyle/>
          <a:p>
            <a:r>
              <a:rPr lang="en-US" u="sng" dirty="0"/>
              <a:t>Teacher’s notes:</a:t>
            </a:r>
            <a:r>
              <a:rPr lang="en-US" u="none" dirty="0"/>
              <a:t> </a:t>
            </a:r>
            <a:r>
              <a:rPr lang="en-GB" dirty="0">
                <a:effectLst/>
              </a:rPr>
              <a:t>Click once to reveal the answer.</a:t>
            </a:r>
          </a:p>
          <a:p>
            <a:endParaRPr lang="en-GB" dirty="0">
              <a:effectLst/>
            </a:endParaRPr>
          </a:p>
          <a:p>
            <a:r>
              <a:rPr lang="en-GB" dirty="0"/>
              <a:t>This scenario is designed to reward students who remembered the contraception point from the "what affects the cycle?" activity earlier in the lesson – it’s worth making that connection explicit when revealing the answer. Students who vote "regular" aren’t entirely wrong!</a:t>
            </a:r>
          </a:p>
          <a:p>
            <a:endParaRPr lang="en-GB" dirty="0"/>
          </a:p>
          <a:p>
            <a:r>
              <a:rPr lang="en-GB" dirty="0"/>
              <a:t>Most people's cycles should regulate within three to six months, though for some it can take up to twelve months. Six months in with cycles still varying between 24 and 42 days sits in the worth monitoring category – not alarming, but worth keeping an eye on.</a:t>
            </a:r>
          </a:p>
          <a:p>
            <a:endParaRPr lang="en-GB" dirty="0"/>
          </a:p>
          <a:p>
            <a:r>
              <a:rPr lang="en-GB" dirty="0"/>
              <a:t>It is also worth noting that the pill can sometimes mask underlying conditions like PCOS – meaning that irregular cycles after coming off it may not just be post-pill adjustment, but an underlying condition becoming visible for the first time. This is another reason why monitoring rather than dismissing is the right call here, and why a GP conversation becomes appropriate if things haven't settled within twelve months or if other symptoms develop.</a:t>
            </a:r>
          </a:p>
          <a:p>
            <a:endParaRPr lang="en-GB" dirty="0"/>
          </a:p>
          <a:p>
            <a:r>
              <a:rPr lang="en-GB" dirty="0"/>
              <a:t>Students may ask how long is too long to wait – the general guidance is that if cycles haven't become more regular within six to twelve months of stopping hormonal contraception, or if other symptoms appear, it is worth a GP conversation.</a:t>
            </a:r>
          </a:p>
          <a:p>
            <a:endParaRPr lang="en-GB" dirty="0"/>
          </a:p>
          <a:p>
            <a:r>
              <a:rPr lang="en-GB" b="0" u="sng" dirty="0"/>
              <a:t>Key word:</a:t>
            </a:r>
            <a:br>
              <a:rPr lang="en-GB" b="1" dirty="0"/>
            </a:br>
            <a:r>
              <a:rPr lang="en-GB" b="1" dirty="0"/>
              <a:t>The contraceptive pill:</a:t>
            </a:r>
            <a:r>
              <a:rPr lang="en-GB" dirty="0"/>
              <a:t> a daily tablet containing hormone(s) that prevents pregnancy, by stopping ovulation or changing the thickness of the uterus lining. </a:t>
            </a:r>
            <a:endParaRPr lang="en-GB" b="1" dirty="0"/>
          </a:p>
        </p:txBody>
      </p:sp>
      <p:sp>
        <p:nvSpPr>
          <p:cNvPr id="4" name="Slide Number Placeholder 3">
            <a:extLst>
              <a:ext uri="{FF2B5EF4-FFF2-40B4-BE49-F238E27FC236}">
                <a16:creationId xmlns:a16="http://schemas.microsoft.com/office/drawing/2014/main" id="{F646060D-D4A7-14E7-36FB-CFD6C6F93647}"/>
              </a:ext>
            </a:extLst>
          </p:cNvPr>
          <p:cNvSpPr>
            <a:spLocks noGrp="1"/>
          </p:cNvSpPr>
          <p:nvPr>
            <p:ph type="sldNum" sz="quarter" idx="5"/>
          </p:nvPr>
        </p:nvSpPr>
        <p:spPr/>
        <p:txBody>
          <a:bodyPr/>
          <a:lstStyle/>
          <a:p>
            <a:fld id="{B70323D7-8D74-402A-B74C-D1093F83EA20}" type="slidenum">
              <a:rPr lang="en-GB" smtClean="0"/>
              <a:t>24</a:t>
            </a:fld>
            <a:endParaRPr lang="en-GB"/>
          </a:p>
        </p:txBody>
      </p:sp>
    </p:spTree>
    <p:extLst>
      <p:ext uri="{BB962C8B-B14F-4D97-AF65-F5344CB8AC3E}">
        <p14:creationId xmlns:p14="http://schemas.microsoft.com/office/powerpoint/2010/main" val="1226752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C7AB-6417-7755-827C-5CC4DD190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28F41-5821-F313-4A57-6099B2B536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6DAD4-F675-3FC8-FE42-167A3889371A}"/>
              </a:ext>
            </a:extLst>
          </p:cNvPr>
          <p:cNvSpPr>
            <a:spLocks noGrp="1"/>
          </p:cNvSpPr>
          <p:nvPr>
            <p:ph type="body" idx="1"/>
          </p:nvPr>
        </p:nvSpPr>
        <p:spPr/>
        <p:txBody>
          <a:bodyPr/>
          <a:lstStyle/>
          <a:p>
            <a:r>
              <a:rPr lang="en-US" u="sng" dirty="0"/>
              <a:t>Teacher’s notes:</a:t>
            </a:r>
            <a:r>
              <a:rPr lang="en-US" u="none" dirty="0"/>
              <a:t> </a:t>
            </a:r>
            <a:r>
              <a:rPr lang="en-GB" dirty="0"/>
              <a:t>Click once to reveal the answer (</a:t>
            </a:r>
            <a:r>
              <a:rPr lang="en-GB" b="1" dirty="0"/>
              <a:t>PCOS</a:t>
            </a:r>
            <a:r>
              <a:rPr lang="en-GB" dirty="0"/>
              <a:t>) and click again to reveal information about its renaming to </a:t>
            </a:r>
            <a:r>
              <a:rPr lang="en-GB" b="1" dirty="0"/>
              <a:t>PMOS</a:t>
            </a:r>
            <a:r>
              <a:rPr lang="en-GB" dirty="0"/>
              <a:t> as of May 2026.</a:t>
            </a:r>
          </a:p>
          <a:p>
            <a:endParaRPr lang="en-GB" dirty="0"/>
          </a:p>
          <a:p>
            <a:r>
              <a:rPr lang="en-GB" dirty="0"/>
              <a:t>Students may initially suggest this is worth monitoring rather than requiring a GP appointment – particularly if they attribute the acne and hair growth to puberty. It’s the combination of symptoms that makes this scenario significant. Any one in isolation might be unremarkable, but irregular periods, heavy bleeding, acne, and hair growth (hirsutism) together is a recognised pattern that warrants investigation.</a:t>
            </a:r>
            <a:br>
              <a:rPr lang="en-GB" dirty="0"/>
            </a:br>
            <a:endParaRPr lang="en-GB" dirty="0"/>
          </a:p>
          <a:p>
            <a:r>
              <a:rPr lang="en-GB" b="1" dirty="0"/>
              <a:t>”Aren’t androgens male hormones?” </a:t>
            </a:r>
          </a:p>
          <a:p>
            <a:r>
              <a:rPr lang="en-GB" b="0" dirty="0"/>
              <a:t>This is an oversimplification.</a:t>
            </a:r>
            <a:r>
              <a:rPr lang="en-GB" dirty="0"/>
              <a:t> Androgens are present in everyone – they are not exclusively male hormones. People with ovaries produce androgens naturally in small amounts, and they play an important role in bone density, libido, and energy levels. In PMOS, the ovaries produce them at higher than normal levels, which disrupts the hormonal balance and causes the cluster of symptoms Bukunmi experiences. The "male hormones" label is commonly used because androgens are produced in much higher levels in people with testes – but it is a misconception that can cause unnecessary confusion or shame for those experiencing symptoms like facial hair growth.</a:t>
            </a:r>
          </a:p>
          <a:p>
            <a:endParaRPr lang="en-GB" dirty="0"/>
          </a:p>
          <a:p>
            <a:r>
              <a:rPr lang="en-GB" dirty="0"/>
              <a:t>The hirsutism point is worth handling sensitively – excess facial hair can be one of the most distressing symptoms of PMOS for young people and is frequently dismissed as normal or attributed to ethnicity. It’s entirely appropriate to name it clearly and matter-of-factly as a clinical symptom.</a:t>
            </a:r>
          </a:p>
          <a:p>
            <a:endParaRPr lang="en-GB" dirty="0"/>
          </a:p>
          <a:p>
            <a:r>
              <a:rPr lang="en-GB" b="1" dirty="0"/>
              <a:t>What are the treatments?</a:t>
            </a:r>
          </a:p>
          <a:p>
            <a:pPr marL="171450" indent="-171450">
              <a:buFont typeface="Arial" panose="020B0604020202020204" pitchFamily="34" charset="0"/>
              <a:buChar char="•"/>
            </a:pPr>
            <a:r>
              <a:rPr lang="en-GB" dirty="0"/>
              <a:t>Lifestyle changes including diet and exercise can significantly improve symptoms, particularly where insulin resistance is a factor </a:t>
            </a:r>
          </a:p>
          <a:p>
            <a:pPr marL="171450" indent="-171450">
              <a:buFont typeface="Arial" panose="020B0604020202020204" pitchFamily="34" charset="0"/>
              <a:buChar char="•"/>
            </a:pPr>
            <a:r>
              <a:rPr lang="en-GB" dirty="0"/>
              <a:t>Hormonal contraception can regulate periods and reduce acne and hair growth </a:t>
            </a:r>
          </a:p>
          <a:p>
            <a:pPr marL="171450" indent="-171450">
              <a:buFont typeface="Arial" panose="020B0604020202020204" pitchFamily="34" charset="0"/>
              <a:buChar char="•"/>
            </a:pPr>
            <a:r>
              <a:rPr lang="en-GB" dirty="0"/>
              <a:t>Metformin may be prescribed to address insulin resistance </a:t>
            </a:r>
          </a:p>
          <a:p>
            <a:pPr marL="171450" indent="-171450">
              <a:buFont typeface="Arial" panose="020B0604020202020204" pitchFamily="34" charset="0"/>
              <a:buChar char="•"/>
            </a:pPr>
            <a:r>
              <a:rPr lang="en-GB" dirty="0"/>
              <a:t>Fertility treatment may be needed later in life if conception is difficult, though many people with PMOS conceive naturally or with minimal support</a:t>
            </a:r>
          </a:p>
          <a:p>
            <a:pPr marL="171450" indent="-171450">
              <a:buFont typeface="Arial" panose="020B0604020202020204" pitchFamily="34" charset="0"/>
              <a:buChar char="•"/>
            </a:pPr>
            <a:endParaRPr lang="en-GB" b="1" dirty="0"/>
          </a:p>
          <a:p>
            <a:pPr marL="0" indent="0">
              <a:buFont typeface="Arial" panose="020B0604020202020204" pitchFamily="34" charset="0"/>
              <a:buNone/>
            </a:pPr>
            <a:r>
              <a:rPr lang="en-GB" b="1" dirty="0"/>
              <a:t>The link between PMOS and insulin resistance:</a:t>
            </a:r>
          </a:p>
          <a:p>
            <a:pPr marL="0" indent="0">
              <a:buFont typeface="Arial" panose="020B0604020202020204" pitchFamily="34" charset="0"/>
              <a:buNone/>
            </a:pPr>
            <a:r>
              <a:rPr lang="en-GB" dirty="0"/>
              <a:t>PMOS was renamed from PCOS partly because of its strong link with insulin resistance. Insulin resistance means the body's cells don't respond effectively to insulin – the hormone that regulates blood sugar. This causes the pancreas to produce more insulin to compensate, and higher insulin levels in turn stimulate the ovaries to produce more androgens. This is why PMOS is now understood as a metabolic condition as much as a hormonal one – and why lifestyle changes like diet and exercise are often a first line treatment. Improving insulin sensitivity reduces androgen levels, which in turn can improve period regularity, acne, and hair growth.</a:t>
            </a:r>
            <a:endParaRPr lang="en-GB" b="1" dirty="0"/>
          </a:p>
        </p:txBody>
      </p:sp>
      <p:sp>
        <p:nvSpPr>
          <p:cNvPr id="4" name="Slide Number Placeholder 3">
            <a:extLst>
              <a:ext uri="{FF2B5EF4-FFF2-40B4-BE49-F238E27FC236}">
                <a16:creationId xmlns:a16="http://schemas.microsoft.com/office/drawing/2014/main" id="{93DC5D42-D983-08F9-23F1-68662D6AC7D5}"/>
              </a:ext>
            </a:extLst>
          </p:cNvPr>
          <p:cNvSpPr>
            <a:spLocks noGrp="1"/>
          </p:cNvSpPr>
          <p:nvPr>
            <p:ph type="sldNum" sz="quarter" idx="5"/>
          </p:nvPr>
        </p:nvSpPr>
        <p:spPr/>
        <p:txBody>
          <a:bodyPr/>
          <a:lstStyle/>
          <a:p>
            <a:fld id="{B70323D7-8D74-402A-B74C-D1093F83EA20}" type="slidenum">
              <a:rPr lang="en-GB" smtClean="0"/>
              <a:t>25</a:t>
            </a:fld>
            <a:endParaRPr lang="en-GB"/>
          </a:p>
        </p:txBody>
      </p:sp>
    </p:spTree>
    <p:extLst>
      <p:ext uri="{BB962C8B-B14F-4D97-AF65-F5344CB8AC3E}">
        <p14:creationId xmlns:p14="http://schemas.microsoft.com/office/powerpoint/2010/main" val="2473974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B763E-6901-BE0D-3304-BA01407705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7E6D3-EF6B-2BAC-4F87-8D0844459C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E55453-104A-BCE0-4128-490E0A1E23EA}"/>
              </a:ext>
            </a:extLst>
          </p:cNvPr>
          <p:cNvSpPr>
            <a:spLocks noGrp="1"/>
          </p:cNvSpPr>
          <p:nvPr>
            <p:ph type="body" idx="1"/>
          </p:nvPr>
        </p:nvSpPr>
        <p:spPr/>
        <p:txBody>
          <a:bodyPr/>
          <a:lstStyle/>
          <a:p>
            <a:r>
              <a:rPr lang="en-US" u="sng" dirty="0"/>
              <a:t>Teacher’s notes:</a:t>
            </a:r>
            <a:r>
              <a:rPr lang="en-US" i="0" u="none" dirty="0"/>
              <a:t> Click to reveal answer.</a:t>
            </a:r>
            <a:endParaRPr lang="en-US" u="sng" dirty="0"/>
          </a:p>
          <a:p>
            <a:endParaRPr lang="en-US" u="sng" dirty="0"/>
          </a:p>
          <a:p>
            <a:r>
              <a:rPr lang="en-GB" dirty="0"/>
              <a:t>Click once to reveal the answer.</a:t>
            </a:r>
          </a:p>
          <a:p>
            <a:endParaRPr lang="en-GB" dirty="0"/>
          </a:p>
          <a:p>
            <a:r>
              <a:rPr lang="en-GB" dirty="0"/>
              <a:t>Use this scenario as an opportunity to reinforce the stress and sleep points from the "what affects the cycle?" activity earlier in the lesson.</a:t>
            </a:r>
          </a:p>
          <a:p>
            <a:endParaRPr lang="en-GB" dirty="0"/>
          </a:p>
          <a:p>
            <a:r>
              <a:rPr lang="en-GB" dirty="0"/>
              <a:t>It’s worth acknowledging Li's worry briefly – feeling anxious about a late period is completely understandable, and normalising that response while reassuring students that a one-off change with an obvious explanation is nothing to be concerned about about is important.</a:t>
            </a:r>
          </a:p>
        </p:txBody>
      </p:sp>
      <p:sp>
        <p:nvSpPr>
          <p:cNvPr id="4" name="Slide Number Placeholder 3">
            <a:extLst>
              <a:ext uri="{FF2B5EF4-FFF2-40B4-BE49-F238E27FC236}">
                <a16:creationId xmlns:a16="http://schemas.microsoft.com/office/drawing/2014/main" id="{2C8501FD-57ED-F685-4F0C-EB0ED55A4F1F}"/>
              </a:ext>
            </a:extLst>
          </p:cNvPr>
          <p:cNvSpPr>
            <a:spLocks noGrp="1"/>
          </p:cNvSpPr>
          <p:nvPr>
            <p:ph type="sldNum" sz="quarter" idx="5"/>
          </p:nvPr>
        </p:nvSpPr>
        <p:spPr/>
        <p:txBody>
          <a:bodyPr/>
          <a:lstStyle/>
          <a:p>
            <a:fld id="{B70323D7-8D74-402A-B74C-D1093F83EA20}" type="slidenum">
              <a:rPr lang="en-GB" smtClean="0"/>
              <a:t>26</a:t>
            </a:fld>
            <a:endParaRPr lang="en-GB"/>
          </a:p>
        </p:txBody>
      </p:sp>
    </p:spTree>
    <p:extLst>
      <p:ext uri="{BB962C8B-B14F-4D97-AF65-F5344CB8AC3E}">
        <p14:creationId xmlns:p14="http://schemas.microsoft.com/office/powerpoint/2010/main" val="684546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4D817-44C3-FAE9-263A-5185B0049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84009-9542-C303-8BC5-6ADBB29172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5AA138-8ED8-32D6-3382-80AB3ABEFB60}"/>
              </a:ext>
            </a:extLst>
          </p:cNvPr>
          <p:cNvSpPr>
            <a:spLocks noGrp="1"/>
          </p:cNvSpPr>
          <p:nvPr>
            <p:ph type="body" idx="1"/>
          </p:nvPr>
        </p:nvSpPr>
        <p:spPr/>
        <p:txBody>
          <a:bodyPr/>
          <a:lstStyle/>
          <a:p>
            <a:r>
              <a:rPr lang="en-US" u="sng" dirty="0"/>
              <a:t>Teacher’s notes: </a:t>
            </a:r>
            <a:r>
              <a:rPr lang="en-GB" dirty="0"/>
              <a:t>Click once to reveal category of concern, and again to reveal information about </a:t>
            </a:r>
            <a:r>
              <a:rPr lang="en-GB" b="1" dirty="0"/>
              <a:t>endometriosis.</a:t>
            </a:r>
          </a:p>
          <a:p>
            <a:endParaRPr lang="en-GB" b="1" dirty="0"/>
          </a:p>
          <a:p>
            <a:r>
              <a:rPr lang="en-GB" dirty="0">
                <a:effectLst/>
              </a:rPr>
              <a:t>Pain during bowel movements around the time of a period is one of the most telling indicators of endometriosis because it suggests tissue has grown on or near the bowel. Students may find this detail embarrassing to discuss – normalise it matter of </a:t>
            </a:r>
            <a:r>
              <a:rPr lang="en-GB" dirty="0" err="1">
                <a:effectLst/>
              </a:rPr>
              <a:t>factly</a:t>
            </a:r>
            <a:r>
              <a:rPr lang="en-GB" dirty="0">
                <a:effectLst/>
              </a:rPr>
              <a:t>, as it’s exactly the kind of symptom that gets left out of GP appointments and contributes to delayed diagnosis.</a:t>
            </a:r>
            <a:br>
              <a:rPr lang="en-GB" dirty="0">
                <a:effectLst/>
              </a:rPr>
            </a:br>
            <a:endParaRPr lang="en-GB" dirty="0">
              <a:effectLst/>
            </a:endParaRPr>
          </a:p>
          <a:p>
            <a:r>
              <a:rPr lang="en-GB" b="1" dirty="0">
                <a:effectLst/>
              </a:rPr>
              <a:t>How does endometriosis happen?</a:t>
            </a:r>
            <a:r>
              <a:rPr lang="en-GB" dirty="0">
                <a:effectLst/>
              </a:rPr>
              <a:t> </a:t>
            </a:r>
          </a:p>
          <a:p>
            <a:r>
              <a:rPr lang="en-GB" dirty="0">
                <a:effectLst/>
              </a:rPr>
              <a:t>The exact cause is not fully understood, but the most widely accepted theory is retrograde menstruation – where menstrual blood flows backwards through the fallopian tubes into the pelvic cavity instead of leaving the body. </a:t>
            </a:r>
            <a:r>
              <a:rPr lang="en-GB" dirty="0"/>
              <a:t>This deposits tissue similar to the </a:t>
            </a:r>
            <a:r>
              <a:rPr lang="en-GB" b="1" dirty="0"/>
              <a:t>endometrium</a:t>
            </a:r>
            <a:r>
              <a:rPr lang="en-GB" dirty="0"/>
              <a:t> – the lining of the uterus that builds up and sheds each month during a period – outside the uterus, where it attaches and grows. Genetics also appear to play a role – people with a close family member with endometriosis are significantly more likely to develop it themselves. It is important to note that endometriosis is </a:t>
            </a:r>
            <a:r>
              <a:rPr lang="en-GB" b="1" dirty="0"/>
              <a:t>not</a:t>
            </a:r>
            <a:r>
              <a:rPr lang="en-GB" dirty="0"/>
              <a:t> caused by anything a person has done, and it is not contagious.</a:t>
            </a:r>
            <a:br>
              <a:rPr lang="en-GB" dirty="0"/>
            </a:br>
            <a:endParaRPr lang="en-GB" dirty="0">
              <a:effectLst/>
            </a:endParaRPr>
          </a:p>
          <a:p>
            <a:r>
              <a:rPr lang="en-GB" b="1" dirty="0">
                <a:effectLst/>
              </a:rPr>
              <a:t>What are the other symptoms of endometriosis?</a:t>
            </a:r>
            <a:endParaRPr lang="en-GB" dirty="0">
              <a:effectLst/>
            </a:endParaRPr>
          </a:p>
          <a:p>
            <a:pPr marL="171450" indent="-171450">
              <a:buFont typeface="Arial" panose="020B0604020202020204" pitchFamily="34" charset="0"/>
              <a:buChar char="•"/>
            </a:pPr>
            <a:r>
              <a:rPr lang="en-GB" dirty="0">
                <a:effectLst/>
              </a:rPr>
              <a:t>Pain during sex</a:t>
            </a:r>
          </a:p>
          <a:p>
            <a:pPr marL="171450" indent="-171450">
              <a:buFont typeface="Arial" panose="020B0604020202020204" pitchFamily="34" charset="0"/>
              <a:buChar char="•"/>
            </a:pPr>
            <a:r>
              <a:rPr lang="en-GB" dirty="0">
                <a:effectLst/>
              </a:rPr>
              <a:t>Pain when urinating around the time of a period</a:t>
            </a:r>
          </a:p>
          <a:p>
            <a:pPr marL="171450" indent="-171450">
              <a:buFont typeface="Arial" panose="020B0604020202020204" pitchFamily="34" charset="0"/>
              <a:buChar char="•"/>
            </a:pPr>
            <a:r>
              <a:rPr lang="en-GB" dirty="0">
                <a:effectLst/>
              </a:rPr>
              <a:t>Heavy or irregular bleeding</a:t>
            </a:r>
          </a:p>
          <a:p>
            <a:pPr marL="171450" indent="-171450">
              <a:buFont typeface="Arial" panose="020B0604020202020204" pitchFamily="34" charset="0"/>
              <a:buChar char="•"/>
            </a:pPr>
            <a:r>
              <a:rPr lang="en-GB" dirty="0">
                <a:effectLst/>
              </a:rPr>
              <a:t>Fatigue</a:t>
            </a:r>
          </a:p>
          <a:p>
            <a:pPr marL="171450" indent="-171450">
              <a:buFont typeface="Arial" panose="020B0604020202020204" pitchFamily="34" charset="0"/>
              <a:buChar char="•"/>
            </a:pPr>
            <a:r>
              <a:rPr lang="en-GB" dirty="0">
                <a:effectLst/>
              </a:rPr>
              <a:t>Difficulty conceiving</a:t>
            </a:r>
            <a:br>
              <a:rPr lang="en-GB" dirty="0">
                <a:effectLst/>
              </a:rPr>
            </a:br>
            <a:endParaRPr lang="en-GB" dirty="0">
              <a:effectLst/>
            </a:endParaRPr>
          </a:p>
          <a:p>
            <a:r>
              <a:rPr lang="en-GB" b="1" dirty="0">
                <a:effectLst/>
              </a:rPr>
              <a:t>What are the treatments?</a:t>
            </a:r>
            <a:endParaRPr lang="en-GB" dirty="0">
              <a:effectLst/>
            </a:endParaRPr>
          </a:p>
          <a:p>
            <a:pPr marL="171450" indent="-171450">
              <a:buFont typeface="Arial" panose="020B0604020202020204" pitchFamily="34" charset="0"/>
              <a:buChar char="•"/>
            </a:pPr>
            <a:r>
              <a:rPr lang="en-GB" dirty="0">
                <a:effectLst/>
              </a:rPr>
              <a:t>Pain management including stronger prescription pain relief and anti-inflammatory medications</a:t>
            </a:r>
          </a:p>
          <a:p>
            <a:pPr marL="171450" indent="-171450">
              <a:buFont typeface="Arial" panose="020B0604020202020204" pitchFamily="34" charset="0"/>
              <a:buChar char="•"/>
            </a:pPr>
            <a:r>
              <a:rPr lang="en-GB" dirty="0">
                <a:effectLst/>
              </a:rPr>
              <a:t>Hormonal treatments to suppress the menstrual cycle and slow the growth of endometrial tissue – including the pill, hormonal coil, or GnRH analogues</a:t>
            </a:r>
          </a:p>
          <a:p>
            <a:pPr marL="171450" indent="-171450">
              <a:buFont typeface="Arial" panose="020B0604020202020204" pitchFamily="34" charset="0"/>
              <a:buChar char="•"/>
            </a:pPr>
            <a:r>
              <a:rPr lang="en-GB" dirty="0">
                <a:effectLst/>
              </a:rPr>
              <a:t>Surgery to remove endometrial tissue – laparoscopy is the gold standard diagnostic and treatment procedure</a:t>
            </a:r>
          </a:p>
          <a:p>
            <a:pPr marL="171450" indent="-171450">
              <a:buFont typeface="Arial" panose="020B0604020202020204" pitchFamily="34" charset="0"/>
              <a:buChar char="•"/>
            </a:pPr>
            <a:r>
              <a:rPr lang="en-GB" dirty="0">
                <a:effectLst/>
              </a:rPr>
              <a:t>A multidisciplinary approach involving a specialist gynaecologist is often needed for more severe cases</a:t>
            </a:r>
          </a:p>
          <a:p>
            <a:pPr marL="171450" indent="-171450">
              <a:buFont typeface="Arial" panose="020B0604020202020204" pitchFamily="34" charset="0"/>
              <a:buChar char="•"/>
            </a:pPr>
            <a:r>
              <a:rPr lang="en-GB" dirty="0">
                <a:effectLst/>
              </a:rPr>
              <a:t>There is no cure, but early diagnosis and treatment significantly improves quality of life</a:t>
            </a:r>
            <a:endParaRPr lang="en-GB" b="1" dirty="0"/>
          </a:p>
        </p:txBody>
      </p:sp>
      <p:sp>
        <p:nvSpPr>
          <p:cNvPr id="4" name="Slide Number Placeholder 3">
            <a:extLst>
              <a:ext uri="{FF2B5EF4-FFF2-40B4-BE49-F238E27FC236}">
                <a16:creationId xmlns:a16="http://schemas.microsoft.com/office/drawing/2014/main" id="{8590A0E9-D7D7-5DDF-DAEE-C0F184B98503}"/>
              </a:ext>
            </a:extLst>
          </p:cNvPr>
          <p:cNvSpPr>
            <a:spLocks noGrp="1"/>
          </p:cNvSpPr>
          <p:nvPr>
            <p:ph type="sldNum" sz="quarter" idx="5"/>
          </p:nvPr>
        </p:nvSpPr>
        <p:spPr/>
        <p:txBody>
          <a:bodyPr/>
          <a:lstStyle/>
          <a:p>
            <a:fld id="{B70323D7-8D74-402A-B74C-D1093F83EA20}" type="slidenum">
              <a:rPr lang="en-GB" smtClean="0"/>
              <a:t>27</a:t>
            </a:fld>
            <a:endParaRPr lang="en-GB"/>
          </a:p>
        </p:txBody>
      </p:sp>
    </p:spTree>
    <p:extLst>
      <p:ext uri="{BB962C8B-B14F-4D97-AF65-F5344CB8AC3E}">
        <p14:creationId xmlns:p14="http://schemas.microsoft.com/office/powerpoint/2010/main" val="2172868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r>
              <a:rPr lang="en-US" u="none" dirty="0"/>
              <a:t> </a:t>
            </a:r>
          </a:p>
          <a:p>
            <a:endParaRPr lang="en-US" u="none" dirty="0"/>
          </a:p>
          <a:p>
            <a:pPr marL="0" indent="0">
              <a:buNone/>
            </a:pPr>
            <a:r>
              <a:rPr lang="en-US" u="none" dirty="0"/>
              <a:t>Give students 30 to 60 seconds to discuss the question on the slide before taking a few answers from the class. </a:t>
            </a:r>
          </a:p>
          <a:p>
            <a:pPr marL="228600" indent="-228600">
              <a:buAutoNum type="arabicPeriod"/>
            </a:pPr>
            <a:endParaRPr lang="en-US" u="none" dirty="0"/>
          </a:p>
          <a:p>
            <a:pPr marL="0" indent="0">
              <a:buNone/>
            </a:pPr>
            <a:r>
              <a:rPr lang="en-US" u="sng" dirty="0"/>
              <a:t>Suggested answers: </a:t>
            </a:r>
          </a:p>
          <a:p>
            <a:pPr marL="171450" lvl="0" indent="-171450">
              <a:buFont typeface="Arial" panose="020B0604020202020204" pitchFamily="34" charset="0"/>
              <a:buChar char="•"/>
            </a:pPr>
            <a:r>
              <a:rPr lang="en-GB" dirty="0"/>
              <a:t> Doctors don't always listen or take pain seriously</a:t>
            </a:r>
          </a:p>
          <a:p>
            <a:pPr marL="228600" lvl="0" indent="-228600">
              <a:buFont typeface="Arial" panose="020B0604020202020204" pitchFamily="34" charset="0"/>
              <a:buChar char="•"/>
            </a:pPr>
            <a:r>
              <a:rPr lang="en-GB" dirty="0"/>
              <a:t>You might feel embarrassed or not know how to describe your symptoms</a:t>
            </a:r>
          </a:p>
          <a:p>
            <a:pPr marL="228600" lvl="0" indent="-228600">
              <a:buFont typeface="Arial" panose="020B0604020202020204" pitchFamily="34" charset="0"/>
              <a:buChar char="•"/>
            </a:pPr>
            <a:r>
              <a:rPr lang="en-GB" dirty="0"/>
              <a:t>You might not know what questions to ask</a:t>
            </a:r>
          </a:p>
          <a:p>
            <a:pPr marL="228600" lvl="0" indent="-228600">
              <a:buFont typeface="Arial" panose="020B0604020202020204" pitchFamily="34" charset="0"/>
              <a:buChar char="•"/>
            </a:pPr>
            <a:r>
              <a:rPr lang="en-GB" dirty="0"/>
              <a:t>You might feel like you're being dramatic or overreacting</a:t>
            </a:r>
          </a:p>
          <a:p>
            <a:pPr marL="228600" lvl="0" indent="-228600">
              <a:buFont typeface="Arial" panose="020B0604020202020204" pitchFamily="34" charset="0"/>
              <a:buChar char="•"/>
            </a:pPr>
            <a:r>
              <a:rPr lang="en-GB" dirty="0"/>
              <a:t>You might not know what's normal and what isn’t</a:t>
            </a:r>
          </a:p>
          <a:p>
            <a:pPr marL="228600" lvl="0" indent="-228600">
              <a:buFont typeface="Arial" panose="020B0604020202020204" pitchFamily="34" charset="0"/>
              <a:buChar char="•"/>
            </a:pPr>
            <a:r>
              <a:rPr lang="en-GB" dirty="0"/>
              <a:t>Appointments are short so you need to make your point quickly</a:t>
            </a:r>
          </a:p>
          <a:p>
            <a:pPr marL="228600" lvl="0" indent="-228600">
              <a:buFont typeface="Arial" panose="020B0604020202020204" pitchFamily="34" charset="0"/>
              <a:buChar char="•"/>
            </a:pPr>
            <a:r>
              <a:rPr lang="en-GB" dirty="0"/>
              <a:t>You might have been dismissed before and feel like there's no point going back</a:t>
            </a:r>
          </a:p>
          <a:p>
            <a:pPr marL="228600" lvl="0" indent="-228600">
              <a:buFont typeface="Arial" panose="020B0604020202020204" pitchFamily="34" charset="0"/>
              <a:buChar char="•"/>
            </a:pPr>
            <a:r>
              <a:rPr lang="en-GB" dirty="0"/>
              <a:t>You might not know your rights as a patient – like asking for a referral or a second opinion</a:t>
            </a:r>
          </a:p>
          <a:p>
            <a:pPr marL="228600" lvl="0" indent="-228600">
              <a:buFont typeface="Arial" panose="020B0604020202020204" pitchFamily="34" charset="0"/>
              <a:buChar char="•"/>
            </a:pPr>
            <a:r>
              <a:rPr lang="en-GB" dirty="0"/>
              <a:t>You might feel intimidated in a clinical setting</a:t>
            </a:r>
          </a:p>
          <a:p>
            <a:pPr marL="228600" lvl="0" indent="-228600">
              <a:buFont typeface="Arial" panose="020B0604020202020204" pitchFamily="34" charset="0"/>
              <a:buChar char="•"/>
            </a:pPr>
            <a:r>
              <a:rPr lang="en-GB" dirty="0"/>
              <a:t>Language barriers or cultural factors might make it harder to speak up</a:t>
            </a:r>
          </a:p>
          <a:p>
            <a:pPr marL="0" indent="0">
              <a:buNone/>
            </a:pPr>
            <a:endParaRPr lang="en-US" u="none" dirty="0"/>
          </a:p>
          <a:p>
            <a:pPr marL="0" indent="0">
              <a:buNone/>
            </a:pPr>
            <a:r>
              <a:rPr lang="en-US" u="none" dirty="0"/>
              <a:t>Click again to reveal two statistics and ask students ’’what do these tell you?’’</a:t>
            </a:r>
          </a:p>
          <a:p>
            <a:pPr marL="0" indent="0">
              <a:buNone/>
            </a:pPr>
            <a:endParaRPr lang="en-US" u="none" dirty="0"/>
          </a:p>
          <a:p>
            <a:pPr marL="0" indent="0">
              <a:buNone/>
            </a:pPr>
            <a:r>
              <a:rPr lang="en-US" u="sng" dirty="0"/>
              <a:t>Suggested answers:</a:t>
            </a:r>
          </a:p>
          <a:p>
            <a:pPr marL="228600" lvl="0" indent="-228600">
              <a:buFont typeface="Arial" panose="020B0604020202020204" pitchFamily="34" charset="0"/>
              <a:buChar char="•"/>
            </a:pPr>
            <a:r>
              <a:rPr lang="en-GB" dirty="0"/>
              <a:t>Women are more likely to be dismissed by doctors than men </a:t>
            </a:r>
          </a:p>
          <a:p>
            <a:pPr marL="228600" lvl="0" indent="-228600">
              <a:buFont typeface="Arial" panose="020B0604020202020204" pitchFamily="34" charset="0"/>
              <a:buChar char="•"/>
            </a:pPr>
            <a:r>
              <a:rPr lang="en-GB" dirty="0"/>
              <a:t>The healthcare system isn't treating everyone equally </a:t>
            </a:r>
          </a:p>
          <a:p>
            <a:pPr marL="228600" lvl="0" indent="-228600">
              <a:buFont typeface="Arial" panose="020B0604020202020204" pitchFamily="34" charset="0"/>
              <a:buChar char="•"/>
            </a:pPr>
            <a:r>
              <a:rPr lang="en-GB" dirty="0"/>
              <a:t>It can take a really long time to get a diagnosis for conditions like endometriosis </a:t>
            </a:r>
          </a:p>
          <a:p>
            <a:pPr marL="228600" lvl="0" indent="-228600">
              <a:buFont typeface="Arial" panose="020B0604020202020204" pitchFamily="34" charset="0"/>
              <a:buChar char="•"/>
            </a:pPr>
            <a:r>
              <a:rPr lang="en-GB" dirty="0"/>
              <a:t>Doctors don't always take women's pain seriously </a:t>
            </a:r>
          </a:p>
          <a:p>
            <a:pPr marL="228600" lvl="0" indent="-228600">
              <a:buFont typeface="Arial" panose="020B0604020202020204" pitchFamily="34" charset="0"/>
              <a:buChar char="•"/>
            </a:pPr>
            <a:r>
              <a:rPr lang="en-GB" dirty="0"/>
              <a:t>Women have to work harder to be believed in medical settings </a:t>
            </a:r>
          </a:p>
          <a:p>
            <a:pPr marL="228600" lvl="0" indent="-228600">
              <a:buFont typeface="Arial" panose="020B0604020202020204" pitchFamily="34" charset="0"/>
              <a:buChar char="•"/>
            </a:pPr>
            <a:r>
              <a:rPr lang="en-GB" dirty="0"/>
              <a:t>Even when someone knows something is wrong, women might not get help straight away </a:t>
            </a:r>
          </a:p>
          <a:p>
            <a:pPr marL="228600" lvl="0" indent="-228600">
              <a:buFont typeface="Arial" panose="020B0604020202020204" pitchFamily="34" charset="0"/>
              <a:buChar char="•"/>
            </a:pPr>
            <a:r>
              <a:rPr lang="en-GB" dirty="0"/>
              <a:t>The problem isn't just individual doctors – it's a wider systemic issue</a:t>
            </a:r>
            <a:endParaRPr lang="en-US" u="none" dirty="0"/>
          </a:p>
        </p:txBody>
      </p:sp>
      <p:sp>
        <p:nvSpPr>
          <p:cNvPr id="4" name="Slide Number Placeholder 3"/>
          <p:cNvSpPr>
            <a:spLocks noGrp="1"/>
          </p:cNvSpPr>
          <p:nvPr>
            <p:ph type="sldNum" sz="quarter" idx="5"/>
          </p:nvPr>
        </p:nvSpPr>
        <p:spPr/>
        <p:txBody>
          <a:bodyPr/>
          <a:lstStyle/>
          <a:p>
            <a:fld id="{B70323D7-8D74-402A-B74C-D1093F83EA20}" type="slidenum">
              <a:rPr lang="en-GB" smtClean="0"/>
              <a:t>28</a:t>
            </a:fld>
            <a:endParaRPr lang="en-GB"/>
          </a:p>
        </p:txBody>
      </p:sp>
    </p:spTree>
    <p:extLst>
      <p:ext uri="{BB962C8B-B14F-4D97-AF65-F5344CB8AC3E}">
        <p14:creationId xmlns:p14="http://schemas.microsoft.com/office/powerpoint/2010/main" val="569925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The SOAP framework was developed in the 1960s by Dr. Lawrence Weed, a physician at Yale University, as a way to help healthcare professionals document patient information in a structured and consistent way. It’s now used by doctors, nurses, and allied health professionals worldwide. Here it’s being used the other way around – as a tool to help patients communicate their symptoms clearly rather than for clinicians to record them.</a:t>
            </a:r>
            <a:br>
              <a:rPr lang="en-GB" dirty="0"/>
            </a:br>
            <a:endParaRPr lang="en-GB" dirty="0"/>
          </a:p>
          <a:p>
            <a:r>
              <a:rPr lang="en-GB" dirty="0"/>
              <a:t>You might want to provide students with extra information about each of the steps:</a:t>
            </a:r>
            <a:br>
              <a:rPr lang="en-GB" dirty="0"/>
            </a:br>
            <a:endParaRPr lang="en-GB" dirty="0"/>
          </a:p>
          <a:p>
            <a:pPr marL="171450" indent="-171450">
              <a:buFont typeface="Arial" panose="020B0604020202020204" pitchFamily="34" charset="0"/>
              <a:buChar char="•"/>
            </a:pPr>
            <a:r>
              <a:rPr lang="en-GB" b="1" dirty="0"/>
              <a:t>Symptoms</a:t>
            </a:r>
            <a:r>
              <a:rPr lang="en-GB" dirty="0"/>
              <a:t> – encourage students to think about specificity. "I have really bad cramps" is much less useful in an appointment than "I have severe cramping that starts two days before my period, doesn't respond to ibuprofen, and stops me sleeping and attending school." The more specific the description, the harder it is to dismiss. It is also worth emphasising the impact element – symptoms that affect daily life, school attendance, relationships, or mental health are clinically relevant and should be named explicitly.</a:t>
            </a:r>
            <a:br>
              <a:rPr lang="en-GB" dirty="0"/>
            </a:br>
            <a:endParaRPr lang="en-GB" dirty="0"/>
          </a:p>
          <a:p>
            <a:pPr marL="171450" indent="-171450">
              <a:buFont typeface="Arial" panose="020B0604020202020204" pitchFamily="34" charset="0"/>
              <a:buChar char="•"/>
            </a:pPr>
            <a:r>
              <a:rPr lang="en-GB" b="1" dirty="0"/>
              <a:t>On a scale</a:t>
            </a:r>
            <a:r>
              <a:rPr lang="en-GB" dirty="0"/>
              <a:t> – numbers and timeframes make symptoms harder to dismiss. A pain score of 8 out of 10 that has been happening every month for two years is a very different picture to "it hurts sometimes." Encourage students to think about how long something has been going on, how often it happens, and how severe it is at its worst.</a:t>
            </a:r>
            <a:br>
              <a:rPr lang="en-GB" dirty="0"/>
            </a:br>
            <a:endParaRPr lang="en-GB" dirty="0"/>
          </a:p>
          <a:p>
            <a:pPr marL="171450" indent="-171450">
              <a:buFont typeface="Arial" panose="020B0604020202020204" pitchFamily="34" charset="0"/>
              <a:buChar char="•"/>
            </a:pPr>
            <a:r>
              <a:rPr lang="en-GB" b="1" dirty="0"/>
              <a:t>Ask</a:t>
            </a:r>
            <a:r>
              <a:rPr lang="en-GB" dirty="0"/>
              <a:t> – many people leave appointments passively, waiting for the doctor to connect the dots. Asking directly – "what do you think could be causing this?" or "could this be endometriosis or PCOS?" – shifts the dynamic. Students should feel empowered to name conditions they have researched or recognised in their own experience.</a:t>
            </a:r>
            <a:br>
              <a:rPr lang="en-GB" dirty="0"/>
            </a:br>
            <a:endParaRPr lang="en-GB" dirty="0"/>
          </a:p>
          <a:p>
            <a:pPr marL="171450" indent="-171450">
              <a:buFont typeface="Arial" panose="020B0604020202020204" pitchFamily="34" charset="0"/>
              <a:buChar char="•"/>
            </a:pPr>
            <a:r>
              <a:rPr lang="en-GB" b="1" dirty="0"/>
              <a:t>Push back</a:t>
            </a:r>
            <a:r>
              <a:rPr lang="en-GB" dirty="0"/>
              <a:t> – this is the element students find hardest to imagine doing in practice. It’s worth normalising it explicitly: asking for something to be noted in medical records, requesting a referral, or asking for a second opinion are all completely reasonable and are rights every NHS patient has. The phrase "I'd like this noted in my records" is particularly powerful because it creates a paper trail that cannot be ignored at future appointments.</a:t>
            </a:r>
          </a:p>
          <a:p>
            <a:endParaRPr lang="en-US" u="sng" dirty="0"/>
          </a:p>
        </p:txBody>
      </p:sp>
      <p:sp>
        <p:nvSpPr>
          <p:cNvPr id="4" name="Slide Number Placeholder 3"/>
          <p:cNvSpPr>
            <a:spLocks noGrp="1"/>
          </p:cNvSpPr>
          <p:nvPr>
            <p:ph type="sldNum" sz="quarter" idx="5"/>
          </p:nvPr>
        </p:nvSpPr>
        <p:spPr/>
        <p:txBody>
          <a:bodyPr/>
          <a:lstStyle/>
          <a:p>
            <a:fld id="{B70323D7-8D74-402A-B74C-D1093F83EA20}" type="slidenum">
              <a:rPr lang="en-GB" smtClean="0"/>
              <a:t>29</a:t>
            </a:fld>
            <a:endParaRPr lang="en-GB"/>
          </a:p>
        </p:txBody>
      </p:sp>
    </p:spTree>
    <p:extLst>
      <p:ext uri="{BB962C8B-B14F-4D97-AF65-F5344CB8AC3E}">
        <p14:creationId xmlns:p14="http://schemas.microsoft.com/office/powerpoint/2010/main" val="18715923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br>
              <a:rPr lang="en-US" u="sng" dirty="0"/>
            </a:br>
            <a:endParaRPr lang="en-US" u="sng" dirty="0"/>
          </a:p>
          <a:p>
            <a:r>
              <a:rPr lang="en-GB" dirty="0"/>
              <a:t>Give students a few minutes to discuss in pairs and write down what they think Amara should say at her appointment, working through each stage of the SOAP framework. Circulate and listen to responses before taking one or two answers from the class. Then click through the answer slides one stage at a time, pausing briefly after each reveal to check understanding before moving on.</a:t>
            </a:r>
          </a:p>
          <a:p>
            <a:endParaRPr lang="en-GB" u="sng" dirty="0"/>
          </a:p>
          <a:p>
            <a:r>
              <a:rPr lang="en-GB" u="none" dirty="0"/>
              <a:t>Alternatively, work through this scenario as a class and model the SOAP framework before getting students to work in pairs for scenario 2. </a:t>
            </a:r>
            <a:endParaRPr lang="en-US" u="none" dirty="0"/>
          </a:p>
        </p:txBody>
      </p:sp>
      <p:sp>
        <p:nvSpPr>
          <p:cNvPr id="4" name="Slide Number Placeholder 3"/>
          <p:cNvSpPr>
            <a:spLocks noGrp="1"/>
          </p:cNvSpPr>
          <p:nvPr>
            <p:ph type="sldNum" sz="quarter" idx="5"/>
          </p:nvPr>
        </p:nvSpPr>
        <p:spPr/>
        <p:txBody>
          <a:bodyPr/>
          <a:lstStyle/>
          <a:p>
            <a:fld id="{B70323D7-8D74-402A-B74C-D1093F83EA20}" type="slidenum">
              <a:rPr lang="en-GB" smtClean="0"/>
              <a:t>30</a:t>
            </a:fld>
            <a:endParaRPr lang="en-GB"/>
          </a:p>
        </p:txBody>
      </p:sp>
    </p:spTree>
    <p:extLst>
      <p:ext uri="{BB962C8B-B14F-4D97-AF65-F5344CB8AC3E}">
        <p14:creationId xmlns:p14="http://schemas.microsoft.com/office/powerpoint/2010/main" val="421999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8CE32-E8CB-28B1-E288-4287CC48D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37CF7-9AD7-A5E0-AED3-DB81E7B25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63F69-842E-8280-2237-4DA187919CB8}"/>
              </a:ext>
            </a:extLst>
          </p:cNvPr>
          <p:cNvSpPr>
            <a:spLocks noGrp="1"/>
          </p:cNvSpPr>
          <p:nvPr>
            <p:ph type="body" idx="1"/>
          </p:nvPr>
        </p:nvSpPr>
        <p:spPr/>
        <p:txBody>
          <a:bodyPr/>
          <a:lstStyle/>
          <a:p>
            <a:endParaRPr lang="en-GB" b="0" dirty="0"/>
          </a:p>
        </p:txBody>
      </p:sp>
      <p:sp>
        <p:nvSpPr>
          <p:cNvPr id="4" name="Slide Number Placeholder 3">
            <a:extLst>
              <a:ext uri="{FF2B5EF4-FFF2-40B4-BE49-F238E27FC236}">
                <a16:creationId xmlns:a16="http://schemas.microsoft.com/office/drawing/2014/main" id="{5E46D9CC-488D-4EF9-70E8-F65F7A702B7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80447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The specificity here is key – "stops me going to school most months" and "doesn't respond to ibuprofen" are both clinically significant details that are easy to leave out. Draw attention to the bowel pain detail specifically – this is the symptom most likely to be omitted out of embarrassment, and it’s one of the most important indicators of endometriosis.</a:t>
            </a:r>
            <a:endParaRPr lang="en-US" u="sng" dirty="0"/>
          </a:p>
        </p:txBody>
      </p:sp>
      <p:sp>
        <p:nvSpPr>
          <p:cNvPr id="4" name="Slide Number Placeholder 3"/>
          <p:cNvSpPr>
            <a:spLocks noGrp="1"/>
          </p:cNvSpPr>
          <p:nvPr>
            <p:ph type="sldNum" sz="quarter" idx="5"/>
          </p:nvPr>
        </p:nvSpPr>
        <p:spPr/>
        <p:txBody>
          <a:bodyPr/>
          <a:lstStyle/>
          <a:p>
            <a:fld id="{B70323D7-8D74-402A-B74C-D1093F83EA20}" type="slidenum">
              <a:rPr lang="en-GB" smtClean="0"/>
              <a:t>31</a:t>
            </a:fld>
            <a:endParaRPr lang="en-GB"/>
          </a:p>
        </p:txBody>
      </p:sp>
    </p:spTree>
    <p:extLst>
      <p:ext uri="{BB962C8B-B14F-4D97-AF65-F5344CB8AC3E}">
        <p14:creationId xmlns:p14="http://schemas.microsoft.com/office/powerpoint/2010/main" val="2303323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Numbers and timeframes make symptoms much harder to dismiss. Ask students whether "it really hurts" or "8 out of 10 pain every month for two years causing school absence" is more likely to be taken seriously in an appointment.</a:t>
            </a:r>
            <a:endParaRPr lang="en-US" dirty="0"/>
          </a:p>
        </p:txBody>
      </p:sp>
      <p:sp>
        <p:nvSpPr>
          <p:cNvPr id="4" name="Slide Number Placeholder 3"/>
          <p:cNvSpPr>
            <a:spLocks noGrp="1"/>
          </p:cNvSpPr>
          <p:nvPr>
            <p:ph type="sldNum" sz="quarter" idx="5"/>
          </p:nvPr>
        </p:nvSpPr>
        <p:spPr/>
        <p:txBody>
          <a:bodyPr/>
          <a:lstStyle/>
          <a:p>
            <a:fld id="{B70323D7-8D74-402A-B74C-D1093F83EA20}" type="slidenum">
              <a:rPr lang="en-GB" smtClean="0"/>
              <a:t>32</a:t>
            </a:fld>
            <a:endParaRPr lang="en-GB"/>
          </a:p>
        </p:txBody>
      </p:sp>
    </p:spTree>
    <p:extLst>
      <p:ext uri="{BB962C8B-B14F-4D97-AF65-F5344CB8AC3E}">
        <p14:creationId xmlns:p14="http://schemas.microsoft.com/office/powerpoint/2010/main" val="21638595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dirty="0"/>
              <a:t>Naming the condition directly – "could this be endometriosis?" – shifts the dynamic of the appointment. Students may feel this is too forward, but it’s entirely appropriate and can significantly speed up the diagnostic process.</a:t>
            </a:r>
            <a:endParaRPr lang="en-US" u="sng" dirty="0"/>
          </a:p>
        </p:txBody>
      </p:sp>
      <p:sp>
        <p:nvSpPr>
          <p:cNvPr id="4" name="Slide Number Placeholder 3"/>
          <p:cNvSpPr>
            <a:spLocks noGrp="1"/>
          </p:cNvSpPr>
          <p:nvPr>
            <p:ph type="sldNum" sz="quarter" idx="5"/>
          </p:nvPr>
        </p:nvSpPr>
        <p:spPr/>
        <p:txBody>
          <a:bodyPr/>
          <a:lstStyle/>
          <a:p>
            <a:fld id="{B70323D7-8D74-402A-B74C-D1093F83EA20}" type="slidenum">
              <a:rPr lang="en-GB" smtClean="0"/>
              <a:t>33</a:t>
            </a:fld>
            <a:endParaRPr lang="en-GB"/>
          </a:p>
        </p:txBody>
      </p:sp>
    </p:spTree>
    <p:extLst>
      <p:ext uri="{BB962C8B-B14F-4D97-AF65-F5344CB8AC3E}">
        <p14:creationId xmlns:p14="http://schemas.microsoft.com/office/powerpoint/2010/main" val="4107124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GB" b="0" dirty="0"/>
              <a:t>This is the most important element for Amara given she has already been dismissed twice. "I'd like this noted in my records" creates a paper trail. A referral request is a patient right under the NHS – students should know they are entitled to ask for one</a:t>
            </a:r>
            <a:r>
              <a:rPr lang="en-GB" dirty="0"/>
              <a:t>.</a:t>
            </a:r>
          </a:p>
          <a:p>
            <a:endParaRPr lang="en-GB" dirty="0"/>
          </a:p>
          <a:p>
            <a:r>
              <a:rPr lang="en-GB" b="0" u="sng" dirty="0"/>
              <a:t>Key word:</a:t>
            </a:r>
          </a:p>
          <a:p>
            <a:r>
              <a:rPr lang="en-GB" b="1" dirty="0"/>
              <a:t>Gynaecologist:</a:t>
            </a:r>
            <a:r>
              <a:rPr lang="en-GB" dirty="0"/>
              <a:t> a doctor who specialises in the female reproductive system, including conditions affecting periods, fertility, pregnancy, and menopause.</a:t>
            </a:r>
            <a:endParaRPr lang="en-US" b="1" u="sng" dirty="0"/>
          </a:p>
        </p:txBody>
      </p:sp>
      <p:sp>
        <p:nvSpPr>
          <p:cNvPr id="4" name="Slide Number Placeholder 3"/>
          <p:cNvSpPr>
            <a:spLocks noGrp="1"/>
          </p:cNvSpPr>
          <p:nvPr>
            <p:ph type="sldNum" sz="quarter" idx="5"/>
          </p:nvPr>
        </p:nvSpPr>
        <p:spPr/>
        <p:txBody>
          <a:bodyPr/>
          <a:lstStyle/>
          <a:p>
            <a:fld id="{B70323D7-8D74-402A-B74C-D1093F83EA20}" type="slidenum">
              <a:rPr lang="en-GB" smtClean="0"/>
              <a:t>34</a:t>
            </a:fld>
            <a:endParaRPr lang="en-GB"/>
          </a:p>
        </p:txBody>
      </p:sp>
    </p:spTree>
    <p:extLst>
      <p:ext uri="{BB962C8B-B14F-4D97-AF65-F5344CB8AC3E}">
        <p14:creationId xmlns:p14="http://schemas.microsoft.com/office/powerpoint/2010/main" val="15750929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br>
              <a:rPr lang="en-US" u="sng" dirty="0"/>
            </a:br>
            <a:endParaRPr lang="en-US" u="sng" dirty="0"/>
          </a:p>
          <a:p>
            <a:r>
              <a:rPr lang="en-GB" dirty="0"/>
              <a:t>Give students a few minutes to discuss in pairs and write down what they think Ezra should say at her appointment, working through each stage of the SOAP framework. Circulate and listen to responses before taking one or two answers from the class. Then click through the answer slides one stage at a time, pausing briefly after each reveal to check understanding before moving on.</a:t>
            </a:r>
            <a:endParaRPr lang="en-US" u="sng" dirty="0"/>
          </a:p>
          <a:p>
            <a:endParaRPr lang="en-US" dirty="0"/>
          </a:p>
        </p:txBody>
      </p:sp>
      <p:sp>
        <p:nvSpPr>
          <p:cNvPr id="4" name="Slide Number Placeholder 3"/>
          <p:cNvSpPr>
            <a:spLocks noGrp="1"/>
          </p:cNvSpPr>
          <p:nvPr>
            <p:ph type="sldNum" sz="quarter" idx="5"/>
          </p:nvPr>
        </p:nvSpPr>
        <p:spPr/>
        <p:txBody>
          <a:bodyPr/>
          <a:lstStyle/>
          <a:p>
            <a:fld id="{B70323D7-8D74-402A-B74C-D1093F83EA20}" type="slidenum">
              <a:rPr lang="en-GB" smtClean="0"/>
              <a:t>35</a:t>
            </a:fld>
            <a:endParaRPr lang="en-GB"/>
          </a:p>
        </p:txBody>
      </p:sp>
    </p:spTree>
    <p:extLst>
      <p:ext uri="{BB962C8B-B14F-4D97-AF65-F5344CB8AC3E}">
        <p14:creationId xmlns:p14="http://schemas.microsoft.com/office/powerpoint/2010/main" val="3169439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Teacher’s notes:</a:t>
            </a:r>
            <a:br>
              <a:rPr lang="en-US" u="sng" dirty="0"/>
            </a:br>
            <a:endParaRPr lang="en-US"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key detail here is the cyclical pattern – symptoms that arrive before a period and lift when it starts are the defining marker of PMDD. Encourage students to check whether they included this in their response, as it is the detail most likely to be left out.</a:t>
            </a:r>
          </a:p>
          <a:p>
            <a:endParaRPr lang="en-US" dirty="0"/>
          </a:p>
        </p:txBody>
      </p:sp>
      <p:sp>
        <p:nvSpPr>
          <p:cNvPr id="4" name="Slide Number Placeholder 3"/>
          <p:cNvSpPr>
            <a:spLocks noGrp="1"/>
          </p:cNvSpPr>
          <p:nvPr>
            <p:ph type="sldNum" sz="quarter" idx="5"/>
          </p:nvPr>
        </p:nvSpPr>
        <p:spPr/>
        <p:txBody>
          <a:bodyPr/>
          <a:lstStyle/>
          <a:p>
            <a:fld id="{B70323D7-8D74-402A-B74C-D1093F83EA20}" type="slidenum">
              <a:rPr lang="en-GB" smtClean="0"/>
              <a:t>36</a:t>
            </a:fld>
            <a:endParaRPr lang="en-GB"/>
          </a:p>
        </p:txBody>
      </p:sp>
    </p:spTree>
    <p:extLst>
      <p:ext uri="{BB962C8B-B14F-4D97-AF65-F5344CB8AC3E}">
        <p14:creationId xmlns:p14="http://schemas.microsoft.com/office/powerpoint/2010/main" val="35382982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Teacher’s notes:</a:t>
            </a:r>
            <a:br>
              <a:rPr lang="en-US" u="sng" dirty="0"/>
            </a:br>
            <a:endParaRPr lang="en-US" u="sng" dirty="0"/>
          </a:p>
          <a:p>
            <a:r>
              <a:rPr lang="en-GB" dirty="0"/>
              <a:t>The consistency is what matters here – "every single month without fail" is much more compelling than a vague description of low mood. Ask students whether Ezra's counsellor would have had this information without it being explicitly raised.</a:t>
            </a:r>
            <a:endParaRPr lang="en-US" dirty="0"/>
          </a:p>
        </p:txBody>
      </p:sp>
      <p:sp>
        <p:nvSpPr>
          <p:cNvPr id="4" name="Slide Number Placeholder 3"/>
          <p:cNvSpPr>
            <a:spLocks noGrp="1"/>
          </p:cNvSpPr>
          <p:nvPr>
            <p:ph type="sldNum" sz="quarter" idx="5"/>
          </p:nvPr>
        </p:nvSpPr>
        <p:spPr/>
        <p:txBody>
          <a:bodyPr/>
          <a:lstStyle/>
          <a:p>
            <a:fld id="{B70323D7-8D74-402A-B74C-D1093F83EA20}" type="slidenum">
              <a:rPr lang="en-GB" smtClean="0"/>
              <a:t>37</a:t>
            </a:fld>
            <a:endParaRPr lang="en-GB"/>
          </a:p>
        </p:txBody>
      </p:sp>
    </p:spTree>
    <p:extLst>
      <p:ext uri="{BB962C8B-B14F-4D97-AF65-F5344CB8AC3E}">
        <p14:creationId xmlns:p14="http://schemas.microsoft.com/office/powerpoint/2010/main" val="3471173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Teacher’s notes:</a:t>
            </a:r>
            <a:br>
              <a:rPr lang="en-US" u="sng" dirty="0"/>
            </a:br>
            <a:endParaRPr lang="en-US"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connection between the cycle and the symptoms is the critical ask here. Many people with PMDD are treated for depression without anyone ever asking about their menstrual cycle – Ezra naming the pattern directly is what opens the door to the right diagnosis.</a:t>
            </a:r>
          </a:p>
          <a:p>
            <a:endParaRPr lang="en-US" dirty="0"/>
          </a:p>
        </p:txBody>
      </p:sp>
      <p:sp>
        <p:nvSpPr>
          <p:cNvPr id="4" name="Slide Number Placeholder 3"/>
          <p:cNvSpPr>
            <a:spLocks noGrp="1"/>
          </p:cNvSpPr>
          <p:nvPr>
            <p:ph type="sldNum" sz="quarter" idx="5"/>
          </p:nvPr>
        </p:nvSpPr>
        <p:spPr/>
        <p:txBody>
          <a:bodyPr/>
          <a:lstStyle/>
          <a:p>
            <a:fld id="{B70323D7-8D74-402A-B74C-D1093F83EA20}" type="slidenum">
              <a:rPr lang="en-GB" smtClean="0"/>
              <a:t>38</a:t>
            </a:fld>
            <a:endParaRPr lang="en-GB"/>
          </a:p>
        </p:txBody>
      </p:sp>
    </p:spTree>
    <p:extLst>
      <p:ext uri="{BB962C8B-B14F-4D97-AF65-F5344CB8AC3E}">
        <p14:creationId xmlns:p14="http://schemas.microsoft.com/office/powerpoint/2010/main" val="30267250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Teacher’s notes:</a:t>
            </a:r>
            <a:br>
              <a:rPr lang="en-US" u="sng" dirty="0"/>
            </a:br>
            <a:endParaRPr lang="en-US" u="sng" dirty="0"/>
          </a:p>
          <a:p>
            <a:r>
              <a:rPr lang="en-GB" dirty="0"/>
              <a:t>This is the most important element for Ezra – counselling alone is not addressing the cause. It is worth highlighting that asking for a referral to a specialist in hormonal conditions is entirely reasonable, and that Ezra is not being difficult by pushing back on a treatment that isn't working.</a:t>
            </a:r>
            <a:endParaRPr lang="en-US" dirty="0"/>
          </a:p>
        </p:txBody>
      </p:sp>
      <p:sp>
        <p:nvSpPr>
          <p:cNvPr id="4" name="Slide Number Placeholder 3"/>
          <p:cNvSpPr>
            <a:spLocks noGrp="1"/>
          </p:cNvSpPr>
          <p:nvPr>
            <p:ph type="sldNum" sz="quarter" idx="5"/>
          </p:nvPr>
        </p:nvSpPr>
        <p:spPr/>
        <p:txBody>
          <a:bodyPr/>
          <a:lstStyle/>
          <a:p>
            <a:fld id="{B70323D7-8D74-402A-B74C-D1093F83EA20}" type="slidenum">
              <a:rPr lang="en-GB" smtClean="0"/>
              <a:t>39</a:t>
            </a:fld>
            <a:endParaRPr lang="en-GB"/>
          </a:p>
        </p:txBody>
      </p:sp>
    </p:spTree>
    <p:extLst>
      <p:ext uri="{BB962C8B-B14F-4D97-AF65-F5344CB8AC3E}">
        <p14:creationId xmlns:p14="http://schemas.microsoft.com/office/powerpoint/2010/main" val="1354350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US" u="none" dirty="0"/>
              <a:t>Give students 60 seconds to discuss in pairs what they think each icon represents before taking responses from the class. Answers are revealed on the next slide.</a:t>
            </a:r>
          </a:p>
        </p:txBody>
      </p:sp>
      <p:sp>
        <p:nvSpPr>
          <p:cNvPr id="4" name="Slide Number Placeholder 3"/>
          <p:cNvSpPr>
            <a:spLocks noGrp="1"/>
          </p:cNvSpPr>
          <p:nvPr>
            <p:ph type="sldNum" sz="quarter" idx="5"/>
          </p:nvPr>
        </p:nvSpPr>
        <p:spPr/>
        <p:txBody>
          <a:bodyPr/>
          <a:lstStyle/>
          <a:p>
            <a:fld id="{B70323D7-8D74-402A-B74C-D1093F83EA20}" type="slidenum">
              <a:rPr lang="en-GB" smtClean="0"/>
              <a:t>40</a:t>
            </a:fld>
            <a:endParaRPr lang="en-GB"/>
          </a:p>
        </p:txBody>
      </p:sp>
    </p:spTree>
    <p:extLst>
      <p:ext uri="{BB962C8B-B14F-4D97-AF65-F5344CB8AC3E}">
        <p14:creationId xmlns:p14="http://schemas.microsoft.com/office/powerpoint/2010/main" val="147710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sz="1200" b="0" u="none" dirty="0">
                <a:effectLst/>
                <a:latin typeface="Open Sans" panose="020B0606030504020204" pitchFamily="34" charset="0"/>
                <a:ea typeface="Open Sans" panose="020B0606030504020204" pitchFamily="34" charset="0"/>
                <a:cs typeface="Open Sans" panose="020B0606030504020204" pitchFamily="34" charset="0"/>
              </a:rPr>
              <a:t>Ask students to decide whether they think each statement displayed is true or false, before working through each statement one by one on the following slides.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03553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br>
              <a:rPr lang="en-US" u="sng" dirty="0"/>
            </a:br>
            <a:br>
              <a:rPr lang="en-US" u="sng" dirty="0"/>
            </a:br>
            <a:r>
              <a:rPr lang="en-US" u="none" dirty="0"/>
              <a:t>Click to reveal answers one by one. </a:t>
            </a:r>
          </a:p>
          <a:p>
            <a:endParaRPr lang="en-US" u="none" dirty="0"/>
          </a:p>
          <a:p>
            <a:r>
              <a:rPr lang="en-GB" b="1" dirty="0"/>
              <a:t>All ages given on the slide are approximates – there is significant variation between individuals, and you should make this explicit before discussing each stage.</a:t>
            </a:r>
          </a:p>
          <a:p>
            <a:endParaRPr lang="en-US" b="1" u="sng" dirty="0"/>
          </a:p>
          <a:p>
            <a:pPr>
              <a:buNone/>
            </a:pPr>
            <a:r>
              <a:rPr lang="en-GB" b="1" dirty="0">
                <a:effectLst/>
              </a:rPr>
              <a:t>Puberty</a:t>
            </a:r>
            <a:endParaRPr lang="en-GB" dirty="0">
              <a:effectLst/>
            </a:endParaRPr>
          </a:p>
          <a:p>
            <a:pPr>
              <a:buNone/>
            </a:pPr>
            <a:r>
              <a:rPr lang="en-GB" dirty="0">
                <a:effectLst/>
              </a:rPr>
              <a:t>The average age of first period in the UK is around 12–13 years, though starting anywhere from 8–16 is normal. A study (Mahalingaiah et al., 2024) found that the average age of first period has been getting earlier over time – dropping from 12.5 years for those born 1950–1969 to 11.9 years for those born 2000–2005. The percentage of people having their first period very early – before age nine – more than doubled over the same period.</a:t>
            </a:r>
            <a:br>
              <a:rPr lang="en-GB" dirty="0">
                <a:effectLst/>
              </a:rPr>
            </a:br>
            <a:endParaRPr lang="en-GB" dirty="0">
              <a:effectLst/>
            </a:endParaRPr>
          </a:p>
          <a:p>
            <a:pPr>
              <a:buNone/>
            </a:pPr>
            <a:r>
              <a:rPr lang="en-GB" dirty="0">
                <a:effectLst/>
              </a:rPr>
              <a:t>Factors thought to contribute include:</a:t>
            </a:r>
          </a:p>
          <a:p>
            <a:pPr marL="171450" indent="-171450">
              <a:buFont typeface="Arial" panose="020B0604020202020204" pitchFamily="34" charset="0"/>
              <a:buChar char="•"/>
            </a:pPr>
            <a:r>
              <a:rPr lang="en-GB" dirty="0">
                <a:effectLst/>
              </a:rPr>
              <a:t>nutrition</a:t>
            </a:r>
          </a:p>
          <a:p>
            <a:pPr marL="171450" indent="-171450">
              <a:buFont typeface="Arial" panose="020B0604020202020204" pitchFamily="34" charset="0"/>
              <a:buChar char="•"/>
            </a:pPr>
            <a:r>
              <a:rPr lang="en-GB" dirty="0">
                <a:effectLst/>
              </a:rPr>
              <a:t>body composition</a:t>
            </a:r>
          </a:p>
          <a:p>
            <a:pPr marL="171450" indent="-171450">
              <a:buFont typeface="Arial" panose="020B0604020202020204" pitchFamily="34" charset="0"/>
              <a:buChar char="•"/>
            </a:pPr>
            <a:r>
              <a:rPr lang="en-GB" dirty="0">
                <a:effectLst/>
              </a:rPr>
              <a:t>stress</a:t>
            </a:r>
          </a:p>
          <a:p>
            <a:pPr marL="171450" indent="-171450">
              <a:buFont typeface="Arial" panose="020B0604020202020204" pitchFamily="34" charset="0"/>
              <a:buChar char="•"/>
            </a:pPr>
            <a:r>
              <a:rPr lang="en-GB" dirty="0">
                <a:effectLst/>
              </a:rPr>
              <a:t>exposure to endocrine-disrupting chemicals</a:t>
            </a:r>
            <a:br>
              <a:rPr lang="en-GB" dirty="0">
                <a:effectLst/>
              </a:rPr>
            </a:br>
            <a:endParaRPr lang="en-GB" dirty="0">
              <a:effectLst/>
            </a:endParaRPr>
          </a:p>
          <a:p>
            <a:pPr>
              <a:buNone/>
            </a:pPr>
            <a:r>
              <a:rPr lang="en-GB" dirty="0">
                <a:effectLst/>
              </a:rPr>
              <a:t>Cycles are often irregular for the first one to two years after periods begin – the same study found that the percentage of people whose cycles became regular within two years of their first period fell from 74% to 56% between the 1950s and early 2000s, suggesting that irregular cycles in the early years are becoming more common, not less.</a:t>
            </a:r>
          </a:p>
          <a:p>
            <a:endParaRPr lang="en-US" b="1" u="sng" dirty="0"/>
          </a:p>
          <a:p>
            <a:r>
              <a:rPr lang="en-GB" b="1" dirty="0"/>
              <a:t>Reproductive years</a:t>
            </a:r>
            <a:r>
              <a:rPr lang="en-GB" dirty="0"/>
              <a:t> </a:t>
            </a:r>
          </a:p>
          <a:p>
            <a:r>
              <a:rPr lang="en-GB" dirty="0"/>
              <a:t>This is the longest stage, and the one students are about to enter. It is worth noting that "reproductive years" does not mean someone is trying to reproduce – it simply refers to the stage when the hormonal cycle is active and relatively established.</a:t>
            </a:r>
          </a:p>
          <a:p>
            <a:endParaRPr lang="en-GB" b="1" u="sng" dirty="0"/>
          </a:p>
          <a:p>
            <a:r>
              <a:rPr lang="en-GB" b="1" dirty="0"/>
              <a:t>Perimenopause</a:t>
            </a:r>
            <a:r>
              <a:rPr lang="en-GB" dirty="0"/>
              <a:t> </a:t>
            </a:r>
          </a:p>
          <a:p>
            <a:r>
              <a:rPr lang="en-GB" dirty="0"/>
              <a:t>This is the stage students are probably least likely to know about. Perimenopause typically begins in the mid-40s but can start significantly earlier – sometimes in the late 30s. It is defined as the transitional period leading up to menopause during which oestrogen and progesterone levels begin to fluctuate and decline. Cycles become unpredictable – periods may become irregular, heavier, lighter, or more painful. Symptoms can begin years before periods stop.</a:t>
            </a:r>
          </a:p>
          <a:p>
            <a:endParaRPr lang="en-GB" dirty="0"/>
          </a:p>
          <a:p>
            <a:r>
              <a:rPr lang="en-GB" b="1" dirty="0"/>
              <a:t>Menopause</a:t>
            </a:r>
            <a:r>
              <a:rPr lang="en-GB" dirty="0"/>
              <a:t> </a:t>
            </a:r>
          </a:p>
          <a:p>
            <a:r>
              <a:rPr lang="en-GB" dirty="0"/>
              <a:t>This is defined as 12 consecutive months without a period. The average age in the UK is 51, though the normal range is 45 to 55. Early menopause – before age 45 – affects around 5% of people and warrants medical investigation. It’s noting that menopause is not an illness or an ending – it is a natural transition, one that can have a significant impact on quality of life and that deserves the same level of medical attention as any other stage of reproductive health.</a:t>
            </a:r>
          </a:p>
        </p:txBody>
      </p:sp>
      <p:sp>
        <p:nvSpPr>
          <p:cNvPr id="4" name="Slide Number Placeholder 3"/>
          <p:cNvSpPr>
            <a:spLocks noGrp="1"/>
          </p:cNvSpPr>
          <p:nvPr>
            <p:ph type="sldNum" sz="quarter" idx="5"/>
          </p:nvPr>
        </p:nvSpPr>
        <p:spPr/>
        <p:txBody>
          <a:bodyPr/>
          <a:lstStyle/>
          <a:p>
            <a:fld id="{B70323D7-8D74-402A-B74C-D1093F83EA20}" type="slidenum">
              <a:rPr lang="en-GB" smtClean="0"/>
              <a:t>41</a:t>
            </a:fld>
            <a:endParaRPr lang="en-GB"/>
          </a:p>
        </p:txBody>
      </p:sp>
    </p:spTree>
    <p:extLst>
      <p:ext uri="{BB962C8B-B14F-4D97-AF65-F5344CB8AC3E}">
        <p14:creationId xmlns:p14="http://schemas.microsoft.com/office/powerpoint/2010/main" val="11891468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60ADF-5AD1-DBDD-598F-FFEF26DD8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4CF92-DF73-F763-E792-F2CBAF146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5AA037-979F-BED5-E736-3050D2477E04}"/>
              </a:ext>
            </a:extLst>
          </p:cNvPr>
          <p:cNvSpPr>
            <a:spLocks noGrp="1"/>
          </p:cNvSpPr>
          <p:nvPr>
            <p:ph type="body" idx="1"/>
          </p:nvPr>
        </p:nvSpPr>
        <p:spPr/>
        <p:txBody>
          <a:bodyPr/>
          <a:lstStyle/>
          <a:p>
            <a:r>
              <a:rPr lang="en-US" u="sng" dirty="0"/>
              <a:t>Teacher’s notes:</a:t>
            </a:r>
            <a:br>
              <a:rPr lang="en-US" u="sng" dirty="0"/>
            </a:br>
            <a:br>
              <a:rPr lang="en-US" u="sng" dirty="0"/>
            </a:br>
            <a:r>
              <a:rPr lang="en-GB" dirty="0"/>
              <a:t>Give students two minutes to work individually or in pairs, linking each symptom to the stage or stages where they think it belongs. Remind them that some symptoms appear in more than one stage.</a:t>
            </a:r>
          </a:p>
          <a:p>
            <a:endParaRPr lang="en-GB" dirty="0"/>
          </a:p>
          <a:p>
            <a:r>
              <a:rPr lang="en-US" u="sng" dirty="0"/>
              <a:t>Answers: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A: 1, 2,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B: 2, 7,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C: 1, 2, 3, 4, 5, 6, 7, 9, 10, 11, 12, 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D: 2, 3, 4, 5, 6, 9, 10, 11, 12, 13</a:t>
            </a:r>
          </a:p>
          <a:p>
            <a:endParaRPr lang="en-GB" b="1" u="sng" dirty="0"/>
          </a:p>
          <a:p>
            <a:r>
              <a:rPr lang="en-GB" b="1" u="none" dirty="0"/>
              <a:t>Information on symptoms:</a:t>
            </a:r>
          </a:p>
          <a:p>
            <a:pPr marL="171450" indent="-171450">
              <a:buFont typeface="Arial" panose="020B0604020202020204" pitchFamily="34" charset="0"/>
              <a:buChar char="•"/>
            </a:pPr>
            <a:r>
              <a:rPr lang="en-GB" b="1" dirty="0"/>
              <a:t>Irregular cycles</a:t>
            </a:r>
            <a:r>
              <a:rPr lang="en-GB" dirty="0"/>
              <a:t> – caused by fluctuating hormone levels as the body either establishes (puberty) or winds down (perimenopause) its hormonal rhythm.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Mood changes</a:t>
            </a:r>
            <a:r>
              <a:rPr lang="en-GB" dirty="0"/>
              <a:t> – oestrogen directly affects serotonin levels. When oestrogen fluctuates or declines, serotonin drops with it, affecting mood, energy, and emotional regulation.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Joint pain</a:t>
            </a:r>
            <a:r>
              <a:rPr lang="en-GB" dirty="0"/>
              <a:t> – oestrogen has an anti-inflammatory effect on joints. As levels decline during perimenopause and menopause, inflammation increases and joints can become painful and stiff.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Brain fog</a:t>
            </a:r>
            <a:r>
              <a:rPr lang="en-GB" dirty="0"/>
              <a:t> – oestrogen supports cognitive function and memory. As levels decline, many people experience difficulty concentrating, forgetfulness, and mental fatigue.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Heart palpitations</a:t>
            </a:r>
            <a:r>
              <a:rPr lang="en-GB" dirty="0"/>
              <a:t> – fluctuating oestrogen affects the autonomic nervous system which regulates heart rate, causing episodes of racing or irregular heartbeat.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Hot flushes</a:t>
            </a:r>
            <a:r>
              <a:rPr lang="en-GB" dirty="0"/>
              <a:t> – caused by declining oestrogen affecting the hypothalamus, the part of the brain that regulates body temperature, causing it to misread the body's temperature and trigger sudden heat.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Heavy bleeding</a:t>
            </a:r>
            <a:r>
              <a:rPr lang="en-GB" dirty="0"/>
              <a:t> – caused by hormonal imbalance affecting the thickness of the uterine lining. Common during perimenopause as oestrogen fluctuates, but can occur at any stage.</a:t>
            </a:r>
          </a:p>
          <a:p>
            <a:pPr marL="171450" indent="-171450">
              <a:buFont typeface="Arial" panose="020B0604020202020204" pitchFamily="34" charset="0"/>
              <a:buChar char="•"/>
            </a:pPr>
            <a:r>
              <a:rPr lang="en-GB" b="1" dirty="0"/>
              <a:t>More regular cycles</a:t>
            </a:r>
            <a:r>
              <a:rPr lang="en-GB" dirty="0"/>
              <a:t> – as the hormonal system matures during puberty, the body establishes a more consistent pattern of ovulation and menstruation.</a:t>
            </a:r>
          </a:p>
          <a:p>
            <a:pPr marL="171450" indent="-171450">
              <a:buFont typeface="Arial" panose="020B0604020202020204" pitchFamily="34" charset="0"/>
              <a:buChar char="•"/>
            </a:pPr>
            <a:r>
              <a:rPr lang="en-GB" b="1" dirty="0"/>
              <a:t>Sleep disruption</a:t>
            </a:r>
            <a:r>
              <a:rPr lang="en-GB" dirty="0"/>
              <a:t> – declining oestrogen and progesterone directly affect sleep quality. Night sweats caused by hot flushes also frequently disturb sleep during perimenopause and menopause.</a:t>
            </a:r>
          </a:p>
          <a:p>
            <a:pPr marL="171450" indent="-171450">
              <a:buFont typeface="Arial" panose="020B0604020202020204" pitchFamily="34" charset="0"/>
              <a:buChar char="•"/>
            </a:pPr>
            <a:r>
              <a:rPr lang="en-GB" b="1" dirty="0"/>
              <a:t>Memory lapses</a:t>
            </a:r>
            <a:r>
              <a:rPr lang="en-GB" dirty="0"/>
              <a:t> – oestrogen plays a role in memory consolidation in the hippocampus. As levels decline, specific episodes of forgetfulness can occur. Usually temporary.</a:t>
            </a:r>
          </a:p>
          <a:p>
            <a:pPr marL="171450" indent="-171450">
              <a:buFont typeface="Arial" panose="020B0604020202020204" pitchFamily="34" charset="0"/>
              <a:buChar char="•"/>
            </a:pPr>
            <a:r>
              <a:rPr lang="en-GB" b="1" dirty="0"/>
              <a:t>Thinning hair</a:t>
            </a:r>
            <a:r>
              <a:rPr lang="en-GB" dirty="0"/>
              <a:t> – oestrogen supports hair growth. As levels decline, hair can thin and grow more slowly. Often dismissed as stress or ageing rather than recognised as a hormonal symptom.</a:t>
            </a:r>
          </a:p>
          <a:p>
            <a:pPr marL="171450" indent="-171450">
              <a:buFont typeface="Arial" panose="020B0604020202020204" pitchFamily="34" charset="0"/>
              <a:buChar char="•"/>
            </a:pPr>
            <a:r>
              <a:rPr lang="en-GB" b="1" dirty="0"/>
              <a:t>Vaginal dryness</a:t>
            </a:r>
            <a:r>
              <a:rPr lang="en-GB" dirty="0"/>
              <a:t> – declining oestrogen causes the vaginal tissues to thin and lose moisture, leading to dryness, discomfort, and increased susceptibility to infection. Common and treatable.</a:t>
            </a:r>
          </a:p>
          <a:p>
            <a:pPr marL="171450" indent="-171450">
              <a:buFont typeface="Arial" panose="020B0604020202020204" pitchFamily="34" charset="0"/>
              <a:buChar char="•"/>
            </a:pPr>
            <a:r>
              <a:rPr lang="en-GB" b="1" dirty="0"/>
              <a:t>Urinary incontinence</a:t>
            </a:r>
            <a:r>
              <a:rPr lang="en-GB" dirty="0"/>
              <a:t> – declining oestrogen weakens the tissues of the bladder and urethra, causing leaking when coughing, sneezing, or exercising, or a sudden urgent need to urinate.</a:t>
            </a:r>
          </a:p>
        </p:txBody>
      </p:sp>
      <p:sp>
        <p:nvSpPr>
          <p:cNvPr id="4" name="Slide Number Placeholder 3">
            <a:extLst>
              <a:ext uri="{FF2B5EF4-FFF2-40B4-BE49-F238E27FC236}">
                <a16:creationId xmlns:a16="http://schemas.microsoft.com/office/drawing/2014/main" id="{9953AF60-603E-8287-1CF3-8BFB666587FF}"/>
              </a:ext>
            </a:extLst>
          </p:cNvPr>
          <p:cNvSpPr>
            <a:spLocks noGrp="1"/>
          </p:cNvSpPr>
          <p:nvPr>
            <p:ph type="sldNum" sz="quarter" idx="5"/>
          </p:nvPr>
        </p:nvSpPr>
        <p:spPr/>
        <p:txBody>
          <a:bodyPr/>
          <a:lstStyle/>
          <a:p>
            <a:fld id="{B70323D7-8D74-402A-B74C-D1093F83EA20}" type="slidenum">
              <a:rPr lang="en-GB" smtClean="0"/>
              <a:t>42</a:t>
            </a:fld>
            <a:endParaRPr lang="en-GB"/>
          </a:p>
        </p:txBody>
      </p:sp>
    </p:spTree>
    <p:extLst>
      <p:ext uri="{BB962C8B-B14F-4D97-AF65-F5344CB8AC3E}">
        <p14:creationId xmlns:p14="http://schemas.microsoft.com/office/powerpoint/2010/main" val="2811165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FDC80-BEE5-A221-A232-6CB89B433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3A744-2856-F5C0-E806-671582D18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D626F-0967-99B3-8238-56CB8B7A6AE9}"/>
              </a:ext>
            </a:extLst>
          </p:cNvPr>
          <p:cNvSpPr>
            <a:spLocks noGrp="1"/>
          </p:cNvSpPr>
          <p:nvPr>
            <p:ph type="body" idx="1"/>
          </p:nvPr>
        </p:nvSpPr>
        <p:spPr/>
        <p:txBody>
          <a:bodyPr/>
          <a:lstStyle/>
          <a:p>
            <a:r>
              <a:rPr lang="en-US" u="sng" dirty="0"/>
              <a:t>Teacher’s notes:</a:t>
            </a:r>
            <a:br>
              <a:rPr lang="en-US" u="sng" dirty="0"/>
            </a:br>
            <a:endParaRPr lang="en-US" u="sng" dirty="0"/>
          </a:p>
          <a:p>
            <a:r>
              <a:rPr lang="en-US" u="sng" dirty="0"/>
              <a:t>Answers:</a:t>
            </a:r>
            <a:br>
              <a:rPr lang="en-US" u="sng" dirty="0"/>
            </a:br>
            <a:r>
              <a:rPr lang="en-US" u="none" dirty="0"/>
              <a:t>A: 1, 2, 8</a:t>
            </a:r>
          </a:p>
          <a:p>
            <a:endParaRPr lang="en-US" u="none" dirty="0"/>
          </a:p>
          <a:p>
            <a:r>
              <a:rPr lang="en-GB" dirty="0"/>
              <a:t>Both irregular and more regular cycles are shaded here because puberty is a transition rather than a fixed moment – cycles start irregular and gradually settle into a more regular pattern over the first one to two years. Mood changes appear here for the same reason they appear later in perimenopause – the oestrogen-serotonin connection covered in the starter, now activating for the first time.</a:t>
            </a:r>
          </a:p>
        </p:txBody>
      </p:sp>
      <p:sp>
        <p:nvSpPr>
          <p:cNvPr id="4" name="Slide Number Placeholder 3">
            <a:extLst>
              <a:ext uri="{FF2B5EF4-FFF2-40B4-BE49-F238E27FC236}">
                <a16:creationId xmlns:a16="http://schemas.microsoft.com/office/drawing/2014/main" id="{5C1EDB05-86E6-EEC5-FB21-2DD8C7DD5CE7}"/>
              </a:ext>
            </a:extLst>
          </p:cNvPr>
          <p:cNvSpPr>
            <a:spLocks noGrp="1"/>
          </p:cNvSpPr>
          <p:nvPr>
            <p:ph type="sldNum" sz="quarter" idx="5"/>
          </p:nvPr>
        </p:nvSpPr>
        <p:spPr/>
        <p:txBody>
          <a:bodyPr/>
          <a:lstStyle/>
          <a:p>
            <a:fld id="{B70323D7-8D74-402A-B74C-D1093F83EA20}" type="slidenum">
              <a:rPr lang="en-GB" smtClean="0"/>
              <a:t>43</a:t>
            </a:fld>
            <a:endParaRPr lang="en-GB"/>
          </a:p>
        </p:txBody>
      </p:sp>
    </p:spTree>
    <p:extLst>
      <p:ext uri="{BB962C8B-B14F-4D97-AF65-F5344CB8AC3E}">
        <p14:creationId xmlns:p14="http://schemas.microsoft.com/office/powerpoint/2010/main" val="39747949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C7DA8-DE52-CDC8-26E8-5F55898FD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7A6E5-B2B0-8C65-4564-D97556922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9D6AE-8170-98C5-1A1E-88CB50A25680}"/>
              </a:ext>
            </a:extLst>
          </p:cNvPr>
          <p:cNvSpPr>
            <a:spLocks noGrp="1"/>
          </p:cNvSpPr>
          <p:nvPr>
            <p:ph type="body" idx="1"/>
          </p:nvPr>
        </p:nvSpPr>
        <p:spPr/>
        <p:txBody>
          <a:bodyPr/>
          <a:lstStyle/>
          <a:p>
            <a:r>
              <a:rPr lang="en-US" u="sng" dirty="0"/>
              <a:t>Teacher’s notes:</a:t>
            </a:r>
            <a:br>
              <a:rPr lang="en-US" u="sng" dirty="0"/>
            </a:br>
            <a:br>
              <a:rPr lang="en-US" u="sng" dirty="0"/>
            </a:br>
            <a:r>
              <a:rPr lang="en-US" u="sng" dirty="0"/>
              <a:t>Answers:</a:t>
            </a:r>
          </a:p>
          <a:p>
            <a:r>
              <a:rPr lang="en-US" u="none" dirty="0"/>
              <a:t>B: 2, 7, 8</a:t>
            </a:r>
          </a:p>
          <a:p>
            <a:endParaRPr lang="en-US" u="none" dirty="0"/>
          </a:p>
          <a:p>
            <a:r>
              <a:rPr lang="en-GB" dirty="0"/>
              <a:t>This is the smallest cluster of symptoms as the reproductive years are the most stable stage of the menstrual lifespan. Heavy bleeding appears here as a reminder that it can occur at any point, not just during perimenopause, and may indicate an underlying condition rather than a hormonal transition. Mood changes continue from puberty for the same hormonal reasons – most notably in the luteal phase before a period.</a:t>
            </a:r>
          </a:p>
        </p:txBody>
      </p:sp>
      <p:sp>
        <p:nvSpPr>
          <p:cNvPr id="4" name="Slide Number Placeholder 3">
            <a:extLst>
              <a:ext uri="{FF2B5EF4-FFF2-40B4-BE49-F238E27FC236}">
                <a16:creationId xmlns:a16="http://schemas.microsoft.com/office/drawing/2014/main" id="{A667A535-E140-9810-0564-F67E7846984C}"/>
              </a:ext>
            </a:extLst>
          </p:cNvPr>
          <p:cNvSpPr>
            <a:spLocks noGrp="1"/>
          </p:cNvSpPr>
          <p:nvPr>
            <p:ph type="sldNum" sz="quarter" idx="5"/>
          </p:nvPr>
        </p:nvSpPr>
        <p:spPr/>
        <p:txBody>
          <a:bodyPr/>
          <a:lstStyle/>
          <a:p>
            <a:fld id="{B70323D7-8D74-402A-B74C-D1093F83EA20}" type="slidenum">
              <a:rPr lang="en-GB" smtClean="0"/>
              <a:t>44</a:t>
            </a:fld>
            <a:endParaRPr lang="en-GB"/>
          </a:p>
        </p:txBody>
      </p:sp>
    </p:spTree>
    <p:extLst>
      <p:ext uri="{BB962C8B-B14F-4D97-AF65-F5344CB8AC3E}">
        <p14:creationId xmlns:p14="http://schemas.microsoft.com/office/powerpoint/2010/main" val="38107667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FAA20-D9AA-7684-077A-330851F25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6E6E6-5CC1-2646-4995-F6866AAB8A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905F2-24B7-3D87-152C-42A3D137DC06}"/>
              </a:ext>
            </a:extLst>
          </p:cNvPr>
          <p:cNvSpPr>
            <a:spLocks noGrp="1"/>
          </p:cNvSpPr>
          <p:nvPr>
            <p:ph type="body" idx="1"/>
          </p:nvPr>
        </p:nvSpPr>
        <p:spPr/>
        <p:txBody>
          <a:bodyPr/>
          <a:lstStyle/>
          <a:p>
            <a:r>
              <a:rPr lang="en-US" u="sng" dirty="0"/>
              <a:t>Teacher’s notes:</a:t>
            </a:r>
            <a:br>
              <a:rPr lang="en-US" u="sng" dirty="0"/>
            </a:br>
            <a:br>
              <a:rPr lang="en-US" u="sng" dirty="0"/>
            </a:br>
            <a:r>
              <a:rPr lang="en-US" u="sng" dirty="0"/>
              <a:t>Answers:</a:t>
            </a:r>
          </a:p>
          <a:p>
            <a:r>
              <a:rPr lang="en-US" u="none" dirty="0"/>
              <a:t>C: 1, 2, 3, 4, 5, 6, 7, 9, 10, 11, 12, 13</a:t>
            </a:r>
          </a:p>
          <a:p>
            <a:endParaRPr lang="en-US" u="none" dirty="0"/>
          </a:p>
          <a:p>
            <a:r>
              <a:rPr lang="en-US" u="none" dirty="0"/>
              <a:t>Students may be surprised to see so many symptoms shaded for this stage. You could ask students “What do you notice?” </a:t>
            </a:r>
            <a:r>
              <a:rPr lang="en-GB" u="none" dirty="0"/>
              <a:t>The number</a:t>
            </a:r>
            <a:r>
              <a:rPr lang="en-GB" dirty="0"/>
              <a:t> of symptoms associated with perimenopause highlights that this is a significant whole-body transition, not just irregular periods.</a:t>
            </a:r>
          </a:p>
          <a:p>
            <a:endParaRPr lang="en-GB" dirty="0"/>
          </a:p>
          <a:p>
            <a:r>
              <a:rPr lang="en-GB" dirty="0"/>
              <a:t>It’s also worth noting that these symptoms can begin years before periods stop, meaning many people experience perimenopause without realising that is what it is. People might link symptoms like brain fog, joint pain, anxiety, and heart palpitations to stress, ageing, or other causes instead of </a:t>
            </a:r>
            <a:r>
              <a:rPr lang="en-GB" b="0" dirty="0"/>
              <a:t>the decline in oestrogen. </a:t>
            </a:r>
          </a:p>
          <a:p>
            <a:endParaRPr lang="en-GB" b="0" dirty="0"/>
          </a:p>
          <a:p>
            <a:r>
              <a:rPr lang="en-GB" b="0" dirty="0"/>
              <a:t>Perimenopause is one of the most under-discussed stages of reproductive health despite affecting everyone who menstruates – and the people around them.</a:t>
            </a:r>
            <a:endParaRPr lang="en-US" b="0" u="sng" dirty="0"/>
          </a:p>
          <a:p>
            <a:endParaRPr lang="en-GB" dirty="0"/>
          </a:p>
        </p:txBody>
      </p:sp>
      <p:sp>
        <p:nvSpPr>
          <p:cNvPr id="4" name="Slide Number Placeholder 3">
            <a:extLst>
              <a:ext uri="{FF2B5EF4-FFF2-40B4-BE49-F238E27FC236}">
                <a16:creationId xmlns:a16="http://schemas.microsoft.com/office/drawing/2014/main" id="{ED9A6677-61F6-69EC-EB47-6873954A8BBE}"/>
              </a:ext>
            </a:extLst>
          </p:cNvPr>
          <p:cNvSpPr>
            <a:spLocks noGrp="1"/>
          </p:cNvSpPr>
          <p:nvPr>
            <p:ph type="sldNum" sz="quarter" idx="5"/>
          </p:nvPr>
        </p:nvSpPr>
        <p:spPr/>
        <p:txBody>
          <a:bodyPr/>
          <a:lstStyle/>
          <a:p>
            <a:fld id="{B70323D7-8D74-402A-B74C-D1093F83EA20}" type="slidenum">
              <a:rPr lang="en-GB" smtClean="0"/>
              <a:t>45</a:t>
            </a:fld>
            <a:endParaRPr lang="en-GB"/>
          </a:p>
        </p:txBody>
      </p:sp>
    </p:spTree>
    <p:extLst>
      <p:ext uri="{BB962C8B-B14F-4D97-AF65-F5344CB8AC3E}">
        <p14:creationId xmlns:p14="http://schemas.microsoft.com/office/powerpoint/2010/main" val="32219252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D482-FFCE-EA0D-5BB0-96887C5460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90778-CF60-8B77-0EA9-2498A12C22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7B96F6-46AB-6B06-50E5-9011578D9E26}"/>
              </a:ext>
            </a:extLst>
          </p:cNvPr>
          <p:cNvSpPr>
            <a:spLocks noGrp="1"/>
          </p:cNvSpPr>
          <p:nvPr>
            <p:ph type="body" idx="1"/>
          </p:nvPr>
        </p:nvSpPr>
        <p:spPr/>
        <p:txBody>
          <a:bodyPr/>
          <a:lstStyle/>
          <a:p>
            <a:r>
              <a:rPr lang="en-US" u="sng" dirty="0"/>
              <a:t>Teacher’s notes:</a:t>
            </a:r>
            <a:br>
              <a:rPr lang="en-US" u="sng" dirty="0"/>
            </a:br>
            <a:br>
              <a:rPr lang="en-US" u="sng" dirty="0"/>
            </a:br>
            <a:r>
              <a:rPr lang="en-US" u="sng" dirty="0"/>
              <a:t>Answers:</a:t>
            </a:r>
          </a:p>
          <a:p>
            <a:r>
              <a:rPr lang="en-US" u="none" dirty="0"/>
              <a:t>D: 2, 3, 4, 5, 6, 9, 10, 11, 12, 13</a:t>
            </a:r>
          </a:p>
          <a:p>
            <a:endParaRPr lang="en-US" u="none" dirty="0"/>
          </a:p>
          <a:p>
            <a:r>
              <a:rPr lang="en-GB" dirty="0"/>
              <a:t>The symptom list for the menopause is almost identical to the perimenopause. Menopause is not a sudden event but the continuation of a transition that has often been underway for years. It is defined as 12 consecutive months without a period, with an average age of 51 in the UK – but the experience of it varies enormously between individuals. </a:t>
            </a:r>
          </a:p>
          <a:p>
            <a:endParaRPr lang="en-GB" dirty="0"/>
          </a:p>
          <a:p>
            <a:r>
              <a:rPr lang="en-GB" dirty="0"/>
              <a:t>Some people have minimal symptoms; others find it significantly impacts their quality of life. All of the symptoms shown here are real, recognised, and treatable – but only if people feel able to raise them with a healthcare professional. </a:t>
            </a:r>
          </a:p>
          <a:p>
            <a:endParaRPr lang="en-GB" dirty="0"/>
          </a:p>
          <a:p>
            <a:r>
              <a:rPr lang="en-GB" dirty="0"/>
              <a:t>This is where the self-advocacy skills from earlier in the lesson become relevant again – the same barriers that make it hard to advocate for menstrual health in your teens and twenties apply just as much at this stage of life.</a:t>
            </a:r>
            <a:endParaRPr lang="en-US" b="1" u="sng" dirty="0"/>
          </a:p>
          <a:p>
            <a:endParaRPr lang="en-GB" dirty="0"/>
          </a:p>
        </p:txBody>
      </p:sp>
      <p:sp>
        <p:nvSpPr>
          <p:cNvPr id="4" name="Slide Number Placeholder 3">
            <a:extLst>
              <a:ext uri="{FF2B5EF4-FFF2-40B4-BE49-F238E27FC236}">
                <a16:creationId xmlns:a16="http://schemas.microsoft.com/office/drawing/2014/main" id="{646C7164-9FA2-0427-2D00-10DDDBA8FB65}"/>
              </a:ext>
            </a:extLst>
          </p:cNvPr>
          <p:cNvSpPr>
            <a:spLocks noGrp="1"/>
          </p:cNvSpPr>
          <p:nvPr>
            <p:ph type="sldNum" sz="quarter" idx="5"/>
          </p:nvPr>
        </p:nvSpPr>
        <p:spPr/>
        <p:txBody>
          <a:bodyPr/>
          <a:lstStyle/>
          <a:p>
            <a:fld id="{B70323D7-8D74-402A-B74C-D1093F83EA20}" type="slidenum">
              <a:rPr lang="en-GB" smtClean="0"/>
              <a:t>46</a:t>
            </a:fld>
            <a:endParaRPr lang="en-GB"/>
          </a:p>
        </p:txBody>
      </p:sp>
    </p:spTree>
    <p:extLst>
      <p:ext uri="{BB962C8B-B14F-4D97-AF65-F5344CB8AC3E}">
        <p14:creationId xmlns:p14="http://schemas.microsoft.com/office/powerpoint/2010/main" val="21644822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latin typeface="+mn-lt"/>
              </a:rPr>
              <a:t>Teacher’s notes:</a:t>
            </a:r>
          </a:p>
          <a:p>
            <a:endParaRPr lang="en-US" u="sng" dirty="0">
              <a:latin typeface="+mn-lt"/>
            </a:endParaRPr>
          </a:p>
          <a:p>
            <a:r>
              <a:rPr lang="en-US" u="none" dirty="0">
                <a:latin typeface="+mn-lt"/>
              </a:rPr>
              <a:t>Unifrog’s Know-how library has information on all kinds of topics – including periods.</a:t>
            </a:r>
          </a:p>
          <a:p>
            <a:endParaRPr lang="en-US" u="none" dirty="0">
              <a:latin typeface="+mn-lt"/>
            </a:endParaRPr>
          </a:p>
          <a:p>
            <a:r>
              <a:rPr lang="en-GB" sz="1200" dirty="0">
                <a:latin typeface="+mn-lt"/>
              </a:rPr>
              <a:t>Students can find Know-how library guides by logging into their </a:t>
            </a:r>
            <a:r>
              <a:rPr lang="en-GB" sz="1200" dirty="0" err="1">
                <a:latin typeface="+mn-lt"/>
              </a:rPr>
              <a:t>Unifrog</a:t>
            </a:r>
            <a:r>
              <a:rPr lang="en-GB" sz="1200" dirty="0">
                <a:latin typeface="+mn-lt"/>
              </a:rPr>
              <a:t> accounts and scrolling down to ‘Exploring’ on the Home page until they find the Know-how library. They can search by keyword, e.g.</a:t>
            </a:r>
            <a:r>
              <a:rPr lang="en-US" sz="1200" u="none" dirty="0">
                <a:latin typeface="+mn-lt"/>
              </a:rPr>
              <a:t> ‘PMDD’.</a:t>
            </a:r>
          </a:p>
          <a:p>
            <a:endParaRPr lang="en-US" sz="1200" u="none" dirty="0">
              <a:latin typeface="+mn-lt"/>
            </a:endParaRPr>
          </a:p>
          <a:p>
            <a:r>
              <a:rPr lang="en-US" sz="1200" u="none" dirty="0">
                <a:latin typeface="+mn-lt"/>
              </a:rPr>
              <a:t>Helpful guides might include:</a:t>
            </a:r>
          </a:p>
          <a:p>
            <a:pPr marL="342900" lvl="0" indent="-342900">
              <a:buFont typeface="Symbol" panose="05050102010706020507" pitchFamily="18" charset="2"/>
              <a:buChar char=""/>
            </a:pPr>
            <a:r>
              <a:rPr lang="en-GB" sz="1800" dirty="0">
                <a:effectLst/>
                <a:latin typeface="Open Sans" panose="020B0606030504020204" pitchFamily="34" charset="0"/>
                <a:ea typeface="Times New Roman" panose="02020603050405020304" pitchFamily="18" charset="0"/>
              </a:rPr>
              <a:t>Understanding periods</a:t>
            </a:r>
          </a:p>
          <a:p>
            <a:pPr marL="342900" lvl="0" indent="-342900">
              <a:buFont typeface="Symbol" panose="05050102010706020507" pitchFamily="18" charset="2"/>
              <a:buChar char=""/>
            </a:pPr>
            <a:r>
              <a:rPr lang="en-GB" sz="1800" dirty="0">
                <a:effectLst/>
                <a:latin typeface="Open Sans" panose="020B0606030504020204" pitchFamily="34" charset="0"/>
                <a:ea typeface="Calibri" panose="020F0502020204030204" pitchFamily="34" charset="0"/>
              </a:rPr>
              <a:t>Understanding PMDD</a:t>
            </a:r>
          </a:p>
          <a:p>
            <a:pPr marL="0" lvl="0" indent="0">
              <a:buFont typeface="Symbol" panose="05050102010706020507" pitchFamily="18" charset="2"/>
              <a:buNone/>
            </a:pPr>
            <a:endParaRPr lang="en-GB" b="0" i="0" dirty="0">
              <a:solidFill>
                <a:srgbClr val="A03030"/>
              </a:solidFill>
              <a:effectLst/>
              <a:latin typeface="+mn-lt"/>
            </a:endParaRPr>
          </a:p>
          <a:p>
            <a:r>
              <a:rPr lang="en-GB" u="none" dirty="0">
                <a:latin typeface="+mn-lt"/>
              </a:rPr>
              <a:t>Students’ favourited guides will be shown in the Know-how library banner every time they click on the page (Student side&gt;Know-how library). They will also be able to see a full list of their favourite profiles by going to the top of their webpage and clicking Favourites&gt;Exploration tools.</a:t>
            </a:r>
          </a:p>
          <a:p>
            <a:endParaRPr lang="en-GB" u="none" dirty="0">
              <a:latin typeface="+mn-lt"/>
            </a:endParaRPr>
          </a:p>
          <a:p>
            <a:r>
              <a:rPr lang="en-GB" u="none" dirty="0">
                <a:latin typeface="+mn-lt"/>
              </a:rPr>
              <a:t>You can track guides favourited by students by clicking Advanced view&gt;Sort by&gt;Library profiles in Favourites.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4717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Teacher’s notes:</a:t>
            </a:r>
          </a:p>
          <a:p>
            <a:endParaRPr lang="en-US" u="sng" dirty="0"/>
          </a:p>
          <a:p>
            <a:r>
              <a:rPr lang="en-US" u="none" dirty="0"/>
              <a:t>For the plenary, give students two minutes to brainstorm individually (using the icons for assistance – click to reveal) before taking responses from the class. Encourage contributions from across the room, particularly from male students who may initially feel the question doesn’t apply to them.</a:t>
            </a:r>
          </a:p>
          <a:p>
            <a:endParaRPr lang="en-US" u="none" dirty="0"/>
          </a:p>
          <a:p>
            <a:r>
              <a:rPr lang="en-US" u="sng" dirty="0"/>
              <a:t>Suggested answers:</a:t>
            </a:r>
          </a:p>
          <a:p>
            <a:pPr marL="171450" indent="-171450">
              <a:buFont typeface="Arial" panose="020B0604020202020204" pitchFamily="34" charset="0"/>
              <a:buChar char="•"/>
            </a:pPr>
            <a:r>
              <a:rPr lang="en-GB" b="1" dirty="0"/>
              <a:t>People who menstruate:</a:t>
            </a:r>
            <a:r>
              <a:rPr lang="en-GB" dirty="0"/>
              <a:t> Can recognise when something isn't normal, know the language to use in a GP appointment, feel less alone in their experience, and are better equipped to advocate for themselves throughout their lives</a:t>
            </a:r>
          </a:p>
          <a:p>
            <a:pPr marL="171450" indent="-171450">
              <a:buFont typeface="Arial" panose="020B0604020202020204" pitchFamily="34" charset="0"/>
              <a:buChar char="•"/>
            </a:pPr>
            <a:r>
              <a:rPr lang="en-GB" b="1" dirty="0"/>
              <a:t>Male students:</a:t>
            </a:r>
            <a:r>
              <a:rPr lang="en-GB" dirty="0"/>
              <a:t> Can challenge the stereotype that periods make people irrational, can support friends, partners, and family members more effectively, and can advocate for people they care about in medical and social settings</a:t>
            </a:r>
          </a:p>
          <a:p>
            <a:pPr marL="171450" indent="-171450">
              <a:buFont typeface="Arial" panose="020B0604020202020204" pitchFamily="34" charset="0"/>
              <a:buChar char="•"/>
            </a:pPr>
            <a:r>
              <a:rPr lang="en-GB" b="1" dirty="0"/>
              <a:t>Partners:</a:t>
            </a:r>
            <a:r>
              <a:rPr lang="en-GB" dirty="0"/>
              <a:t> Can offer informed support rather than dismissing or minimising symptoms, and can understand what a partner may be experiencing at different stages of their life</a:t>
            </a:r>
          </a:p>
          <a:p>
            <a:pPr marL="171450" indent="-171450">
              <a:buFont typeface="Arial" panose="020B0604020202020204" pitchFamily="34" charset="0"/>
              <a:buChar char="•"/>
            </a:pPr>
            <a:r>
              <a:rPr lang="en-GB" b="1" dirty="0"/>
              <a:t>Friends:</a:t>
            </a:r>
            <a:r>
              <a:rPr lang="en-GB" dirty="0"/>
              <a:t> Can recognise when someone they care about might need encouragement to seek help, and can use the language from this lesson to support them</a:t>
            </a:r>
          </a:p>
          <a:p>
            <a:pPr marL="171450" indent="-171450">
              <a:buFont typeface="Arial" panose="020B0604020202020204" pitchFamily="34" charset="0"/>
              <a:buChar char="•"/>
            </a:pPr>
            <a:r>
              <a:rPr lang="en-GB" b="1" dirty="0"/>
              <a:t>Family members:</a:t>
            </a:r>
            <a:r>
              <a:rPr lang="en-GB" dirty="0"/>
              <a:t> Can better understand and support relatives who may be experiencing conditions like endometriosis or PCOS, or who may be going through perimenopause or menopause and feeling unheard</a:t>
            </a:r>
          </a:p>
          <a:p>
            <a:pPr marL="171450" indent="-171450">
              <a:buFont typeface="Arial" panose="020B0604020202020204" pitchFamily="34" charset="0"/>
              <a:buChar char="•"/>
            </a:pPr>
            <a:r>
              <a:rPr lang="en-GB" b="1" dirty="0"/>
              <a:t>Teachers and employers:</a:t>
            </a:r>
            <a:r>
              <a:rPr lang="en-GB" dirty="0"/>
              <a:t> Can recognise when menstrual health may be affecting attendance, performance, or wellbeing, and can respond with understanding rather than dismissal</a:t>
            </a:r>
          </a:p>
          <a:p>
            <a:pPr marL="171450" indent="-171450">
              <a:buFont typeface="Arial" panose="020B0604020202020204" pitchFamily="34" charset="0"/>
              <a:buChar char="•"/>
            </a:pPr>
            <a:r>
              <a:rPr lang="en-GB" b="1" dirty="0"/>
              <a:t>Society:</a:t>
            </a:r>
            <a:r>
              <a:rPr lang="en-GB" dirty="0"/>
              <a:t> Medical dismissal of menstrual symptoms is a documented systemic issue – an informed generation is better placed to challenge it, both as patients and as future healthcare professionals, employers, and policymakers</a:t>
            </a:r>
          </a:p>
          <a:p>
            <a:pPr marL="171450" indent="-171450">
              <a:buFont typeface="Arial" panose="020B0604020202020204" pitchFamily="34" charset="0"/>
              <a:buChar char="•"/>
            </a:pPr>
            <a:endParaRPr lang="en-GB" dirty="0"/>
          </a:p>
          <a:p>
            <a:endParaRPr lang="en-US" u="none" dirty="0"/>
          </a:p>
        </p:txBody>
      </p:sp>
      <p:sp>
        <p:nvSpPr>
          <p:cNvPr id="4" name="Slide Number Placeholder 3"/>
          <p:cNvSpPr>
            <a:spLocks noGrp="1"/>
          </p:cNvSpPr>
          <p:nvPr>
            <p:ph type="sldNum" sz="quarter" idx="5"/>
          </p:nvPr>
        </p:nvSpPr>
        <p:spPr/>
        <p:txBody>
          <a:bodyPr/>
          <a:lstStyle/>
          <a:p>
            <a:fld id="{B70323D7-8D74-402A-B74C-D1093F83EA20}" type="slidenum">
              <a:rPr lang="en-GB" smtClean="0"/>
              <a:t>48</a:t>
            </a:fld>
            <a:endParaRPr lang="en-GB"/>
          </a:p>
        </p:txBody>
      </p:sp>
    </p:spTree>
    <p:extLst>
      <p:ext uri="{BB962C8B-B14F-4D97-AF65-F5344CB8AC3E}">
        <p14:creationId xmlns:p14="http://schemas.microsoft.com/office/powerpoint/2010/main" val="3446999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Teacher’s notes:</a:t>
            </a:r>
          </a:p>
          <a:p>
            <a:r>
              <a:rPr lang="en-GB" u="none" dirty="0"/>
              <a:t>This slide has information on organisations that can offer more information about menstrual health conditions.</a:t>
            </a:r>
          </a:p>
          <a:p>
            <a:endParaRPr lang="en-GB" u="none" dirty="0"/>
          </a:p>
          <a:p>
            <a:r>
              <a:rPr lang="en-GB" u="none" dirty="0"/>
              <a:t>Leave this slide up at the end of the lesson so that students can note down these resources as they leave the classroom. Let students know they can talk to you or another member of staff if they are struggling and need support.</a:t>
            </a:r>
          </a:p>
          <a:p>
            <a:endParaRPr lang="en-GB" u="sng" dirty="0"/>
          </a:p>
          <a:p>
            <a:endParaRPr lang="en-GB"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3508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901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6B7B1-FD88-2A3C-6FDB-70160694A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8DFEA-1C65-2897-8858-1242D55AB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AE640-78EB-4128-4181-F6FF1486D44B}"/>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Ask students whether they think the statement on screen is true or false (thumbs up for true, thumbs down for false) before clicking to reveal the answer.</a:t>
            </a:r>
            <a:br>
              <a:rPr lang="en-GB" dirty="0"/>
            </a:br>
            <a:endParaRPr lang="en-GB" dirty="0"/>
          </a:p>
          <a:p>
            <a:r>
              <a:rPr lang="en-GB" u="sng" dirty="0"/>
              <a:t>Source:</a:t>
            </a:r>
          </a:p>
          <a:p>
            <a:r>
              <a:rPr lang="en-GB" u="none" dirty="0"/>
              <a:t>WHO (2024)</a:t>
            </a:r>
          </a:p>
          <a:p>
            <a:endParaRPr lang="en-GB" dirty="0"/>
          </a:p>
          <a:p>
            <a:r>
              <a:rPr lang="en-GB" dirty="0"/>
              <a:t>It’s worth pausing briefly on what this gap in menstrual education means in practice – partners, family members, employers, and healthcare professionals who lack this knowledge are less able to offer support or take concerns seriously. If students push back on the relevance of this topic to them personally, acknowledge their view and let them know that the plenary will return to exactly this question – who benefits from menstrual health literacy, and why it matters to everyone in the room.</a:t>
            </a:r>
          </a:p>
        </p:txBody>
      </p:sp>
      <p:sp>
        <p:nvSpPr>
          <p:cNvPr id="4" name="Slide Number Placeholder 3">
            <a:extLst>
              <a:ext uri="{FF2B5EF4-FFF2-40B4-BE49-F238E27FC236}">
                <a16:creationId xmlns:a16="http://schemas.microsoft.com/office/drawing/2014/main" id="{838239BA-CC23-F87A-A0E2-0526AE066F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07094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0323D7-8D74-402A-B74C-D1093F83EA20}" type="slidenum">
              <a:rPr lang="en-GB" smtClean="0"/>
              <a:t>51</a:t>
            </a:fld>
            <a:endParaRPr lang="en-GB"/>
          </a:p>
        </p:txBody>
      </p:sp>
    </p:spTree>
    <p:extLst>
      <p:ext uri="{BB962C8B-B14F-4D97-AF65-F5344CB8AC3E}">
        <p14:creationId xmlns:p14="http://schemas.microsoft.com/office/powerpoint/2010/main" val="3833959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55417-482C-3658-61E6-9CFEFEE8B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8B3AC-41A0-0D8B-14AB-33AAFA8DD9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B1BC94-EC5C-06F8-C4B3-DE408A2F0A5F}"/>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Ask students whether they think the statement on screen is true or false (thumbs up for true, thumbs down for false) before clicking to reveal the answer.</a:t>
            </a:r>
            <a:br>
              <a:rPr lang="en-GB" dirty="0"/>
            </a:br>
            <a:endParaRPr lang="en-GB" dirty="0"/>
          </a:p>
          <a:p>
            <a:r>
              <a:rPr lang="en-GB" u="sng" dirty="0"/>
              <a:t>Source:</a:t>
            </a:r>
          </a:p>
          <a:p>
            <a:r>
              <a:rPr lang="en-GB" dirty="0" err="1"/>
              <a:t>Lerchenmueller</a:t>
            </a:r>
            <a:r>
              <a:rPr lang="en-GB" dirty="0"/>
              <a:t> et al. (2019) </a:t>
            </a:r>
          </a:p>
          <a:p>
            <a:endParaRPr lang="en-GB" dirty="0"/>
          </a:p>
          <a:p>
            <a:r>
              <a:rPr lang="en-GB" dirty="0"/>
              <a:t>Some students may be genuinely unsure about this one – period pain is so commonly normalised that many may have heard "just push through it" from people in their lives. Take one or two responses before revealing and ask students where they think that idea comes from.</a:t>
            </a:r>
            <a:br>
              <a:rPr lang="en-GB" dirty="0"/>
            </a:br>
            <a:endParaRPr lang="en-GB" dirty="0"/>
          </a:p>
          <a:p>
            <a:r>
              <a:rPr lang="en-GB" dirty="0"/>
              <a:t>It’s worth emphasising that not that all period pain is a medical emergency – mild cramping that responds to over-the-counter pain relief is within the normal range, and students will explore this in the next activity. The key message is that </a:t>
            </a:r>
            <a:r>
              <a:rPr lang="en-GB" b="1" dirty="0"/>
              <a:t>pain severe enough to stop someone functioning deserves attention, not dismissal.</a:t>
            </a:r>
            <a:br>
              <a:rPr lang="en-GB" dirty="0"/>
            </a:br>
            <a:endParaRPr lang="en-GB" dirty="0"/>
          </a:p>
          <a:p>
            <a:r>
              <a:rPr lang="en-GB" dirty="0"/>
              <a:t>This slide links directly to the self-advocacy content later in the lesson – students will learn how to describe symptoms clearly and push back if dismissed by a healthcare professional.</a:t>
            </a:r>
          </a:p>
        </p:txBody>
      </p:sp>
      <p:sp>
        <p:nvSpPr>
          <p:cNvPr id="4" name="Slide Number Placeholder 3">
            <a:extLst>
              <a:ext uri="{FF2B5EF4-FFF2-40B4-BE49-F238E27FC236}">
                <a16:creationId xmlns:a16="http://schemas.microsoft.com/office/drawing/2014/main" id="{62488AAB-8DFF-A6F9-8F10-21936B38A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04095-E962-8645-6834-D7464F41A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1794F8-3FE8-342C-3649-E31237E73C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ABB5B-ECEE-D13B-ED33-042CE8AF481E}"/>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Ask students whether they think the statement on screen is true or false (thumbs up for true, thumbs down for false) before clicking to reveal the answer.</a:t>
            </a:r>
          </a:p>
          <a:p>
            <a:endParaRPr lang="en-GB" dirty="0"/>
          </a:p>
          <a:p>
            <a:r>
              <a:rPr lang="en-GB" u="sng" dirty="0"/>
              <a:t>Source:</a:t>
            </a:r>
          </a:p>
          <a:p>
            <a:r>
              <a:rPr lang="en-GB" dirty="0"/>
              <a:t>American College of Obstetricians and </a:t>
            </a:r>
            <a:r>
              <a:rPr lang="en-GB" dirty="0" err="1"/>
              <a:t>Gynecologists</a:t>
            </a:r>
            <a:r>
              <a:rPr lang="en-GB" dirty="0"/>
              <a:t> (2021)</a:t>
            </a:r>
            <a:endParaRPr lang="en-GB" u="none" dirty="0"/>
          </a:p>
          <a:p>
            <a:endParaRPr lang="en-GB" dirty="0"/>
          </a:p>
          <a:p>
            <a:r>
              <a:rPr lang="en-GB" dirty="0"/>
              <a:t>This one may generate genuine surprise – most students have never considered the menstrual cycle as a health indicator beyond reproductive function. </a:t>
            </a:r>
          </a:p>
          <a:p>
            <a:endParaRPr lang="en-GB" dirty="0"/>
          </a:p>
          <a:p>
            <a:r>
              <a:rPr lang="en-GB" dirty="0"/>
              <a:t>A 2015 committee opinion published by the American College of Obstetricians and </a:t>
            </a:r>
            <a:r>
              <a:rPr lang="en-GB" dirty="0" err="1"/>
              <a:t>Gynecologists</a:t>
            </a:r>
            <a:r>
              <a:rPr lang="en-GB" dirty="0"/>
              <a:t> (ACOG), reaffirmed in 2021, formally recommended that menstrual history be included as a vital sign when evaluating the health of girls and adolescents. </a:t>
            </a:r>
          </a:p>
        </p:txBody>
      </p:sp>
      <p:sp>
        <p:nvSpPr>
          <p:cNvPr id="4" name="Slide Number Placeholder 3">
            <a:extLst>
              <a:ext uri="{FF2B5EF4-FFF2-40B4-BE49-F238E27FC236}">
                <a16:creationId xmlns:a16="http://schemas.microsoft.com/office/drawing/2014/main" id="{7B574320-D99D-94F8-6796-DB5E8260D0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866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2947-68D2-5ACB-7B59-4C3D8008F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095F4-EA1F-B40B-175F-B23A883821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582FD9-3E64-5470-FEA5-3C2AFE8A8F50}"/>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effectLst/>
              </a:rPr>
              <a:t>Ask students whether they think the statement on screen is true or false (thumbs up for true, thumbs down for false) before clicking to reveal the answer.</a:t>
            </a:r>
            <a:br>
              <a:rPr lang="en-GB" dirty="0">
                <a:effectLst/>
              </a:rPr>
            </a:br>
            <a:endParaRPr lang="en-GB" dirty="0">
              <a:effectLst/>
            </a:endParaRPr>
          </a:p>
          <a:p>
            <a:r>
              <a:rPr lang="en-GB" u="sng" dirty="0">
                <a:effectLst/>
              </a:rPr>
              <a:t>Source:</a:t>
            </a:r>
          </a:p>
          <a:p>
            <a:r>
              <a:rPr lang="en-GB" u="none" dirty="0">
                <a:effectLst/>
              </a:rPr>
              <a:t>Jang et al. (2025)</a:t>
            </a:r>
          </a:p>
          <a:p>
            <a:endParaRPr lang="en-GB" u="sng" dirty="0">
              <a:effectLst/>
            </a:endParaRPr>
          </a:p>
          <a:p>
            <a:pPr>
              <a:buNone/>
            </a:pPr>
            <a:r>
              <a:rPr lang="en-GB" dirty="0"/>
              <a:t>The slide draws an important distinction: the biological mechanism is real. Falling oestrogen in the second half of the cycle does affect serotonin levels, which can shift mood and emotional sensitivity. But emotional sensitivity isn't the same as impaired thinking. The stereotype that people with periods are irrational or unreliable isn't supported by the evidence – and it has real consequences for how people are treated in workplaces, healthcare settings, and relationships.</a:t>
            </a:r>
          </a:p>
          <a:p>
            <a:pPr>
              <a:buNone/>
            </a:pPr>
            <a:endParaRPr lang="en-GB" dirty="0"/>
          </a:p>
          <a:p>
            <a:pPr>
              <a:buNone/>
            </a:pPr>
            <a:r>
              <a:rPr lang="en-GB" dirty="0"/>
              <a:t>The study referenced on the slide is a meta-analysis that analysed 102 studies across 3,943 participants. It found no systematic evidence that the menstrual cycle affects cognitive performance across any domain, including:</a:t>
            </a:r>
          </a:p>
          <a:p>
            <a:pPr marL="171450" indent="-171450">
              <a:buFont typeface="Arial" panose="020B0604020202020204" pitchFamily="34" charset="0"/>
              <a:buChar char="•"/>
            </a:pPr>
            <a:r>
              <a:rPr lang="en-GB" dirty="0"/>
              <a:t>attention</a:t>
            </a:r>
          </a:p>
          <a:p>
            <a:pPr marL="171450" indent="-171450">
              <a:buFont typeface="Arial" panose="020B0604020202020204" pitchFamily="34" charset="0"/>
              <a:buChar char="•"/>
            </a:pPr>
            <a:r>
              <a:rPr lang="en-GB" dirty="0"/>
              <a:t>memory</a:t>
            </a:r>
          </a:p>
          <a:p>
            <a:pPr marL="171450" indent="-171450">
              <a:buFont typeface="Arial" panose="020B0604020202020204" pitchFamily="34" charset="0"/>
              <a:buChar char="•"/>
            </a:pPr>
            <a:r>
              <a:rPr lang="en-GB" dirty="0"/>
              <a:t>executive functioning</a:t>
            </a:r>
          </a:p>
          <a:p>
            <a:pPr marL="171450" indent="-171450">
              <a:buFont typeface="Arial" panose="020B0604020202020204" pitchFamily="34" charset="0"/>
              <a:buChar char="•"/>
            </a:pPr>
            <a:r>
              <a:rPr lang="en-GB" dirty="0"/>
              <a:t>decision making</a:t>
            </a:r>
            <a:br>
              <a:rPr lang="en-GB" dirty="0"/>
            </a:br>
            <a:endParaRPr lang="en-GB" dirty="0"/>
          </a:p>
          <a:p>
            <a:pPr marL="0" indent="0">
              <a:buFont typeface="Arial" panose="020B0604020202020204" pitchFamily="34" charset="0"/>
              <a:buNone/>
            </a:pPr>
            <a:r>
              <a:rPr lang="en-GB" b="0" u="sng" dirty="0"/>
              <a:t>Key words:</a:t>
            </a:r>
          </a:p>
          <a:p>
            <a:pPr marL="171450" indent="-171450">
              <a:buFont typeface="Arial" panose="020B0604020202020204" pitchFamily="34" charset="0"/>
              <a:buChar char="•"/>
            </a:pPr>
            <a:r>
              <a:rPr lang="en-GB" b="1" dirty="0"/>
              <a:t>Oestrogen</a:t>
            </a:r>
            <a:r>
              <a:rPr lang="en-GB" dirty="0"/>
              <a:t>: a hormone that rises and falls across the menstrual cycle and plays a role in regulating mood, alongside many other functions.</a:t>
            </a:r>
          </a:p>
          <a:p>
            <a:pPr marL="171450" indent="-171450">
              <a:buFont typeface="Arial" panose="020B0604020202020204" pitchFamily="34" charset="0"/>
              <a:buChar char="•"/>
            </a:pPr>
            <a:r>
              <a:rPr lang="en-GB" b="1" dirty="0"/>
              <a:t>Serotonin</a:t>
            </a:r>
            <a:r>
              <a:rPr lang="en-GB" dirty="0"/>
              <a:t>: a brain chemical linked to mood regulation.</a:t>
            </a:r>
          </a:p>
          <a:p>
            <a:pPr marL="171450" indent="-171450">
              <a:buFont typeface="Arial" panose="020B0604020202020204" pitchFamily="34" charset="0"/>
              <a:buChar char="•"/>
            </a:pPr>
            <a:r>
              <a:rPr lang="en-GB" b="1" dirty="0"/>
              <a:t>Meta-analysis</a:t>
            </a:r>
            <a:r>
              <a:rPr lang="en-GB" dirty="0"/>
              <a:t>: a study that combines and analyses the results of many separate studies to reach a stronger overall conclusion.</a:t>
            </a:r>
            <a:endParaRPr lang="en-GB" u="sng" dirty="0">
              <a:effectLst/>
            </a:endParaRPr>
          </a:p>
        </p:txBody>
      </p:sp>
      <p:sp>
        <p:nvSpPr>
          <p:cNvPr id="4" name="Slide Number Placeholder 3">
            <a:extLst>
              <a:ext uri="{FF2B5EF4-FFF2-40B4-BE49-F238E27FC236}">
                <a16:creationId xmlns:a16="http://schemas.microsoft.com/office/drawing/2014/main" id="{E12DF1B8-9CD9-F782-9C41-19D362FF24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504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D359D-C1CE-1497-CFE6-B48D61114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E507D-C308-3891-428D-9C2963DFF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7D106-B52D-3B04-962A-0DCB2E9C36BB}"/>
              </a:ext>
            </a:extLst>
          </p:cNvPr>
          <p:cNvSpPr>
            <a:spLocks noGrp="1"/>
          </p:cNvSpPr>
          <p:nvPr>
            <p:ph type="body" idx="1"/>
          </p:nvPr>
        </p:nvSpPr>
        <p:spPr/>
        <p:txBody>
          <a:bodyPr/>
          <a:lstStyle/>
          <a:p>
            <a:r>
              <a:rPr lang="en-GB" sz="1200" b="0" u="sng" dirty="0">
                <a:effectLst/>
                <a:latin typeface="Open Sans" panose="020B0606030504020204" pitchFamily="34" charset="0"/>
                <a:ea typeface="Open Sans" panose="020B0606030504020204" pitchFamily="34" charset="0"/>
                <a:cs typeface="Open Sans" panose="020B0606030504020204" pitchFamily="34" charset="0"/>
              </a:rPr>
              <a:t>Teacher’s notes:</a:t>
            </a:r>
          </a:p>
          <a:p>
            <a:endParaRPr lang="en-GB" sz="1200" b="0" u="sng" dirty="0">
              <a:effectLst/>
              <a:latin typeface="Open Sans" panose="020B0606030504020204" pitchFamily="34" charset="0"/>
              <a:ea typeface="Open Sans" panose="020B0606030504020204" pitchFamily="34" charset="0"/>
              <a:cs typeface="Open Sans" panose="020B0606030504020204" pitchFamily="34" charset="0"/>
            </a:endParaRPr>
          </a:p>
          <a:p>
            <a:r>
              <a:rPr lang="en-GB" dirty="0"/>
              <a:t>Ask students whether they think the statement on screen is true or false (thumbs up for true, thumbs down for false) before clicking to reveal the answer.</a:t>
            </a:r>
            <a:br>
              <a:rPr lang="en-GB" dirty="0"/>
            </a:br>
            <a:endParaRPr lang="en-GB" dirty="0"/>
          </a:p>
          <a:p>
            <a:r>
              <a:rPr lang="en-GB" u="sng" dirty="0"/>
              <a:t>Source:</a:t>
            </a:r>
          </a:p>
          <a:p>
            <a:r>
              <a:rPr lang="en-GB" u="none" dirty="0"/>
              <a:t>Gerlinger et al. (2010)</a:t>
            </a:r>
          </a:p>
          <a:p>
            <a:endParaRPr lang="en-GB" u="none" dirty="0"/>
          </a:p>
          <a:p>
            <a:r>
              <a:rPr lang="en-GB" dirty="0"/>
              <a:t>The 7.5 out of 10 pain score comes from clinical studies measuring endometriosis-associated pain using the Visual Analogue Scale (VAS), a standardised tool used across medicine to measure pain intensity. A study published in Fertility and Sterility found mean pain scores of 7.5 out of 10 in people with endometriosis at baseline – placing it in the same severity range as post-surgical pain and advanced cancer pain. </a:t>
            </a:r>
            <a:br>
              <a:rPr lang="en-GB" dirty="0"/>
            </a:br>
            <a:endParaRPr lang="en-GB" dirty="0"/>
          </a:p>
          <a:p>
            <a:r>
              <a:rPr lang="en-GB" dirty="0"/>
              <a:t>It’s worth pausing on the contrast the slide presents – a clinically measurable, severe pain condition that nonetheless remains one of the least investigated and least treated in medicine. If students ask why that is, you may want to explain that menstrual pain has historically been normalised and dismissed, which has contributed to a significant research and treatment gap. </a:t>
            </a:r>
          </a:p>
        </p:txBody>
      </p:sp>
      <p:sp>
        <p:nvSpPr>
          <p:cNvPr id="4" name="Slide Number Placeholder 3">
            <a:extLst>
              <a:ext uri="{FF2B5EF4-FFF2-40B4-BE49-F238E27FC236}">
                <a16:creationId xmlns:a16="http://schemas.microsoft.com/office/drawing/2014/main" id="{6560754E-B3E7-7275-A09B-6B1E6DB027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201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76573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54035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520275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056579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166031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067388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770314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371855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2153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73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95568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46735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682522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953588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339963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1038589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25228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8653933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681670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0214986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998808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393265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9619910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5089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399364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935667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3849303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121688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461472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1286183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796937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3620525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1296305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8549635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34406735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27508164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21795224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29885360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a:p>
        </p:txBody>
      </p:sp>
    </p:spTree>
    <p:extLst>
      <p:ext uri="{BB962C8B-B14F-4D97-AF65-F5344CB8AC3E}">
        <p14:creationId xmlns:p14="http://schemas.microsoft.com/office/powerpoint/2010/main" val="466635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8426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36979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02051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455189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23/06/2026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082198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527099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7506042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23/06/2026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38714647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23/06/2026</a:t>
            </a:fld>
            <a:endParaRPr lang="en-GB"/>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a:p>
        </p:txBody>
      </p:sp>
    </p:spTree>
    <p:extLst>
      <p:ext uri="{BB962C8B-B14F-4D97-AF65-F5344CB8AC3E}">
        <p14:creationId xmlns:p14="http://schemas.microsoft.com/office/powerpoint/2010/main" val="42200436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hyperlink" Target="https://www.unifrog.org/student/know-how/717" TargetMode="External"/><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hyperlink" Target="https://www.unifrog.org/student/know-how/969" TargetMode="External"/><Relationship Id="rId9"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32.svg"/><Relationship Id="rId5" Type="http://schemas.openxmlformats.org/officeDocument/2006/relationships/image" Target="../media/image25.sv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6.sv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35.svg"/><Relationship Id="rId5" Type="http://schemas.openxmlformats.org/officeDocument/2006/relationships/image" Target="../media/image17.sv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31.svg"/><Relationship Id="rId3" Type="http://schemas.openxmlformats.org/officeDocument/2006/relationships/image" Target="../media/image37.svg"/><Relationship Id="rId7" Type="http://schemas.openxmlformats.org/officeDocument/2006/relationships/image" Target="../media/image13.svg"/><Relationship Id="rId12" Type="http://schemas.openxmlformats.org/officeDocument/2006/relationships/image" Target="../media/image28.sv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40.svg"/><Relationship Id="rId11" Type="http://schemas.openxmlformats.org/officeDocument/2006/relationships/image" Target="../media/image23.svg"/><Relationship Id="rId5" Type="http://schemas.openxmlformats.org/officeDocument/2006/relationships/image" Target="../media/image39.svg"/><Relationship Id="rId10" Type="http://schemas.openxmlformats.org/officeDocument/2006/relationships/image" Target="../media/image42.svg"/><Relationship Id="rId4" Type="http://schemas.openxmlformats.org/officeDocument/2006/relationships/image" Target="../media/image38.svg"/><Relationship Id="rId9" Type="http://schemas.openxmlformats.org/officeDocument/2006/relationships/image" Target="../media/image20.svg"/><Relationship Id="rId14" Type="http://schemas.openxmlformats.org/officeDocument/2006/relationships/image" Target="../media/image34.svg"/></Relationships>
</file>

<file path=ppt/slides/_rels/slide1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3.svg"/></Relationships>
</file>

<file path=ppt/slides/_rels/slide1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4.svg"/></Relationships>
</file>

<file path=ppt/slides/_rels/slide1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5.svg"/></Relationships>
</file>

<file path=ppt/slides/_rels/slide1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6.svg"/></Relationships>
</file>

<file path=ppt/slides/_rels/slide1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7.svg"/></Relationships>
</file>

<file path=ppt/slides/_rels/slide1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8.svg"/></Relationships>
</file>

<file path=ppt/slides/_rels/slide1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image" Target="../media/image28.svg"/><Relationship Id="rId5" Type="http://schemas.openxmlformats.org/officeDocument/2006/relationships/image" Target="../media/image23.svg"/><Relationship Id="rId4" Type="http://schemas.openxmlformats.org/officeDocument/2006/relationships/image" Target="../media/image20.svg"/><Relationship Id="rId9" Type="http://schemas.openxmlformats.org/officeDocument/2006/relationships/image" Target="../media/image4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39.xml"/><Relationship Id="rId1" Type="http://schemas.openxmlformats.org/officeDocument/2006/relationships/slideLayout" Target="../slideLayouts/slideLayout24.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41.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40.xml"/><Relationship Id="rId1" Type="http://schemas.openxmlformats.org/officeDocument/2006/relationships/slideLayout" Target="../slideLayouts/slideLayout24.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4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41.xml"/><Relationship Id="rId1" Type="http://schemas.openxmlformats.org/officeDocument/2006/relationships/slideLayout" Target="../slideLayouts/slideLayout24.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4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notesSlide" Target="../notesSlides/notesSlide42.xml"/><Relationship Id="rId1" Type="http://schemas.openxmlformats.org/officeDocument/2006/relationships/slideLayout" Target="../slideLayouts/slideLayout24.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4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43.xml"/><Relationship Id="rId1" Type="http://schemas.openxmlformats.org/officeDocument/2006/relationships/slideLayout" Target="../slideLayouts/slideLayout24.xml"/><Relationship Id="rId6" Type="http://schemas.openxmlformats.org/officeDocument/2006/relationships/image" Target="../media/image54.svg"/><Relationship Id="rId5" Type="http://schemas.openxmlformats.org/officeDocument/2006/relationships/image" Target="../media/image56.svg"/><Relationship Id="rId4" Type="http://schemas.openxmlformats.org/officeDocument/2006/relationships/image" Target="../media/image52.svg"/></Relationships>
</file>

<file path=ppt/slides/_rels/slide4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44.xml"/><Relationship Id="rId1" Type="http://schemas.openxmlformats.org/officeDocument/2006/relationships/slideLayout" Target="../slideLayouts/slideLayout24.xml"/><Relationship Id="rId6" Type="http://schemas.openxmlformats.org/officeDocument/2006/relationships/image" Target="../media/image57.svg"/><Relationship Id="rId5" Type="http://schemas.openxmlformats.org/officeDocument/2006/relationships/image" Target="../media/image53.svg"/><Relationship Id="rId4" Type="http://schemas.openxmlformats.org/officeDocument/2006/relationships/image" Target="../media/image52.svg"/></Relationships>
</file>

<file path=ppt/slides/_rels/slide4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45.xml"/><Relationship Id="rId1" Type="http://schemas.openxmlformats.org/officeDocument/2006/relationships/slideLayout" Target="../slideLayouts/slideLayout24.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8.sv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24.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svg"/><Relationship Id="rId7" Type="http://schemas.openxmlformats.org/officeDocument/2006/relationships/image" Target="../media/image65.svg"/><Relationship Id="rId2" Type="http://schemas.openxmlformats.org/officeDocument/2006/relationships/notesSlide" Target="../notesSlides/notesSlide47.xml"/><Relationship Id="rId1" Type="http://schemas.openxmlformats.org/officeDocument/2006/relationships/slideLayout" Target="../slideLayouts/slideLayout24.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 Id="rId9" Type="http://schemas.openxmlformats.org/officeDocument/2006/relationships/image" Target="../media/image67.sv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1.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9.xml"/><Relationship Id="rId1" Type="http://schemas.openxmlformats.org/officeDocument/2006/relationships/slideLayout" Target="../slideLayouts/slideLayout24.xml"/><Relationship Id="rId4" Type="http://schemas.openxmlformats.org/officeDocument/2006/relationships/hyperlink" Target="https://docs.google.com/forms/d/e/1FAIpQLSeuoifIQ5W3sbDmf9rTx8NZyhd1MV7i4KR4swLnUAlW1gugQQ/viewform?usp=pp_url&amp;entry.1913749348=Understanding+menstrual+health:+conditions+and+self-advocacy"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21.svg"/><Relationship Id="rId5" Type="http://schemas.openxmlformats.org/officeDocument/2006/relationships/image" Target="../media/image17.sv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29.svg"/><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52E8519-ECDC-4990-9284-C8FE9737022A}"/>
              </a:ext>
            </a:extLst>
          </p:cNvPr>
          <p:cNvSpPr txBox="1"/>
          <p:nvPr/>
        </p:nvSpPr>
        <p:spPr>
          <a:xfrm>
            <a:off x="111573" y="235136"/>
            <a:ext cx="1174376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C88C5800-4775-41AB-A00D-C7C2B42CD985}"/>
              </a:ext>
            </a:extLst>
          </p:cNvPr>
          <p:cNvGraphicFramePr>
            <a:graphicFrameLocks noGrp="1"/>
          </p:cNvGraphicFramePr>
          <p:nvPr>
            <p:extLst>
              <p:ext uri="{D42A27DB-BD31-4B8C-83A1-F6EECF244321}">
                <p14:modId xmlns:p14="http://schemas.microsoft.com/office/powerpoint/2010/main" val="1712101474"/>
              </p:ext>
            </p:extLst>
          </p:nvPr>
        </p:nvGraphicFramePr>
        <p:xfrm>
          <a:off x="193637" y="702003"/>
          <a:ext cx="6485966" cy="4607416"/>
        </p:xfrm>
        <a:graphic>
          <a:graphicData uri="http://schemas.openxmlformats.org/drawingml/2006/table">
            <a:tbl>
              <a:tblPr/>
              <a:tblGrid>
                <a:gridCol w="1400402">
                  <a:extLst>
                    <a:ext uri="{9D8B030D-6E8A-4147-A177-3AD203B41FA5}">
                      <a16:colId xmlns:a16="http://schemas.microsoft.com/office/drawing/2014/main" val="4012795431"/>
                    </a:ext>
                  </a:extLst>
                </a:gridCol>
                <a:gridCol w="5085564">
                  <a:extLst>
                    <a:ext uri="{9D8B030D-6E8A-4147-A177-3AD203B41FA5}">
                      <a16:colId xmlns:a16="http://schemas.microsoft.com/office/drawing/2014/main" val="396374708"/>
                    </a:ext>
                  </a:extLst>
                </a:gridCol>
              </a:tblGrid>
              <a:tr h="34593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9771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Location</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Classroom with no student access to internet</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097619340"/>
                  </a:ext>
                </a:extLst>
              </a:tr>
              <a:tr h="514711">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115283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students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Identify characteristics of a regular menstrual cycle and recognise that cycles vary between individuals and across a lifetime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Recognise symptoms associated with menstrual health conditions like PCOS and endometriosis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Apply the SOAP framework to build confidence and self-advocacy skills with healthcare professionals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Evaluate why menstrual health literacy matters to everyone, regardless of whether they menstruate</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152467">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latin typeface="Open Sans" panose="020B0606030504020204" pitchFamily="34" charset="0"/>
                          <a:ea typeface="Open Sans" panose="020B0606030504020204" pitchFamily="34" charset="0"/>
                          <a:cs typeface="Open Sans" panose="020B0606030504020204" pitchFamily="34" charset="0"/>
                        </a:rPr>
                        <a:t>Discuss what counts as a regular menstrual cycle using seven icon prompts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latin typeface="Open Sans" panose="020B0606030504020204" pitchFamily="34" charset="0"/>
                          <a:ea typeface="Open Sans" panose="020B0606030504020204" pitchFamily="34" charset="0"/>
                          <a:cs typeface="Open Sans" panose="020B0606030504020204" pitchFamily="34" charset="0"/>
                        </a:rPr>
                        <a:t>Work through eight scenarios to decide whether each one is normal, worth monitoring, or requires a GP conversation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latin typeface="Open Sans" panose="020B0606030504020204" pitchFamily="34" charset="0"/>
                          <a:ea typeface="Open Sans" panose="020B0606030504020204" pitchFamily="34" charset="0"/>
                          <a:cs typeface="Open Sans" panose="020B0606030504020204" pitchFamily="34" charset="0"/>
                        </a:rPr>
                        <a:t>Apply the SOAP framework to real-world scenarios to practise self-advocacy with a healthcare professional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latin typeface="Open Sans" panose="020B0606030504020204" pitchFamily="34" charset="0"/>
                          <a:ea typeface="Open Sans" panose="020B0606030504020204" pitchFamily="34" charset="0"/>
                          <a:cs typeface="Open Sans" panose="020B0606030504020204" pitchFamily="34" charset="0"/>
                        </a:rPr>
                        <a:t>Identify which life stages (puberty, reproductive years, perimenopause, menopause) symptoms belongs to</a:t>
                      </a:r>
                      <a:endPar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416295">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100" dirty="0">
                          <a:latin typeface="Open Sans" panose="020B0606030504020204" pitchFamily="34" charset="0"/>
                          <a:ea typeface="Open Sans" panose="020B0606030504020204" pitchFamily="34" charset="0"/>
                          <a:cs typeface="Open Sans" panose="020B0606030504020204" pitchFamily="34" charset="0"/>
                        </a:rPr>
                        <a:t>Menstrual health, PCOS, endometriosis, healthcare, menorrhagia, advocacy</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graphicFrame>
        <p:nvGraphicFramePr>
          <p:cNvPr id="8" name="Table 7">
            <a:extLst>
              <a:ext uri="{FF2B5EF4-FFF2-40B4-BE49-F238E27FC236}">
                <a16:creationId xmlns:a16="http://schemas.microsoft.com/office/drawing/2014/main" id="{BFFABC26-C9A8-204E-8FEC-0F9F2CFAD7DA}"/>
              </a:ext>
            </a:extLst>
          </p:cNvPr>
          <p:cNvGraphicFramePr>
            <a:graphicFrameLocks noGrp="1"/>
          </p:cNvGraphicFramePr>
          <p:nvPr>
            <p:extLst>
              <p:ext uri="{D42A27DB-BD31-4B8C-83A1-F6EECF244321}">
                <p14:modId xmlns:p14="http://schemas.microsoft.com/office/powerpoint/2010/main" val="3677554177"/>
              </p:ext>
            </p:extLst>
          </p:nvPr>
        </p:nvGraphicFramePr>
        <p:xfrm>
          <a:off x="193637" y="5394952"/>
          <a:ext cx="6485965" cy="1225840"/>
        </p:xfrm>
        <a:graphic>
          <a:graphicData uri="http://schemas.openxmlformats.org/drawingml/2006/table">
            <a:tbl>
              <a:tblPr/>
              <a:tblGrid>
                <a:gridCol w="1584587">
                  <a:extLst>
                    <a:ext uri="{9D8B030D-6E8A-4147-A177-3AD203B41FA5}">
                      <a16:colId xmlns:a16="http://schemas.microsoft.com/office/drawing/2014/main" val="4012795431"/>
                    </a:ext>
                  </a:extLst>
                </a:gridCol>
                <a:gridCol w="4901378">
                  <a:extLst>
                    <a:ext uri="{9D8B030D-6E8A-4147-A177-3AD203B41FA5}">
                      <a16:colId xmlns:a16="http://schemas.microsoft.com/office/drawing/2014/main" val="396374708"/>
                    </a:ext>
                  </a:extLst>
                </a:gridCol>
              </a:tblGrid>
              <a:tr h="368590">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hMerge="1">
                  <a:txBody>
                    <a:bodyPr/>
                    <a:lstStyle/>
                    <a:p>
                      <a:endParaRPr lang="en-GB" dirty="0"/>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146878358"/>
                  </a:ext>
                </a:extLst>
              </a:tr>
              <a:tr h="28575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Provide</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dirty="0">
                          <a:latin typeface="Open Sans" panose="020B0606030504020204" pitchFamily="34" charset="0"/>
                          <a:ea typeface="Open Sans" panose="020B0606030504020204" pitchFamily="34" charset="0"/>
                          <a:cs typeface="Open Sans" panose="020B0606030504020204" pitchFamily="34" charset="0"/>
                        </a:rPr>
                        <a:t>Lined paper, exercise books, or laptops to work on.</a:t>
                      </a:r>
                      <a:endParaRPr lang="en-GB" sz="1050" b="1"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553702213"/>
                  </a:ext>
                </a:extLst>
              </a:tr>
              <a:tr h="355037">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Familiarise yourself</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indent="0">
                        <a:lnSpc>
                          <a:spcPct val="100000"/>
                        </a:lnSpc>
                        <a:spcBef>
                          <a:spcPts val="0"/>
                        </a:spcBef>
                        <a:buNone/>
                      </a:pPr>
                      <a:r>
                        <a:rPr lang="en-GB" sz="105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Unifrog’s</a:t>
                      </a:r>
                      <a:r>
                        <a:rPr lang="en-GB" sz="105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1050" b="1" dirty="0">
                          <a:solidFill>
                            <a:prstClr val="black"/>
                          </a:solidFill>
                          <a:latin typeface="Open Sans" panose="020B0606030504020204" pitchFamily="34" charset="0"/>
                          <a:ea typeface="Open Sans" panose="020B0606030504020204" pitchFamily="34" charset="0"/>
                          <a:cs typeface="Open Sans" panose="020B0606030504020204" pitchFamily="34" charset="0"/>
                        </a:rPr>
                        <a:t>Know-how library </a:t>
                      </a:r>
                      <a:r>
                        <a:rPr lang="en-GB" sz="1050" dirty="0">
                          <a:solidFill>
                            <a:prstClr val="black"/>
                          </a:solidFill>
                          <a:latin typeface="Open Sans" panose="020B0606030504020204" pitchFamily="34" charset="0"/>
                          <a:ea typeface="Open Sans" panose="020B0606030504020204" pitchFamily="34" charset="0"/>
                          <a:cs typeface="Open Sans" panose="020B0606030504020204" pitchFamily="34" charset="0"/>
                        </a:rPr>
                        <a:t>tool </a:t>
                      </a:r>
                      <a:r>
                        <a:rPr lang="en-GB" sz="1050" dirty="0">
                          <a:latin typeface="Open Sans" panose="020B0606030504020204" pitchFamily="34" charset="0"/>
                          <a:ea typeface="Open Sans" panose="020B0606030504020204" pitchFamily="34" charset="0"/>
                          <a:cs typeface="Open Sans" panose="020B0606030504020204" pitchFamily="34" charset="0"/>
                        </a:rPr>
                        <a:t>(Student side&gt;Know-how library). </a:t>
                      </a:r>
                    </a:p>
                    <a:p>
                      <a:pPr marL="0" indent="0">
                        <a:lnSpc>
                          <a:spcPct val="100000"/>
                        </a:lnSpc>
                        <a:spcBef>
                          <a:spcPts val="0"/>
                        </a:spcBef>
                        <a:buNone/>
                      </a:pPr>
                      <a:endParaRPr lang="en-GB" sz="105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0000"/>
                        </a:lnSpc>
                        <a:spcBef>
                          <a:spcPts val="0"/>
                        </a:spcBef>
                        <a:buNone/>
                      </a:pPr>
                      <a:r>
                        <a:rPr lang="en-GB" sz="1050" dirty="0">
                          <a:solidFill>
                            <a:prstClr val="black"/>
                          </a:solidFill>
                          <a:latin typeface="Open Sans" panose="020B0606030504020204" pitchFamily="34" charset="0"/>
                          <a:ea typeface="Open Sans" panose="020B0606030504020204" pitchFamily="34" charset="0"/>
                          <a:cs typeface="Open Sans" panose="020B0606030504020204" pitchFamily="34" charset="0"/>
                        </a:rPr>
                        <a:t>S</a:t>
                      </a:r>
                      <a:r>
                        <a:rPr lang="en-GB" sz="1050" dirty="0">
                          <a:latin typeface="Open Sans" panose="020B0606030504020204" pitchFamily="34" charset="0"/>
                          <a:ea typeface="Open Sans" panose="020B0606030504020204" pitchFamily="34" charset="0"/>
                          <a:cs typeface="Open Sans" panose="020B0606030504020204" pitchFamily="34" charset="0"/>
                        </a:rPr>
                        <a:t>tudents can use this for independent research after the lesson. </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607584396"/>
                  </a:ext>
                </a:extLst>
              </a:tr>
            </a:tbl>
          </a:graphicData>
        </a:graphic>
      </p:graphicFrame>
      <p:graphicFrame>
        <p:nvGraphicFramePr>
          <p:cNvPr id="2" name="Table 1">
            <a:extLst>
              <a:ext uri="{FF2B5EF4-FFF2-40B4-BE49-F238E27FC236}">
                <a16:creationId xmlns:a16="http://schemas.microsoft.com/office/drawing/2014/main" id="{DB9636CA-FF0C-46BA-7256-812C89322EC9}"/>
              </a:ext>
            </a:extLst>
          </p:cNvPr>
          <p:cNvGraphicFramePr>
            <a:graphicFrameLocks noGrp="1"/>
          </p:cNvGraphicFramePr>
          <p:nvPr>
            <p:extLst>
              <p:ext uri="{D42A27DB-BD31-4B8C-83A1-F6EECF244321}">
                <p14:modId xmlns:p14="http://schemas.microsoft.com/office/powerpoint/2010/main" val="1602958879"/>
              </p:ext>
            </p:extLst>
          </p:nvPr>
        </p:nvGraphicFramePr>
        <p:xfrm>
          <a:off x="6854416" y="712591"/>
          <a:ext cx="5177402" cy="1522729"/>
        </p:xfrm>
        <a:graphic>
          <a:graphicData uri="http://schemas.openxmlformats.org/drawingml/2006/table">
            <a:tbl>
              <a:tblPr/>
              <a:tblGrid>
                <a:gridCol w="1141504">
                  <a:extLst>
                    <a:ext uri="{9D8B030D-6E8A-4147-A177-3AD203B41FA5}">
                      <a16:colId xmlns:a16="http://schemas.microsoft.com/office/drawing/2014/main" val="2871644689"/>
                    </a:ext>
                  </a:extLst>
                </a:gridCol>
                <a:gridCol w="4035898">
                  <a:extLst>
                    <a:ext uri="{9D8B030D-6E8A-4147-A177-3AD203B41FA5}">
                      <a16:colId xmlns:a16="http://schemas.microsoft.com/office/drawing/2014/main" val="3065179730"/>
                    </a:ext>
                  </a:extLst>
                </a:gridCol>
              </a:tblGrid>
              <a:tr h="33870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Know-how library</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indent="0">
                        <a:buFont typeface="Arial" panose="020B0604020202020204" pitchFamily="34" charset="0"/>
                        <a:buNone/>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602748122"/>
                  </a:ext>
                </a:extLst>
              </a:tr>
              <a:tr h="1062311">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Know-how library</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Open the ‘student side’ of your </a:t>
                      </a:r>
                      <a:r>
                        <a:rPr lang="en-GB" sz="105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Unifrog</a:t>
                      </a:r>
                      <a:r>
                        <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account and click these links: </a:t>
                      </a:r>
                      <a:endPar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3"/>
                        </a:rPr>
                        <a:t>Understanding periods</a:t>
                      </a:r>
                      <a:endPar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4"/>
                        </a:rPr>
                        <a:t>Understanding PMDD</a:t>
                      </a:r>
                      <a:endParaRPr lang="en-GB" sz="1050" u="none" kern="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Students can also search for these guides using the Know-how library tool.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7729636"/>
                  </a:ext>
                </a:extLst>
              </a:tr>
            </a:tbl>
          </a:graphicData>
        </a:graphic>
      </p:graphicFrame>
      <p:graphicFrame>
        <p:nvGraphicFramePr>
          <p:cNvPr id="4" name="Table 3">
            <a:extLst>
              <a:ext uri="{FF2B5EF4-FFF2-40B4-BE49-F238E27FC236}">
                <a16:creationId xmlns:a16="http://schemas.microsoft.com/office/drawing/2014/main" id="{341A9A4D-2FEA-1107-2C39-2C33D0C3C7E0}"/>
              </a:ext>
            </a:extLst>
          </p:cNvPr>
          <p:cNvGraphicFramePr>
            <a:graphicFrameLocks noGrp="1"/>
          </p:cNvGraphicFramePr>
          <p:nvPr>
            <p:extLst>
              <p:ext uri="{D42A27DB-BD31-4B8C-83A1-F6EECF244321}">
                <p14:modId xmlns:p14="http://schemas.microsoft.com/office/powerpoint/2010/main" val="888667744"/>
              </p:ext>
            </p:extLst>
          </p:nvPr>
        </p:nvGraphicFramePr>
        <p:xfrm>
          <a:off x="6854416" y="2438154"/>
          <a:ext cx="5177402" cy="1995729"/>
        </p:xfrm>
        <a:graphic>
          <a:graphicData uri="http://schemas.openxmlformats.org/drawingml/2006/table">
            <a:tbl>
              <a:tblPr/>
              <a:tblGrid>
                <a:gridCol w="1151664">
                  <a:extLst>
                    <a:ext uri="{9D8B030D-6E8A-4147-A177-3AD203B41FA5}">
                      <a16:colId xmlns:a16="http://schemas.microsoft.com/office/drawing/2014/main" val="2107808640"/>
                    </a:ext>
                  </a:extLst>
                </a:gridCol>
                <a:gridCol w="4025738">
                  <a:extLst>
                    <a:ext uri="{9D8B030D-6E8A-4147-A177-3AD203B41FA5}">
                      <a16:colId xmlns:a16="http://schemas.microsoft.com/office/drawing/2014/main" val="1852041546"/>
                    </a:ext>
                  </a:extLst>
                </a:gridCol>
              </a:tblGrid>
              <a:tr h="365377">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Tracking progress on </a:t>
                      </a:r>
                      <a:r>
                        <a:rPr lang="en-GB" sz="16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Unifrog</a:t>
                      </a:r>
                      <a:endPar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endParaRPr lang="en-GB" dirty="0"/>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2460911834"/>
                  </a:ext>
                </a:extLst>
              </a:tr>
              <a:tr h="49920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b="1" dirty="0">
                          <a:latin typeface="Open Sans" panose="020B0606030504020204" pitchFamily="34" charset="0"/>
                          <a:ea typeface="Open Sans" panose="020B0606030504020204" pitchFamily="34" charset="0"/>
                          <a:cs typeface="Open Sans" panose="020B0606030504020204" pitchFamily="34" charset="0"/>
                        </a:rPr>
                        <a:t>Add as an Interaction</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dirty="0">
                          <a:latin typeface="Open Sans" panose="020B0606030504020204" pitchFamily="34" charset="0"/>
                          <a:ea typeface="Open Sans" panose="020B0606030504020204" pitchFamily="34" charset="0"/>
                          <a:cs typeface="Open Sans" panose="020B0606030504020204" pitchFamily="34" charset="0"/>
                        </a:rPr>
                        <a:t>Click Advanced view&gt;Sort by school leaving year&gt;[filter for specific students]&gt;+interaction.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329653148"/>
                  </a:ext>
                </a:extLst>
              </a:tr>
              <a:tr h="499200">
                <a:tc>
                  <a:txBody>
                    <a:bodyPr/>
                    <a:lstStyle/>
                    <a:p>
                      <a:pPr algn="l">
                        <a:lnSpc>
                          <a:spcPct val="115000"/>
                        </a:lnSpc>
                      </a:pPr>
                      <a:r>
                        <a:rPr lang="fr-FR" sz="1050" b="1" dirty="0">
                          <a:effectLst/>
                          <a:latin typeface="Open Sans" panose="020B0606030504020204" pitchFamily="34" charset="0"/>
                          <a:ea typeface="Open Sans" panose="020B0606030504020204" pitchFamily="34" charset="0"/>
                          <a:cs typeface="Open Sans" panose="020B0606030504020204" pitchFamily="34" charset="0"/>
                        </a:rPr>
                        <a:t>Track on Charts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050" dirty="0">
                          <a:latin typeface="Open Sans" panose="020B0606030504020204" pitchFamily="34" charset="0"/>
                          <a:ea typeface="Open Sans" panose="020B0606030504020204" pitchFamily="34" charset="0"/>
                          <a:cs typeface="Open Sans" panose="020B0606030504020204" pitchFamily="34" charset="0"/>
                        </a:rPr>
                        <a:t>Click Usage charts&gt;Customise and filter&gt; ‘Know-how library: Favouriting over time’.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300246794"/>
                  </a:ext>
                </a:extLst>
              </a:tr>
              <a:tr h="556479">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Tracking individual students</a:t>
                      </a:r>
                      <a:endParaRPr lang="fr-FR" sz="105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indent="0">
                        <a:lnSpc>
                          <a:spcPct val="100000"/>
                        </a:lnSpc>
                        <a:spcBef>
                          <a:spcPts val="0"/>
                        </a:spcBef>
                        <a:buNone/>
                      </a:pPr>
                      <a:r>
                        <a:rPr lang="en-GB" sz="1050" dirty="0">
                          <a:latin typeface="Open Sans" panose="020B0606030504020204" pitchFamily="34" charset="0"/>
                          <a:ea typeface="Open Sans" panose="020B0606030504020204" pitchFamily="34" charset="0"/>
                          <a:cs typeface="Open Sans" panose="020B0606030504020204" pitchFamily="34" charset="0"/>
                        </a:rPr>
                        <a:t>Advanced view&gt;Sort by&gt;Library profiles in Favourites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357437596"/>
                  </a:ext>
                </a:extLst>
              </a:tr>
            </a:tbl>
          </a:graphicData>
        </a:graphic>
      </p:graphicFrame>
      <p:graphicFrame>
        <p:nvGraphicFramePr>
          <p:cNvPr id="7" name="Table 6">
            <a:extLst>
              <a:ext uri="{FF2B5EF4-FFF2-40B4-BE49-F238E27FC236}">
                <a16:creationId xmlns:a16="http://schemas.microsoft.com/office/drawing/2014/main" id="{E42D6911-45CF-1748-62F5-1F8CD638CC73}"/>
              </a:ext>
            </a:extLst>
          </p:cNvPr>
          <p:cNvGraphicFramePr>
            <a:graphicFrameLocks noGrp="1"/>
          </p:cNvGraphicFramePr>
          <p:nvPr>
            <p:extLst>
              <p:ext uri="{D42A27DB-BD31-4B8C-83A1-F6EECF244321}">
                <p14:modId xmlns:p14="http://schemas.microsoft.com/office/powerpoint/2010/main" val="1189077756"/>
              </p:ext>
            </p:extLst>
          </p:nvPr>
        </p:nvGraphicFramePr>
        <p:xfrm>
          <a:off x="6854416" y="4633613"/>
          <a:ext cx="5177402" cy="1987179"/>
        </p:xfrm>
        <a:graphic>
          <a:graphicData uri="http://schemas.openxmlformats.org/drawingml/2006/table">
            <a:tbl>
              <a:tblPr/>
              <a:tblGrid>
                <a:gridCol w="1171984">
                  <a:extLst>
                    <a:ext uri="{9D8B030D-6E8A-4147-A177-3AD203B41FA5}">
                      <a16:colId xmlns:a16="http://schemas.microsoft.com/office/drawing/2014/main" val="4148843491"/>
                    </a:ext>
                  </a:extLst>
                </a:gridCol>
                <a:gridCol w="4005418">
                  <a:extLst>
                    <a:ext uri="{9D8B030D-6E8A-4147-A177-3AD203B41FA5}">
                      <a16:colId xmlns:a16="http://schemas.microsoft.com/office/drawing/2014/main" val="4190319038"/>
                    </a:ext>
                  </a:extLst>
                </a:gridCol>
              </a:tblGrid>
              <a:tr h="33826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PSHE Association</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05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Reproductive health and fertility</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738737287"/>
                  </a:ext>
                </a:extLst>
              </a:tr>
              <a:tr h="40033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CASEL 5</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050" b="0" i="0" kern="1200"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Self-management</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99395854"/>
                  </a:ext>
                </a:extLst>
              </a:tr>
              <a:tr h="400330">
                <a:tc>
                  <a:txBody>
                    <a:bodyPr/>
                    <a:lstStyle/>
                    <a:p>
                      <a:pPr algn="l">
                        <a:lnSpc>
                          <a:spcPct val="115000"/>
                        </a:lnSpc>
                      </a:pPr>
                      <a:r>
                        <a:rPr lang="en-GB" sz="1050" b="1" dirty="0">
                          <a:latin typeface="Open Sans" panose="020B0606030504020204" pitchFamily="34" charset="0"/>
                          <a:ea typeface="Open Sans" panose="020B0606030504020204" pitchFamily="34" charset="0"/>
                          <a:cs typeface="Open Sans" panose="020B0606030504020204" pitchFamily="34" charset="0"/>
                        </a:rPr>
                        <a:t>ISCA</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050" b="0" i="0"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SE:A1:2; SE:A1:14; SE:A2:3; SE:B1:5</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761807041"/>
                  </a:ext>
                </a:extLst>
              </a:tr>
              <a:tr h="400330">
                <a:tc>
                  <a:txBody>
                    <a:bodyPr/>
                    <a:lstStyle/>
                    <a:p>
                      <a:pPr algn="l">
                        <a:lnSpc>
                          <a:spcPct val="115000"/>
                        </a:lnSpc>
                      </a:pPr>
                      <a:r>
                        <a:rPr lang="en-GB" sz="1050" b="1"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Skills</a:t>
                      </a:r>
                      <a:endParaRPr lang="fr-FR" sz="105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050" b="0" i="0" u="none" strike="noStrike" dirty="0">
                          <a:solidFill>
                            <a:srgbClr val="000000"/>
                          </a:solidFill>
                          <a:effectLst/>
                          <a:latin typeface="Open Sans" panose="020B0606030504020204" pitchFamily="34" charset="0"/>
                        </a:rPr>
                        <a:t>Learning, speaking, confidence, reflectiveness, practical skills</a:t>
                      </a: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913035956"/>
                  </a:ext>
                </a:extLst>
              </a:tr>
            </a:tbl>
          </a:graphicData>
        </a:graphic>
      </p:graphicFrame>
      <p:pic>
        <p:nvPicPr>
          <p:cNvPr id="9" name="Graphic 8" descr="Open book with solid fill">
            <a:extLst>
              <a:ext uri="{FF2B5EF4-FFF2-40B4-BE49-F238E27FC236}">
                <a16:creationId xmlns:a16="http://schemas.microsoft.com/office/drawing/2014/main" id="{8592A74C-FFAC-E0D1-C817-E165780A20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581704" y="663528"/>
            <a:ext cx="416659" cy="416659"/>
          </a:xfrm>
          <a:prstGeom prst="rect">
            <a:avLst/>
          </a:prstGeom>
        </p:spPr>
      </p:pic>
      <p:pic>
        <p:nvPicPr>
          <p:cNvPr id="11" name="Graphic 10" descr="Bar graph with upward trend with solid fill">
            <a:extLst>
              <a:ext uri="{FF2B5EF4-FFF2-40B4-BE49-F238E27FC236}">
                <a16:creationId xmlns:a16="http://schemas.microsoft.com/office/drawing/2014/main" id="{27DF34FE-DEA3-32CD-DB38-A758C5977A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91296" y="2435049"/>
            <a:ext cx="407067" cy="407067"/>
          </a:xfrm>
          <a:prstGeom prst="rect">
            <a:avLst/>
          </a:prstGeom>
        </p:spPr>
      </p:pic>
      <p:pic>
        <p:nvPicPr>
          <p:cNvPr id="13" name="Graphic 12" descr="Clipboard Checked with solid fill">
            <a:extLst>
              <a:ext uri="{FF2B5EF4-FFF2-40B4-BE49-F238E27FC236}">
                <a16:creationId xmlns:a16="http://schemas.microsoft.com/office/drawing/2014/main" id="{2F52C34A-8129-B69A-E902-C7D9F1E4FC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645792" y="4577593"/>
            <a:ext cx="416505" cy="416505"/>
          </a:xfrm>
          <a:prstGeom prst="rect">
            <a:avLst/>
          </a:prstGeom>
        </p:spPr>
      </p:pic>
      <p:pic>
        <p:nvPicPr>
          <p:cNvPr id="17" name="Graphic 16" descr="Future with solid fill">
            <a:extLst>
              <a:ext uri="{FF2B5EF4-FFF2-40B4-BE49-F238E27FC236}">
                <a16:creationId xmlns:a16="http://schemas.microsoft.com/office/drawing/2014/main" id="{04DFEBBA-2E81-D764-C9DC-BD04BEE601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32394" y="5394952"/>
            <a:ext cx="350524" cy="350524"/>
          </a:xfrm>
          <a:prstGeom prst="rect">
            <a:avLst/>
          </a:prstGeom>
        </p:spPr>
      </p:pic>
      <p:pic>
        <p:nvPicPr>
          <p:cNvPr id="19" name="Graphic 18" descr="Lightbulb with solid fill">
            <a:extLst>
              <a:ext uri="{FF2B5EF4-FFF2-40B4-BE49-F238E27FC236}">
                <a16:creationId xmlns:a16="http://schemas.microsoft.com/office/drawing/2014/main" id="{D2DCD8A1-DB2D-EFA9-6EB8-1D94D923CB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08545" y="679884"/>
            <a:ext cx="398221" cy="398221"/>
          </a:xfrm>
          <a:prstGeom prst="rect">
            <a:avLst/>
          </a:prstGeom>
        </p:spPr>
      </p:pic>
    </p:spTree>
    <p:extLst>
      <p:ext uri="{BB962C8B-B14F-4D97-AF65-F5344CB8AC3E}">
        <p14:creationId xmlns:p14="http://schemas.microsoft.com/office/powerpoint/2010/main" val="255930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B7046-B65C-9C98-3949-0AC167207004}"/>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B0F7BB07-8C90-B54A-5EC4-9FCB6F55BAB7}"/>
              </a:ext>
            </a:extLst>
          </p:cNvPr>
          <p:cNvSpPr/>
          <p:nvPr/>
        </p:nvSpPr>
        <p:spPr>
          <a:xfrm>
            <a:off x="338939" y="1432574"/>
            <a:ext cx="11541822" cy="66918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9779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Menstrual pain can be just as severe as other recognised medical conditions.</a:t>
            </a:r>
          </a:p>
        </p:txBody>
      </p:sp>
      <p:pic>
        <p:nvPicPr>
          <p:cNvPr id="41" name="Graphic 40" descr="Badge 5 with solid fill">
            <a:extLst>
              <a:ext uri="{FF2B5EF4-FFF2-40B4-BE49-F238E27FC236}">
                <a16:creationId xmlns:a16="http://schemas.microsoft.com/office/drawing/2014/main" id="{464C2418-F184-B8D6-D1AE-C67233551CC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1904" y="1277633"/>
            <a:ext cx="553288" cy="553288"/>
          </a:xfrm>
          <a:prstGeom prst="rect">
            <a:avLst/>
          </a:prstGeom>
        </p:spPr>
      </p:pic>
      <p:sp>
        <p:nvSpPr>
          <p:cNvPr id="47" name="Title 1">
            <a:extLst>
              <a:ext uri="{FF2B5EF4-FFF2-40B4-BE49-F238E27FC236}">
                <a16:creationId xmlns:a16="http://schemas.microsoft.com/office/drawing/2014/main" id="{A21CB784-1480-C242-71ED-AD5209D0F8FC}"/>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a:t>
            </a:r>
          </a:p>
        </p:txBody>
      </p:sp>
      <p:sp>
        <p:nvSpPr>
          <p:cNvPr id="2" name="Rectangle: Rounded Corners 34">
            <a:extLst>
              <a:ext uri="{FF2B5EF4-FFF2-40B4-BE49-F238E27FC236}">
                <a16:creationId xmlns:a16="http://schemas.microsoft.com/office/drawing/2014/main" id="{6B2C00EF-B220-E1B7-752C-1E941B528FDE}"/>
              </a:ext>
            </a:extLst>
          </p:cNvPr>
          <p:cNvSpPr/>
          <p:nvPr/>
        </p:nvSpPr>
        <p:spPr>
          <a:xfrm>
            <a:off x="8143646" y="467426"/>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00B050"/>
                </a:solidFill>
                <a:effectLst/>
                <a:uLnTx/>
                <a:uFillTx/>
                <a:latin typeface="Open Sans" panose="020B0606030504020204" pitchFamily="34" charset="0"/>
                <a:ea typeface="Open Sans" panose="020B0606030504020204" pitchFamily="34" charset="0"/>
                <a:cs typeface="Open Sans" panose="020B0606030504020204" pitchFamily="34" charset="0"/>
              </a:rPr>
              <a:t>True</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0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False</a:t>
            </a:r>
            <a:endParaRPr kumimoji="0" lang="en-GB" sz="18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Thumbs up sign with solid fill">
            <a:extLst>
              <a:ext uri="{FF2B5EF4-FFF2-40B4-BE49-F238E27FC236}">
                <a16:creationId xmlns:a16="http://schemas.microsoft.com/office/drawing/2014/main" id="{89D0D710-1447-8E4C-6464-6A6D6539B3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80" y="526388"/>
            <a:ext cx="700530" cy="635122"/>
          </a:xfrm>
          <a:prstGeom prst="rect">
            <a:avLst/>
          </a:prstGeom>
        </p:spPr>
      </p:pic>
      <p:pic>
        <p:nvPicPr>
          <p:cNvPr id="9" name="Graphic 8">
            <a:extLst>
              <a:ext uri="{FF2B5EF4-FFF2-40B4-BE49-F238E27FC236}">
                <a16:creationId xmlns:a16="http://schemas.microsoft.com/office/drawing/2014/main" id="{69FD8142-AE53-0E9A-124A-BE4DC4FCC8F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2869" y="568149"/>
            <a:ext cx="700530" cy="635122"/>
          </a:xfrm>
          <a:prstGeom prst="rect">
            <a:avLst/>
          </a:prstGeom>
        </p:spPr>
      </p:pic>
      <p:sp>
        <p:nvSpPr>
          <p:cNvPr id="11" name="Rectangle: Rounded Corners 2">
            <a:extLst>
              <a:ext uri="{FF2B5EF4-FFF2-40B4-BE49-F238E27FC236}">
                <a16:creationId xmlns:a16="http://schemas.microsoft.com/office/drawing/2014/main" id="{33144F72-B3A4-0B50-15B4-2F3FABC1EA8D}"/>
              </a:ext>
            </a:extLst>
          </p:cNvPr>
          <p:cNvSpPr/>
          <p:nvPr/>
        </p:nvSpPr>
        <p:spPr>
          <a:xfrm>
            <a:off x="338938" y="2386200"/>
            <a:ext cx="11541822" cy="2785568"/>
          </a:xfrm>
          <a:prstGeom prst="round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spcBef>
                <a:spcPts val="1200"/>
              </a:spcBef>
              <a:spcAft>
                <a:spcPts val="1200"/>
              </a:spcAft>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In clinical studies, people with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endometriosis</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 type of menstrual condition) report average pain scores of 7.5 out of 10 during periods – the same severity bracket as pain after large surgeries and advanced cancer pain. </a:t>
            </a:r>
            <a:r>
              <a:rPr lang="en-GB" sz="2200" dirty="0">
                <a:solidFill>
                  <a:srgbClr val="000000"/>
                </a:solidFill>
                <a:latin typeface="Open Sans" panose="020B0606030504020204" pitchFamily="34" charset="0"/>
              </a:rPr>
              <a:t>Despite this, menstrual pain remains one of the most under-investigated and under-treated types of pain.</a:t>
            </a:r>
            <a:br>
              <a:rPr lang="en-GB" sz="2400" dirty="0"/>
            </a:b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12">
            <a:extLst>
              <a:ext uri="{FF2B5EF4-FFF2-40B4-BE49-F238E27FC236}">
                <a16:creationId xmlns:a16="http://schemas.microsoft.com/office/drawing/2014/main" id="{BEB6E43E-28F7-88AF-CD9A-CF7D3496780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81904" y="4615371"/>
            <a:ext cx="1280542" cy="1280542"/>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E82AB501-0C71-0220-7C73-E855C5AF41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0955039" y="4615371"/>
            <a:ext cx="1082755" cy="108275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6460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E0F01-B96B-D4E6-4DFF-E5069F94BA7A}"/>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422F32FF-7FA3-A8EF-1A4A-9C0A26CA390E}"/>
              </a:ext>
            </a:extLst>
          </p:cNvPr>
          <p:cNvSpPr/>
          <p:nvPr/>
        </p:nvSpPr>
        <p:spPr>
          <a:xfrm>
            <a:off x="338939" y="1432574"/>
            <a:ext cx="11541822" cy="66918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 tracking (via an app) is mainly useful if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someone’s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trying to get pregnant.</a:t>
            </a:r>
          </a:p>
        </p:txBody>
      </p:sp>
      <p:pic>
        <p:nvPicPr>
          <p:cNvPr id="41" name="Graphic 40" descr="Badge 6 with solid fill">
            <a:extLst>
              <a:ext uri="{FF2B5EF4-FFF2-40B4-BE49-F238E27FC236}">
                <a16:creationId xmlns:a16="http://schemas.microsoft.com/office/drawing/2014/main" id="{434D0CC5-BB08-FE1C-9D96-94812C7A398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1904" y="1277633"/>
            <a:ext cx="553288" cy="553288"/>
          </a:xfrm>
          <a:prstGeom prst="rect">
            <a:avLst/>
          </a:prstGeom>
        </p:spPr>
      </p:pic>
      <p:sp>
        <p:nvSpPr>
          <p:cNvPr id="47" name="Title 1">
            <a:extLst>
              <a:ext uri="{FF2B5EF4-FFF2-40B4-BE49-F238E27FC236}">
                <a16:creationId xmlns:a16="http://schemas.microsoft.com/office/drawing/2014/main" id="{E90D75C7-EDA4-41E4-0C6B-CECD27531BEA}"/>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 </a:t>
            </a:r>
          </a:p>
        </p:txBody>
      </p:sp>
      <p:sp>
        <p:nvSpPr>
          <p:cNvPr id="2" name="Rectangle: Rounded Corners 34">
            <a:extLst>
              <a:ext uri="{FF2B5EF4-FFF2-40B4-BE49-F238E27FC236}">
                <a16:creationId xmlns:a16="http://schemas.microsoft.com/office/drawing/2014/main" id="{6FD39489-1C4F-2C44-93F4-CD22CB7BDB7F}"/>
              </a:ext>
            </a:extLst>
          </p:cNvPr>
          <p:cNvSpPr/>
          <p:nvPr/>
        </p:nvSpPr>
        <p:spPr>
          <a:xfrm>
            <a:off x="8143646" y="467426"/>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True</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0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False</a:t>
            </a:r>
            <a:endParaRPr kumimoji="0" lang="en-GB" sz="18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557ADF30-F544-51AD-D632-9FEAD39CE76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80" y="526388"/>
            <a:ext cx="700530" cy="635122"/>
          </a:xfrm>
          <a:prstGeom prst="rect">
            <a:avLst/>
          </a:prstGeom>
        </p:spPr>
      </p:pic>
      <p:pic>
        <p:nvPicPr>
          <p:cNvPr id="9" name="Graphic 8" descr="Thumbs Down with solid fill">
            <a:extLst>
              <a:ext uri="{FF2B5EF4-FFF2-40B4-BE49-F238E27FC236}">
                <a16:creationId xmlns:a16="http://schemas.microsoft.com/office/drawing/2014/main" id="{40182651-3277-3C35-C434-131BD292A5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2869" y="568149"/>
            <a:ext cx="700530" cy="635122"/>
          </a:xfrm>
          <a:prstGeom prst="rect">
            <a:avLst/>
          </a:prstGeom>
        </p:spPr>
      </p:pic>
      <p:sp>
        <p:nvSpPr>
          <p:cNvPr id="11" name="Rectangle: Rounded Corners 2">
            <a:extLst>
              <a:ext uri="{FF2B5EF4-FFF2-40B4-BE49-F238E27FC236}">
                <a16:creationId xmlns:a16="http://schemas.microsoft.com/office/drawing/2014/main" id="{040E0831-387A-D451-C7C5-8C7F3BCBACE0}"/>
              </a:ext>
            </a:extLst>
          </p:cNvPr>
          <p:cNvSpPr/>
          <p:nvPr/>
        </p:nvSpPr>
        <p:spPr>
          <a:xfrm>
            <a:off x="338938" y="2386200"/>
            <a:ext cx="11541822" cy="2785568"/>
          </a:xfrm>
          <a:prstGeom prst="round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Tracking the menstrual cycle is one of the most useful habits to build at any age. Researchers now argue that changes in menstrual patterns over time can be early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warning signs </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of health conditions – tracking this gives people information about their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whole body</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not just their fertility! </a:t>
            </a:r>
          </a:p>
          <a:p>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12">
            <a:extLst>
              <a:ext uri="{FF2B5EF4-FFF2-40B4-BE49-F238E27FC236}">
                <a16:creationId xmlns:a16="http://schemas.microsoft.com/office/drawing/2014/main" id="{7D107AD9-1AFD-A6C6-9241-AEBF851468B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91528" y="4567289"/>
            <a:ext cx="1087328" cy="1087328"/>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166F515C-20DB-B990-1252-81C6F4214B9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0872015" y="4567289"/>
            <a:ext cx="1087328" cy="10873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9231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B807E-0258-9E4B-00CC-05F43D647B4D}"/>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2DB0346B-CFDE-095D-DBB0-842AEF3AB052}"/>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(5 minutes)</a:t>
            </a:r>
          </a:p>
        </p:txBody>
      </p:sp>
      <p:sp>
        <p:nvSpPr>
          <p:cNvPr id="5" name="TextBox 4">
            <a:extLst>
              <a:ext uri="{FF2B5EF4-FFF2-40B4-BE49-F238E27FC236}">
                <a16:creationId xmlns:a16="http://schemas.microsoft.com/office/drawing/2014/main" id="{0B7BC18E-4878-6C96-5F02-6F2965115A4F}"/>
              </a:ext>
            </a:extLst>
          </p:cNvPr>
          <p:cNvSpPr txBox="1"/>
          <p:nvPr/>
        </p:nvSpPr>
        <p:spPr>
          <a:xfrm>
            <a:off x="191529" y="1178397"/>
            <a:ext cx="11808942" cy="400110"/>
          </a:xfrm>
          <a:prstGeom prst="rect">
            <a:avLst/>
          </a:prstGeom>
          <a:noFill/>
        </p:spPr>
        <p:txBody>
          <a:bodyPr wrap="square" rtlCol="0">
            <a:sp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Use the icons and prompts below to discuss what you think a healthy, regular period looks like.</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4" name="Graphic 13">
            <a:extLst>
              <a:ext uri="{FF2B5EF4-FFF2-40B4-BE49-F238E27FC236}">
                <a16:creationId xmlns:a16="http://schemas.microsoft.com/office/drawing/2014/main" id="{A88F31CE-2929-F33D-C703-D53C44DB2BC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8589" y="4275065"/>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A3C2AD2A-0A0D-1C02-966E-492D12B1A87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5135" y="4275065"/>
            <a:ext cx="914400" cy="914400"/>
          </a:xfrm>
          <a:prstGeom prst="rect">
            <a:avLst/>
          </a:prstGeom>
          <a:effectLst>
            <a:outerShdw blurRad="50800" dist="38100" dir="2700000" algn="tl" rotWithShape="0">
              <a:prstClr val="black">
                <a:alpha val="40000"/>
              </a:prstClr>
            </a:outerShdw>
          </a:effectLst>
        </p:spPr>
      </p:pic>
      <p:pic>
        <p:nvPicPr>
          <p:cNvPr id="19" name="Graphic 18">
            <a:extLst>
              <a:ext uri="{FF2B5EF4-FFF2-40B4-BE49-F238E27FC236}">
                <a16:creationId xmlns:a16="http://schemas.microsoft.com/office/drawing/2014/main" id="{E61FB75D-A72F-CC37-9ABA-3C3AD523352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48040" y="4297512"/>
            <a:ext cx="914400" cy="914400"/>
          </a:xfrm>
          <a:prstGeom prst="rect">
            <a:avLst/>
          </a:prstGeom>
          <a:effectLst>
            <a:outerShdw blurRad="50800" dist="38100" dir="2700000" algn="tl" rotWithShape="0">
              <a:prstClr val="black">
                <a:alpha val="40000"/>
              </a:prstClr>
            </a:outerShdw>
          </a:effectLst>
        </p:spPr>
      </p:pic>
      <p:pic>
        <p:nvPicPr>
          <p:cNvPr id="21" name="Graphic 20">
            <a:extLst>
              <a:ext uri="{FF2B5EF4-FFF2-40B4-BE49-F238E27FC236}">
                <a16:creationId xmlns:a16="http://schemas.microsoft.com/office/drawing/2014/main" id="{0C0F6FD3-69EF-488F-585F-92F3CB6214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58781" y="4275065"/>
            <a:ext cx="914400" cy="914400"/>
          </a:xfrm>
          <a:prstGeom prst="rect">
            <a:avLst/>
          </a:prstGeom>
          <a:effectLst>
            <a:outerShdw blurRad="50800" dist="38100" dir="2700000" algn="tl" rotWithShape="0">
              <a:prstClr val="black">
                <a:alpha val="40000"/>
              </a:prstClr>
            </a:outerShdw>
          </a:effectLst>
        </p:spPr>
      </p:pic>
      <p:sp>
        <p:nvSpPr>
          <p:cNvPr id="22" name="Freeform: Shape 3">
            <a:extLst>
              <a:ext uri="{FF2B5EF4-FFF2-40B4-BE49-F238E27FC236}">
                <a16:creationId xmlns:a16="http://schemas.microsoft.com/office/drawing/2014/main" id="{16621A33-A42D-87B7-7DD2-F1F4C117389B}"/>
              </a:ext>
            </a:extLst>
          </p:cNvPr>
          <p:cNvSpPr/>
          <p:nvPr/>
        </p:nvSpPr>
        <p:spPr>
          <a:xfrm>
            <a:off x="523811" y="2374505"/>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E69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99AED92A-7C92-02F3-0BF2-2A5CCFB156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7351" y="2030127"/>
            <a:ext cx="553288" cy="553288"/>
          </a:xfrm>
          <a:prstGeom prst="rect">
            <a:avLst/>
          </a:prstGeom>
        </p:spPr>
      </p:pic>
      <p:pic>
        <p:nvPicPr>
          <p:cNvPr id="7" name="Graphic 6">
            <a:extLst>
              <a:ext uri="{FF2B5EF4-FFF2-40B4-BE49-F238E27FC236}">
                <a16:creationId xmlns:a16="http://schemas.microsoft.com/office/drawing/2014/main" id="{E56A14C8-966E-AFAD-AE8C-7C81647FB60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5997" y="4296468"/>
            <a:ext cx="833055" cy="833055"/>
          </a:xfrm>
          <a:prstGeom prst="rect">
            <a:avLst/>
          </a:prstGeom>
          <a:effectLst>
            <a:outerShdw blurRad="50800" dist="38100" dir="2700000" algn="tl" rotWithShape="0">
              <a:prstClr val="black">
                <a:alpha val="40000"/>
              </a:prstClr>
            </a:outerShdw>
          </a:effectLst>
        </p:spPr>
      </p:pic>
      <p:sp>
        <p:nvSpPr>
          <p:cNvPr id="24" name="Freeform: Shape 3">
            <a:extLst>
              <a:ext uri="{FF2B5EF4-FFF2-40B4-BE49-F238E27FC236}">
                <a16:creationId xmlns:a16="http://schemas.microsoft.com/office/drawing/2014/main" id="{73264982-DDD9-B314-2F59-D323D5081869}"/>
              </a:ext>
            </a:extLst>
          </p:cNvPr>
          <p:cNvSpPr/>
          <p:nvPr/>
        </p:nvSpPr>
        <p:spPr>
          <a:xfrm>
            <a:off x="2378664" y="2374505"/>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C99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86942CDD-F8ED-DC29-E316-5E324E476FB2}"/>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2977452" y="2030127"/>
            <a:ext cx="553288" cy="553288"/>
          </a:xfrm>
          <a:prstGeom prst="rect">
            <a:avLst/>
          </a:prstGeom>
        </p:spPr>
      </p:pic>
      <p:pic>
        <p:nvPicPr>
          <p:cNvPr id="10" name="Graphic 9">
            <a:extLst>
              <a:ext uri="{FF2B5EF4-FFF2-40B4-BE49-F238E27FC236}">
                <a16:creationId xmlns:a16="http://schemas.microsoft.com/office/drawing/2014/main" id="{7361B2A7-24E4-6709-8C19-B36506A8B01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796896" y="4296468"/>
            <a:ext cx="914400" cy="914400"/>
          </a:xfrm>
          <a:prstGeom prst="rect">
            <a:avLst/>
          </a:prstGeom>
          <a:effectLst>
            <a:outerShdw blurRad="50800" dist="38100" dir="2700000" algn="tl" rotWithShape="0">
              <a:prstClr val="black">
                <a:alpha val="40000"/>
              </a:prstClr>
            </a:outerShdw>
          </a:effectLst>
        </p:spPr>
      </p:pic>
      <p:sp>
        <p:nvSpPr>
          <p:cNvPr id="27" name="Freeform: Shape 3">
            <a:extLst>
              <a:ext uri="{FF2B5EF4-FFF2-40B4-BE49-F238E27FC236}">
                <a16:creationId xmlns:a16="http://schemas.microsoft.com/office/drawing/2014/main" id="{C60F407A-C08F-3E2F-A88C-73FADA24C5F9}"/>
              </a:ext>
            </a:extLst>
          </p:cNvPr>
          <p:cNvSpPr/>
          <p:nvPr/>
        </p:nvSpPr>
        <p:spPr>
          <a:xfrm>
            <a:off x="6098866" y="2366426"/>
            <a:ext cx="1750864" cy="158446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B7E9E9"/>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6382CA3E-294A-732B-CB61-368B163854C0}"/>
              </a:ext>
            </a:extLst>
          </p:cNvPr>
          <p:cNvSpPr/>
          <p:nvPr/>
        </p:nvSpPr>
        <p:spPr>
          <a:xfrm>
            <a:off x="7958967" y="2355950"/>
            <a:ext cx="1750864" cy="158446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AE24B068-47FF-BB44-36AB-2C661F767BBE}"/>
              </a:ext>
            </a:extLst>
          </p:cNvPr>
          <p:cNvSpPr/>
          <p:nvPr/>
        </p:nvSpPr>
        <p:spPr>
          <a:xfrm>
            <a:off x="9819068" y="2374505"/>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BE97AE8E-D28C-23B4-5B4A-7D9C37278A38}"/>
              </a:ext>
            </a:extLst>
          </p:cNvPr>
          <p:cNvSpPr/>
          <p:nvPr/>
        </p:nvSpPr>
        <p:spPr>
          <a:xfrm>
            <a:off x="4238765" y="2374505"/>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ADEBD6"/>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49F68A16-AEB5-764F-2238-88DA8AF2579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4835691" y="2030127"/>
            <a:ext cx="553288" cy="553288"/>
          </a:xfrm>
          <a:prstGeom prst="rect">
            <a:avLst/>
          </a:prstGeom>
        </p:spPr>
      </p:pic>
      <p:pic>
        <p:nvPicPr>
          <p:cNvPr id="32" name="Graphic 31" descr="Badge 4 with solid fill">
            <a:extLst>
              <a:ext uri="{FF2B5EF4-FFF2-40B4-BE49-F238E27FC236}">
                <a16:creationId xmlns:a16="http://schemas.microsoft.com/office/drawing/2014/main" id="{C1CBD788-33C3-7A29-DAB3-5CEEA69CDEB1}"/>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6693930" y="2030127"/>
            <a:ext cx="553288" cy="553288"/>
          </a:xfrm>
          <a:prstGeom prst="rect">
            <a:avLst/>
          </a:prstGeom>
        </p:spPr>
      </p:pic>
      <p:pic>
        <p:nvPicPr>
          <p:cNvPr id="33" name="Graphic 32" descr="Badge 5 with solid fill">
            <a:extLst>
              <a:ext uri="{FF2B5EF4-FFF2-40B4-BE49-F238E27FC236}">
                <a16:creationId xmlns:a16="http://schemas.microsoft.com/office/drawing/2014/main" id="{BD0D507D-A5D8-C07C-5B6A-C6E5BECF5E6E}"/>
              </a:ext>
            </a:extLst>
          </p:cNvPr>
          <p:cNvPicPr>
            <a:picLocks noChangeAspect="1"/>
          </p:cNvPicPr>
          <p:nvPr/>
        </p:nvPicPr>
        <p:blipFill>
          <a:blip>
            <a:extLst>
              <a:ext uri="{96DAC541-7B7A-43D3-8B79-37D633B846F1}">
                <asvg:svgBlip xmlns:asvg="http://schemas.microsoft.com/office/drawing/2016/SVG/main" r:embed="rId13"/>
              </a:ext>
            </a:extLst>
          </a:blip>
          <a:srcRect/>
          <a:stretch/>
        </p:blipFill>
        <p:spPr>
          <a:xfrm>
            <a:off x="8552169" y="2030127"/>
            <a:ext cx="553288" cy="553288"/>
          </a:xfrm>
          <a:prstGeom prst="rect">
            <a:avLst/>
          </a:prstGeom>
        </p:spPr>
      </p:pic>
      <p:pic>
        <p:nvPicPr>
          <p:cNvPr id="34" name="Graphic 33" descr="Badge 6 with solid fill">
            <a:extLst>
              <a:ext uri="{FF2B5EF4-FFF2-40B4-BE49-F238E27FC236}">
                <a16:creationId xmlns:a16="http://schemas.microsoft.com/office/drawing/2014/main" id="{680A6BFF-B4A2-8022-71CD-74CBC39F0FEA}"/>
              </a:ext>
            </a:extLst>
          </p:cNvPr>
          <p:cNvPicPr>
            <a:picLocks noChangeAspect="1"/>
          </p:cNvPicPr>
          <p:nvPr/>
        </p:nvPicPr>
        <p:blipFill>
          <a:blip>
            <a:extLst>
              <a:ext uri="{96DAC541-7B7A-43D3-8B79-37D633B846F1}">
                <asvg:svgBlip xmlns:asvg="http://schemas.microsoft.com/office/drawing/2016/SVG/main" r:embed="rId14"/>
              </a:ext>
            </a:extLst>
          </a:blip>
          <a:srcRect/>
          <a:stretch/>
        </p:blipFill>
        <p:spPr>
          <a:xfrm>
            <a:off x="10429145" y="2030127"/>
            <a:ext cx="553288" cy="553288"/>
          </a:xfrm>
          <a:prstGeom prst="rect">
            <a:avLst/>
          </a:prstGeom>
        </p:spPr>
      </p:pic>
    </p:spTree>
    <p:extLst>
      <p:ext uri="{BB962C8B-B14F-4D97-AF65-F5344CB8AC3E}">
        <p14:creationId xmlns:p14="http://schemas.microsoft.com/office/powerpoint/2010/main" val="470215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8E0DD-0016-A1D6-A6D2-EF52A6D83551}"/>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4A47EC51-E96C-09F9-1089-2B1245FECF05}"/>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541D82A3-7552-DEF3-0212-BDFAB1916680}"/>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6FE35AEF-5FD4-0D99-5E15-C045B98876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2F2DFA96-22FD-F8DC-121C-1B4975CF9788}"/>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3958CD68-1517-91D2-1EF7-F4C0BEAC2D7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0C5D5C63-F591-469B-016E-44774523D262}"/>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02F3D709-726B-4DA4-E9B7-BBCBCC42C683}"/>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E8B5F874-8BE8-8CF4-83C5-724322B38B5B}"/>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EE43F8CD-2890-C07F-29DF-A82CF7EC9FDA}"/>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3AE6F553-7D1D-E9B0-8E9D-A33C3EFE8AE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41152ECC-D741-62A8-C154-3331F13C4337}"/>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456FB059-5B34-294C-BF72-9335C05E98C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CE72FD82-9ADB-2D5B-CA17-B7CD044FE44C}"/>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9887F1BF-6331-FEA3-1E1C-A5F7D69326AF}"/>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marL="0" marR="0" lvl="0" indent="0"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Bleeding typically lasts between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three and seven days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Anything within that range is normal, and it can vary from cycle to cycle too, meaning someone could bleed for five days one month, and seven days the next.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6" name="Straight Arrow Connector 5">
            <a:extLst>
              <a:ext uri="{FF2B5EF4-FFF2-40B4-BE49-F238E27FC236}">
                <a16:creationId xmlns:a16="http://schemas.microsoft.com/office/drawing/2014/main" id="{C03F7FB2-A661-8B0F-D9B1-F71532173A47}"/>
              </a:ext>
            </a:extLst>
          </p:cNvPr>
          <p:cNvCxnSpPr/>
          <p:nvPr/>
        </p:nvCxnSpPr>
        <p:spPr>
          <a:xfrm>
            <a:off x="1365956" y="3069480"/>
            <a:ext cx="0" cy="382098"/>
          </a:xfrm>
          <a:prstGeom prst="straightConnector1">
            <a:avLst/>
          </a:prstGeom>
          <a:ln w="57150">
            <a:solidFill>
              <a:schemeClr val="accent4">
                <a:lumMod val="60000"/>
                <a:lumOff val="40000"/>
              </a:schemeClr>
            </a:solidFill>
            <a:tailEnd type="triangle"/>
          </a:ln>
        </p:spPr>
        <p:style>
          <a:lnRef idx="1">
            <a:schemeClr val="dk1"/>
          </a:lnRef>
          <a:fillRef idx="0">
            <a:schemeClr val="dk1"/>
          </a:fillRef>
          <a:effectRef idx="0">
            <a:schemeClr val="dk1"/>
          </a:effectRef>
          <a:fontRef idx="minor">
            <a:schemeClr val="tx1"/>
          </a:fontRef>
        </p:style>
      </p:cxnSp>
      <p:pic>
        <p:nvPicPr>
          <p:cNvPr id="8" name="Graphic 7">
            <a:extLst>
              <a:ext uri="{FF2B5EF4-FFF2-40B4-BE49-F238E27FC236}">
                <a16:creationId xmlns:a16="http://schemas.microsoft.com/office/drawing/2014/main" id="{0D8010AE-C599-BCDB-721C-EDA31DE24EA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25532" y="4794288"/>
            <a:ext cx="1083066" cy="1083066"/>
          </a:xfrm>
          <a:prstGeom prst="rect">
            <a:avLst/>
          </a:prstGeom>
        </p:spPr>
      </p:pic>
    </p:spTree>
    <p:extLst>
      <p:ext uri="{BB962C8B-B14F-4D97-AF65-F5344CB8AC3E}">
        <p14:creationId xmlns:p14="http://schemas.microsoft.com/office/powerpoint/2010/main" val="3820142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ED78B-CDC2-32B8-BB69-3143B205CB49}"/>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0389713E-FFB6-1E9D-9C8B-718A392AA9E7}"/>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36E7CC85-B160-6111-E2A7-462F524091F4}"/>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DA9B75CD-3E5E-E01B-BB90-0ABE69141B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C6110348-3F8E-9B28-F524-4A143EA4BAFF}"/>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F5380295-422B-C927-BD93-2A49BEA4291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6CF5369D-D06A-46BE-31A1-17D46C689174}"/>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D7E0F5BF-8694-598E-9CA9-94D9EF062E2E}"/>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6501FFCF-48F2-4097-A7C5-0E4447B3891F}"/>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2A069B24-2B7C-EB5E-8AB6-ECD9E75570BA}"/>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E87EEFA9-E9A3-FA1C-E305-4EBF00DAFC9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122672F6-1AA8-39B0-F5EC-E315FC78D3F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1266C85B-F3BE-1CD4-F3DB-89C2191ABC6C}"/>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AC97F7B8-F288-B912-38C5-75DB98ACC714}"/>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A5CC9D44-42AB-4072-FDF6-867ED33D34DF}"/>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average blood lost during a period is around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three to five tablespoons </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much less than it feels like. Flow is usually heavier in the first couple of days and lightens towards the end.</a:t>
            </a:r>
            <a:endParaRPr kumimoji="0" lang="en-GB" sz="22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6" name="Straight Arrow Connector 5">
            <a:extLst>
              <a:ext uri="{FF2B5EF4-FFF2-40B4-BE49-F238E27FC236}">
                <a16:creationId xmlns:a16="http://schemas.microsoft.com/office/drawing/2014/main" id="{7420958A-0BB7-7F5A-6480-16E0BFF828B1}"/>
              </a:ext>
            </a:extLst>
          </p:cNvPr>
          <p:cNvCxnSpPr/>
          <p:nvPr/>
        </p:nvCxnSpPr>
        <p:spPr>
          <a:xfrm>
            <a:off x="3262489" y="3057378"/>
            <a:ext cx="0" cy="382098"/>
          </a:xfrm>
          <a:prstGeom prst="straightConnector1">
            <a:avLst/>
          </a:prstGeom>
          <a:ln w="57150">
            <a:solidFill>
              <a:schemeClr val="accent3">
                <a:lumMod val="40000"/>
                <a:lumOff val="60000"/>
              </a:schemeClr>
            </a:solidFill>
            <a:tailEnd type="triangle"/>
          </a:ln>
        </p:spPr>
        <p:style>
          <a:lnRef idx="1">
            <a:schemeClr val="dk1"/>
          </a:lnRef>
          <a:fillRef idx="0">
            <a:schemeClr val="dk1"/>
          </a:fillRef>
          <a:effectRef idx="0">
            <a:schemeClr val="dk1"/>
          </a:effectRef>
          <a:fontRef idx="minor">
            <a:schemeClr val="tx1"/>
          </a:fontRef>
        </p:style>
      </p:cxnSp>
      <p:pic>
        <p:nvPicPr>
          <p:cNvPr id="2" name="Graphic 1">
            <a:extLst>
              <a:ext uri="{FF2B5EF4-FFF2-40B4-BE49-F238E27FC236}">
                <a16:creationId xmlns:a16="http://schemas.microsoft.com/office/drawing/2014/main" id="{1789F939-2884-5BBE-FC59-9C59675A05B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03254" y="4759613"/>
            <a:ext cx="1127622" cy="1127622"/>
          </a:xfrm>
          <a:prstGeom prst="rect">
            <a:avLst/>
          </a:prstGeom>
        </p:spPr>
      </p:pic>
    </p:spTree>
    <p:extLst>
      <p:ext uri="{BB962C8B-B14F-4D97-AF65-F5344CB8AC3E}">
        <p14:creationId xmlns:p14="http://schemas.microsoft.com/office/powerpoint/2010/main" val="1481748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B1326-E173-6B15-1348-EBE277CE2B3B}"/>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F4BE5CCA-29C0-0F6C-4C5C-9E7F9B0C8903}"/>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F225B9A2-66BF-04CF-C134-EE01939935E3}"/>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23CFFD9C-FBDE-3953-4467-1832530E2D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521E14C0-1E62-BDF3-74F7-197348EB54A9}"/>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07F65533-6696-9E50-2A33-F5B0945211F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B974A332-B9E5-1BCE-CB76-8ABA1A67E0AB}"/>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E7F2D3AF-11C9-D7B8-D958-0588CE068A3E}"/>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FE1F0BDC-77D7-11B8-CC42-715C23240AE5}"/>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14C46244-8A5F-51FF-44E5-2BAD54CA8F02}"/>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A527C5EB-D488-0FDA-73AB-128CD8DFD5A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253A5E30-1CCF-19DF-6B73-892F426E88B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514CBA59-22A7-776B-531E-8749515510B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0B070A31-8D8B-2FA2-C493-72653D3E3738}"/>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FB1257EE-84A9-DFFF-7F1C-27589C80C700}"/>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healthy cycle is anywhere between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21 and 35 days</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The widely-quoted 28-day cycle is an average – most people don't actually match it, and it can vary slightly from month to month.</a:t>
            </a:r>
            <a:endParaRPr kumimoji="0" lang="en-GB" sz="22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6" name="Straight Arrow Connector 5">
            <a:extLst>
              <a:ext uri="{FF2B5EF4-FFF2-40B4-BE49-F238E27FC236}">
                <a16:creationId xmlns:a16="http://schemas.microsoft.com/office/drawing/2014/main" id="{20BDCBB3-8058-8B29-DB51-1D2422E34BE7}"/>
              </a:ext>
            </a:extLst>
          </p:cNvPr>
          <p:cNvCxnSpPr/>
          <p:nvPr/>
        </p:nvCxnSpPr>
        <p:spPr>
          <a:xfrm>
            <a:off x="5136444" y="3057378"/>
            <a:ext cx="0" cy="382098"/>
          </a:xfrm>
          <a:prstGeom prst="straightConnector1">
            <a:avLst/>
          </a:prstGeom>
          <a:ln w="57150">
            <a:solidFill>
              <a:schemeClr val="accent1">
                <a:lumMod val="40000"/>
                <a:lumOff val="60000"/>
              </a:schemeClr>
            </a:solidFill>
            <a:tailEnd type="triangle"/>
          </a:ln>
        </p:spPr>
        <p:style>
          <a:lnRef idx="1">
            <a:schemeClr val="dk1"/>
          </a:lnRef>
          <a:fillRef idx="0">
            <a:schemeClr val="dk1"/>
          </a:fillRef>
          <a:effectRef idx="0">
            <a:schemeClr val="dk1"/>
          </a:effectRef>
          <a:fontRef idx="minor">
            <a:schemeClr val="tx1"/>
          </a:fontRef>
        </p:style>
      </p:cxnSp>
      <p:pic>
        <p:nvPicPr>
          <p:cNvPr id="4" name="Graphic 3">
            <a:extLst>
              <a:ext uri="{FF2B5EF4-FFF2-40B4-BE49-F238E27FC236}">
                <a16:creationId xmlns:a16="http://schemas.microsoft.com/office/drawing/2014/main" id="{17D60DB6-5F1E-EA87-4346-3D16F2BFFB9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930365" y="4811681"/>
            <a:ext cx="1122122" cy="1122122"/>
          </a:xfrm>
          <a:prstGeom prst="rect">
            <a:avLst/>
          </a:prstGeom>
        </p:spPr>
      </p:pic>
    </p:spTree>
    <p:extLst>
      <p:ext uri="{BB962C8B-B14F-4D97-AF65-F5344CB8AC3E}">
        <p14:creationId xmlns:p14="http://schemas.microsoft.com/office/powerpoint/2010/main" val="1502135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04BCF-5DCA-0FD6-C987-756D17265B9F}"/>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C15927ED-B8EE-89F1-9F05-853482161FF8}"/>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7CBE5C3D-AF93-A20C-AC5D-EEE4C2370783}"/>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200DB955-C7C6-5EFD-8C4E-896F23813C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B2F997E1-0918-BA0F-FED2-F1C556F3258D}"/>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D3852D0A-3CBB-0353-8649-6B4D4E62F1B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4C9CD52C-237F-3A7F-E146-9764E1266FC9}"/>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3B1EC64C-2993-EAB1-F0C7-23DCE43D9A59}"/>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A05C4A65-DF78-B70B-CCCE-37E7D2050F32}"/>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946C3B19-E0A4-FA98-F866-8D42FDC58D6E}"/>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CF6FEEF2-0B3D-1331-F5CA-4ECE3780F2E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87A6650B-38AC-ECF3-8E28-B953040AE1D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B5FDEF64-7586-6AD4-B32D-AD6446E68304}"/>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20F40D4E-9AB5-2E5F-1BAE-A481D3CC4BD2}"/>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19F3B06D-A72A-18EC-7124-BC24BBE90B0D}"/>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Mild</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cramping, bloating, breast tenderness, headaches, and fatigue are all common around a period. Discomfort that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responds</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to over-the-counter pain relief is within the normal range.</a:t>
            </a:r>
            <a:endParaRPr kumimoji="0" lang="en-GB" sz="22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6" name="Straight Arrow Connector 5">
            <a:extLst>
              <a:ext uri="{FF2B5EF4-FFF2-40B4-BE49-F238E27FC236}">
                <a16:creationId xmlns:a16="http://schemas.microsoft.com/office/drawing/2014/main" id="{84F6E705-596D-B6CB-8B23-DD05E4CCE592}"/>
              </a:ext>
            </a:extLst>
          </p:cNvPr>
          <p:cNvCxnSpPr/>
          <p:nvPr/>
        </p:nvCxnSpPr>
        <p:spPr>
          <a:xfrm>
            <a:off x="6987821" y="3069480"/>
            <a:ext cx="0" cy="382098"/>
          </a:xfrm>
          <a:prstGeom prst="straightConnector1">
            <a:avLst/>
          </a:prstGeom>
          <a:ln w="57150">
            <a:solidFill>
              <a:schemeClr val="accent2">
                <a:lumMod val="40000"/>
                <a:lumOff val="60000"/>
              </a:schemeClr>
            </a:solidFill>
            <a:tailEnd type="triangle"/>
          </a:ln>
        </p:spPr>
        <p:style>
          <a:lnRef idx="1">
            <a:schemeClr val="dk1"/>
          </a:lnRef>
          <a:fillRef idx="0">
            <a:schemeClr val="dk1"/>
          </a:fillRef>
          <a:effectRef idx="0">
            <a:schemeClr val="dk1"/>
          </a:effectRef>
          <a:fontRef idx="minor">
            <a:schemeClr val="tx1"/>
          </a:fontRef>
        </p:style>
      </p:cxnSp>
      <p:pic>
        <p:nvPicPr>
          <p:cNvPr id="2" name="Graphic 1">
            <a:extLst>
              <a:ext uri="{FF2B5EF4-FFF2-40B4-BE49-F238E27FC236}">
                <a16:creationId xmlns:a16="http://schemas.microsoft.com/office/drawing/2014/main" id="{49E7F7CA-499D-CBEB-76EE-87CBC8EE4D5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972034" y="4782080"/>
            <a:ext cx="1099544" cy="1099544"/>
          </a:xfrm>
          <a:prstGeom prst="rect">
            <a:avLst/>
          </a:prstGeom>
        </p:spPr>
      </p:pic>
    </p:spTree>
    <p:extLst>
      <p:ext uri="{BB962C8B-B14F-4D97-AF65-F5344CB8AC3E}">
        <p14:creationId xmlns:p14="http://schemas.microsoft.com/office/powerpoint/2010/main" val="3622903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7764C-50AB-AC11-E49C-5F733DF5A1CC}"/>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C9A55B51-91C8-419A-736E-F3646A43C72E}"/>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92266009-690A-AC30-C2B3-7408BC8E1BC1}"/>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CFE2FCC0-D3BF-3D3B-9C81-8AD13FC1C7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5EC27C5C-0EB8-F68F-D192-891B306BF8AE}"/>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A4F9B7E6-98FF-A5FC-A771-F30B7E0327B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32247934-C218-F5B5-F770-D94FBFAC7B46}"/>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D546C976-A8D8-4405-0CCE-C19CA5FB037B}"/>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008C2357-951B-166E-631E-39DD347BE5C2}"/>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C3CBDCD6-3B6E-D5F0-F046-CCA7C2FF9CDB}"/>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233AE1BC-E119-4A81-8C15-F9CB221BDB0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AC837EC3-577F-E9DB-FCDD-67A41F587CD0}"/>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6DDD282C-4991-4512-ADBA-7FD410C22578}"/>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C0F3A966-3C5A-8EB7-8CE6-90B5E59296BC}"/>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09A6AB4B-791D-E46D-3B0D-91F4A4C5953D}"/>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Mild mood dips, irritability, and emotional sensitivity before a period are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real</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common</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 caused by falling hormone levels. They're worth noticing and naming, but in a typical cycle they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shouldn't </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stop someone from going about their day.</a:t>
            </a:r>
            <a:endParaRPr kumimoji="0" lang="en-GB" sz="22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6" name="Straight Arrow Connector 5">
            <a:extLst>
              <a:ext uri="{FF2B5EF4-FFF2-40B4-BE49-F238E27FC236}">
                <a16:creationId xmlns:a16="http://schemas.microsoft.com/office/drawing/2014/main" id="{12AF1607-FB64-9D35-DEAC-68DE33865B82}"/>
              </a:ext>
            </a:extLst>
          </p:cNvPr>
          <p:cNvCxnSpPr/>
          <p:nvPr/>
        </p:nvCxnSpPr>
        <p:spPr>
          <a:xfrm>
            <a:off x="8839199" y="3069480"/>
            <a:ext cx="0" cy="382098"/>
          </a:xfrm>
          <a:prstGeom prst="straightConnector1">
            <a:avLst/>
          </a:prstGeom>
          <a:ln w="57150">
            <a:solidFill>
              <a:srgbClr val="CBA7E3"/>
            </a:solidFill>
            <a:tailEnd type="triangle"/>
          </a:ln>
        </p:spPr>
        <p:style>
          <a:lnRef idx="1">
            <a:schemeClr val="dk1"/>
          </a:lnRef>
          <a:fillRef idx="0">
            <a:schemeClr val="dk1"/>
          </a:fillRef>
          <a:effectRef idx="0">
            <a:schemeClr val="dk1"/>
          </a:effectRef>
          <a:fontRef idx="minor">
            <a:schemeClr val="tx1"/>
          </a:fontRef>
        </p:style>
      </p:cxnSp>
      <p:pic>
        <p:nvPicPr>
          <p:cNvPr id="4" name="Graphic 3">
            <a:extLst>
              <a:ext uri="{FF2B5EF4-FFF2-40B4-BE49-F238E27FC236}">
                <a16:creationId xmlns:a16="http://schemas.microsoft.com/office/drawing/2014/main" id="{6A97DC63-D86F-E954-7ED5-5747CC86BF5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945700" y="4900079"/>
            <a:ext cx="1057399" cy="1057399"/>
          </a:xfrm>
          <a:prstGeom prst="rect">
            <a:avLst/>
          </a:prstGeom>
        </p:spPr>
      </p:pic>
    </p:spTree>
    <p:extLst>
      <p:ext uri="{BB962C8B-B14F-4D97-AF65-F5344CB8AC3E}">
        <p14:creationId xmlns:p14="http://schemas.microsoft.com/office/powerpoint/2010/main" val="881405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ADCD6-9519-16DE-6C1F-E613A92CEB2B}"/>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F1CBF631-2EC5-035F-2D99-71E33C23A92C}"/>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3574B030-D4BD-C87F-9055-E6E52384E7D9}"/>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AF7283A7-DD36-FDD7-0312-0D15B4C5C1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A3E3919C-F941-1474-E1D3-408879D68C6C}"/>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7AE9D61D-3FF6-3281-534C-896C74A43D4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B18D533C-3E66-3F05-6651-065389D669C3}"/>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A17755A3-9444-E400-3381-8F2BC4CB2142}"/>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174692B2-F058-9549-9CBB-0150AD358D63}"/>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A8834C63-13EC-A888-58DE-9B88D30BA5ED}"/>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304C3183-BE14-FE1F-EC4D-6F11893558F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B0CC59A0-4B1C-3954-93C1-6D99624E6D5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732D44B9-813F-E215-647F-958D7FE618E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7C83334B-A704-4832-5CE7-145210BC670A}"/>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7A43652A-79D6-D346-BAEE-8FB7958F3590}"/>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No two people experience their cycle in exactly the same way. Cycle length, flow, duration, and symptoms all vary between individuals – and there's no single "right" version. What matters is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knowing your own pattern</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so that shifts can be noticed when they happen.</a:t>
            </a:r>
          </a:p>
        </p:txBody>
      </p:sp>
      <p:cxnSp>
        <p:nvCxnSpPr>
          <p:cNvPr id="6" name="Straight Arrow Connector 5">
            <a:extLst>
              <a:ext uri="{FF2B5EF4-FFF2-40B4-BE49-F238E27FC236}">
                <a16:creationId xmlns:a16="http://schemas.microsoft.com/office/drawing/2014/main" id="{C4EDB0F1-E0A3-B70F-E854-4462A9B2C5E3}"/>
              </a:ext>
            </a:extLst>
          </p:cNvPr>
          <p:cNvCxnSpPr/>
          <p:nvPr/>
        </p:nvCxnSpPr>
        <p:spPr>
          <a:xfrm>
            <a:off x="10713154" y="3069480"/>
            <a:ext cx="0" cy="382098"/>
          </a:xfrm>
          <a:prstGeom prst="straightConnector1">
            <a:avLst/>
          </a:prstGeom>
          <a:ln w="57150">
            <a:solidFill>
              <a:srgbClr val="FFBDD5"/>
            </a:solidFill>
            <a:tailEnd type="triangle"/>
          </a:ln>
        </p:spPr>
        <p:style>
          <a:lnRef idx="1">
            <a:schemeClr val="dk1"/>
          </a:lnRef>
          <a:fillRef idx="0">
            <a:schemeClr val="dk1"/>
          </a:fillRef>
          <a:effectRef idx="0">
            <a:schemeClr val="dk1"/>
          </a:effectRef>
          <a:fontRef idx="minor">
            <a:schemeClr val="tx1"/>
          </a:fontRef>
        </p:style>
      </p:cxnSp>
      <p:pic>
        <p:nvPicPr>
          <p:cNvPr id="2" name="Graphic 1">
            <a:extLst>
              <a:ext uri="{FF2B5EF4-FFF2-40B4-BE49-F238E27FC236}">
                <a16:creationId xmlns:a16="http://schemas.microsoft.com/office/drawing/2014/main" id="{56FFF753-F43A-A4BE-8FE2-A9413D002F3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109865" y="4972835"/>
            <a:ext cx="914400" cy="914400"/>
          </a:xfrm>
          <a:prstGeom prst="rect">
            <a:avLst/>
          </a:prstGeom>
        </p:spPr>
      </p:pic>
    </p:spTree>
    <p:extLst>
      <p:ext uri="{BB962C8B-B14F-4D97-AF65-F5344CB8AC3E}">
        <p14:creationId xmlns:p14="http://schemas.microsoft.com/office/powerpoint/2010/main" val="2432600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74A6A-DD17-7774-145C-A570C6AC6696}"/>
            </a:ext>
          </a:extLst>
        </p:cNvPr>
        <p:cNvGrpSpPr/>
        <p:nvPr/>
      </p:nvGrpSpPr>
      <p:grpSpPr>
        <a:xfrm>
          <a:off x="0" y="0"/>
          <a:ext cx="0" cy="0"/>
          <a:chOff x="0" y="0"/>
          <a:chExt cx="0" cy="0"/>
        </a:xfrm>
      </p:grpSpPr>
      <p:sp>
        <p:nvSpPr>
          <p:cNvPr id="47" name="Title 1">
            <a:extLst>
              <a:ext uri="{FF2B5EF4-FFF2-40B4-BE49-F238E27FC236}">
                <a16:creationId xmlns:a16="http://schemas.microsoft.com/office/drawing/2014/main" id="{1192639F-1FC5-067A-8B82-26534C26495B}"/>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What counts as regular? </a:t>
            </a:r>
          </a:p>
        </p:txBody>
      </p:sp>
      <p:sp>
        <p:nvSpPr>
          <p:cNvPr id="22" name="Freeform: Shape 3">
            <a:extLst>
              <a:ext uri="{FF2B5EF4-FFF2-40B4-BE49-F238E27FC236}">
                <a16:creationId xmlns:a16="http://schemas.microsoft.com/office/drawing/2014/main" id="{6FE4A307-73E4-692E-2BBD-A79FDB8F2082}"/>
              </a:ext>
            </a:extLst>
          </p:cNvPr>
          <p:cNvSpPr/>
          <p:nvPr/>
        </p:nvSpPr>
        <p:spPr>
          <a:xfrm>
            <a:off x="520945" y="1469703"/>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Duration</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3" name="Graphic 22" descr="Badge 1 with solid fill">
            <a:extLst>
              <a:ext uri="{FF2B5EF4-FFF2-40B4-BE49-F238E27FC236}">
                <a16:creationId xmlns:a16="http://schemas.microsoft.com/office/drawing/2014/main" id="{494F957F-A324-E429-F0E5-574737C747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4485" y="1136614"/>
            <a:ext cx="553288" cy="553288"/>
          </a:xfrm>
          <a:prstGeom prst="rect">
            <a:avLst/>
          </a:prstGeom>
        </p:spPr>
      </p:pic>
      <p:sp>
        <p:nvSpPr>
          <p:cNvPr id="24" name="Freeform: Shape 3">
            <a:extLst>
              <a:ext uri="{FF2B5EF4-FFF2-40B4-BE49-F238E27FC236}">
                <a16:creationId xmlns:a16="http://schemas.microsoft.com/office/drawing/2014/main" id="{67A3C489-0FA6-4979-BC58-D19EE4EAB76D}"/>
              </a:ext>
            </a:extLst>
          </p:cNvPr>
          <p:cNvSpPr/>
          <p:nvPr/>
        </p:nvSpPr>
        <p:spPr>
          <a:xfrm>
            <a:off x="2375798" y="146970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Flow</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5" name="Graphic 24" descr="Badge with solid fill">
            <a:extLst>
              <a:ext uri="{FF2B5EF4-FFF2-40B4-BE49-F238E27FC236}">
                <a16:creationId xmlns:a16="http://schemas.microsoft.com/office/drawing/2014/main" id="{3E1EC09F-44D6-D490-DFB6-D8FB8AAB489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74586" y="1136614"/>
            <a:ext cx="553288" cy="553288"/>
          </a:xfrm>
          <a:prstGeom prst="rect">
            <a:avLst/>
          </a:prstGeom>
        </p:spPr>
      </p:pic>
      <p:sp>
        <p:nvSpPr>
          <p:cNvPr id="27" name="Freeform: Shape 3">
            <a:extLst>
              <a:ext uri="{FF2B5EF4-FFF2-40B4-BE49-F238E27FC236}">
                <a16:creationId xmlns:a16="http://schemas.microsoft.com/office/drawing/2014/main" id="{FD34C367-149E-8D8E-0BC8-58AD8D72BF4A}"/>
              </a:ext>
            </a:extLst>
          </p:cNvPr>
          <p:cNvSpPr/>
          <p:nvPr/>
        </p:nvSpPr>
        <p:spPr>
          <a:xfrm>
            <a:off x="6096000" y="1479793"/>
            <a:ext cx="1750864" cy="157758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Physical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feelings </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Shape 3">
            <a:extLst>
              <a:ext uri="{FF2B5EF4-FFF2-40B4-BE49-F238E27FC236}">
                <a16:creationId xmlns:a16="http://schemas.microsoft.com/office/drawing/2014/main" id="{975D122A-5EB1-CF19-8F3B-92F8BE6484A5}"/>
              </a:ext>
            </a:extLst>
          </p:cNvPr>
          <p:cNvSpPr/>
          <p:nvPr/>
        </p:nvSpPr>
        <p:spPr>
          <a:xfrm>
            <a:off x="7956101" y="1479793"/>
            <a:ext cx="1750864" cy="1589687"/>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Emotions</a:t>
            </a:r>
          </a:p>
        </p:txBody>
      </p:sp>
      <p:sp>
        <p:nvSpPr>
          <p:cNvPr id="30" name="Freeform: Shape 3">
            <a:extLst>
              <a:ext uri="{FF2B5EF4-FFF2-40B4-BE49-F238E27FC236}">
                <a16:creationId xmlns:a16="http://schemas.microsoft.com/office/drawing/2014/main" id="{1D84DCC6-1866-2F03-84A8-35902DFFF056}"/>
              </a:ext>
            </a:extLst>
          </p:cNvPr>
          <p:cNvSpPr/>
          <p:nvPr/>
        </p:nvSpPr>
        <p:spPr>
          <a:xfrm>
            <a:off x="9816202" y="1480992"/>
            <a:ext cx="1750864" cy="1588488"/>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BDD5"/>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Variety between people</a:t>
            </a:r>
            <a:endParaRPr kumimoji="0" lang="en-GB"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Shape 3">
            <a:extLst>
              <a:ext uri="{FF2B5EF4-FFF2-40B4-BE49-F238E27FC236}">
                <a16:creationId xmlns:a16="http://schemas.microsoft.com/office/drawing/2014/main" id="{0C529EDE-1D89-0834-12B9-BBA9CB0A31D0}"/>
              </a:ext>
            </a:extLst>
          </p:cNvPr>
          <p:cNvSpPr/>
          <p:nvPr/>
        </p:nvSpPr>
        <p:spPr>
          <a:xfrm>
            <a:off x="4235899" y="1480992"/>
            <a:ext cx="1750864" cy="1565910"/>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Cycle length</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8" name="Graphic 27" descr="Badge 3 with solid fill">
            <a:extLst>
              <a:ext uri="{FF2B5EF4-FFF2-40B4-BE49-F238E27FC236}">
                <a16:creationId xmlns:a16="http://schemas.microsoft.com/office/drawing/2014/main" id="{9C8523BA-C6CD-5B33-D130-847B59D6C97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832825" y="1136614"/>
            <a:ext cx="553288" cy="553288"/>
          </a:xfrm>
          <a:prstGeom prst="rect">
            <a:avLst/>
          </a:prstGeom>
        </p:spPr>
      </p:pic>
      <p:pic>
        <p:nvPicPr>
          <p:cNvPr id="32" name="Graphic 31" descr="Badge 4 with solid fill">
            <a:extLst>
              <a:ext uri="{FF2B5EF4-FFF2-40B4-BE49-F238E27FC236}">
                <a16:creationId xmlns:a16="http://schemas.microsoft.com/office/drawing/2014/main" id="{AD7F3A64-A06E-8F93-084A-88D318C7A21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691064" y="1136614"/>
            <a:ext cx="553288" cy="553288"/>
          </a:xfrm>
          <a:prstGeom prst="rect">
            <a:avLst/>
          </a:prstGeom>
        </p:spPr>
      </p:pic>
      <p:pic>
        <p:nvPicPr>
          <p:cNvPr id="33" name="Graphic 32" descr="Badge 5 with solid fill">
            <a:extLst>
              <a:ext uri="{FF2B5EF4-FFF2-40B4-BE49-F238E27FC236}">
                <a16:creationId xmlns:a16="http://schemas.microsoft.com/office/drawing/2014/main" id="{B6520137-84C1-2725-BD77-C095CA9D5BD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549303" y="1136614"/>
            <a:ext cx="553288" cy="553288"/>
          </a:xfrm>
          <a:prstGeom prst="rect">
            <a:avLst/>
          </a:prstGeom>
        </p:spPr>
      </p:pic>
      <p:pic>
        <p:nvPicPr>
          <p:cNvPr id="34" name="Graphic 33" descr="Badge 6 with solid fill">
            <a:extLst>
              <a:ext uri="{FF2B5EF4-FFF2-40B4-BE49-F238E27FC236}">
                <a16:creationId xmlns:a16="http://schemas.microsoft.com/office/drawing/2014/main" id="{C10522F0-628F-0BA6-A64A-97E6219FC90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426279" y="1136614"/>
            <a:ext cx="553288" cy="553288"/>
          </a:xfrm>
          <a:prstGeom prst="rect">
            <a:avLst/>
          </a:prstGeom>
        </p:spPr>
      </p:pic>
      <p:sp>
        <p:nvSpPr>
          <p:cNvPr id="3" name="Freeform: Shape 3">
            <a:extLst>
              <a:ext uri="{FF2B5EF4-FFF2-40B4-BE49-F238E27FC236}">
                <a16:creationId xmlns:a16="http://schemas.microsoft.com/office/drawing/2014/main" id="{DA1F6297-AC6F-CE91-E65F-CF9732EC69D7}"/>
              </a:ext>
            </a:extLst>
          </p:cNvPr>
          <p:cNvSpPr/>
          <p:nvPr/>
        </p:nvSpPr>
        <p:spPr>
          <a:xfrm>
            <a:off x="520944" y="3402955"/>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bg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algn="ctr" defTabSz="800100">
              <a:lnSpc>
                <a:spcPct val="150000"/>
              </a:lnSpc>
              <a:spcBef>
                <a:spcPct val="0"/>
              </a:spcBef>
              <a:spcAft>
                <a:spcPct val="35000"/>
              </a:spcAft>
              <a:defRP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What factors do you think can affect someone’s menstrual cycle?</a:t>
            </a:r>
          </a:p>
        </p:txBody>
      </p:sp>
      <p:pic>
        <p:nvPicPr>
          <p:cNvPr id="5" name="Graphic 4">
            <a:extLst>
              <a:ext uri="{FF2B5EF4-FFF2-40B4-BE49-F238E27FC236}">
                <a16:creationId xmlns:a16="http://schemas.microsoft.com/office/drawing/2014/main" id="{8A442DA5-BE4A-82D0-5648-EC3A5BCD7D3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62274" y="3843509"/>
            <a:ext cx="1057709" cy="1057709"/>
          </a:xfrm>
          <a:prstGeom prst="rect">
            <a:avLst/>
          </a:prstGeom>
        </p:spPr>
      </p:pic>
      <p:sp>
        <p:nvSpPr>
          <p:cNvPr id="7" name="Freeform: Shape 3">
            <a:extLst>
              <a:ext uri="{FF2B5EF4-FFF2-40B4-BE49-F238E27FC236}">
                <a16:creationId xmlns:a16="http://schemas.microsoft.com/office/drawing/2014/main" id="{BF32CF94-2D2B-AD46-E820-2274F10D401F}"/>
              </a:ext>
            </a:extLst>
          </p:cNvPr>
          <p:cNvSpPr/>
          <p:nvPr/>
        </p:nvSpPr>
        <p:spPr>
          <a:xfrm>
            <a:off x="520944" y="3393346"/>
            <a:ext cx="11046121"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bg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Things like stress, illness, significant changes in weight or exercise, starting or stopping contraception, travel, and disrupted sleep can all cause a shift in cycle. </a:t>
            </a:r>
            <a:b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one-off change is usually nothing to worry about. A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persistent</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(long-term) change is worth paying attention to.</a:t>
            </a:r>
          </a:p>
        </p:txBody>
      </p:sp>
    </p:spTree>
    <p:extLst>
      <p:ext uri="{BB962C8B-B14F-4D97-AF65-F5344CB8AC3E}">
        <p14:creationId xmlns:p14="http://schemas.microsoft.com/office/powerpoint/2010/main" val="110253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80" y="157316"/>
            <a:ext cx="11903240" cy="825589"/>
          </a:xfrm>
        </p:spPr>
        <p:txBody>
          <a:bodyPr>
            <a:normAutofit/>
          </a:bodyPr>
          <a:lstStyle/>
          <a:p>
            <a:r>
              <a:rPr lang="en-GB" sz="3200" b="1" dirty="0">
                <a:latin typeface="Open Sans" panose="020B0606030504020204"/>
                <a:cs typeface="Arial" pitchFamily="34" charset="0"/>
              </a:rPr>
              <a:t>Teacher’s slide – guidance on menstrual conditions</a:t>
            </a:r>
          </a:p>
        </p:txBody>
      </p:sp>
      <p:sp>
        <p:nvSpPr>
          <p:cNvPr id="3" name="Content Placeholder 2"/>
          <p:cNvSpPr>
            <a:spLocks noGrp="1"/>
          </p:cNvSpPr>
          <p:nvPr>
            <p:ph idx="1"/>
          </p:nvPr>
        </p:nvSpPr>
        <p:spPr>
          <a:xfrm>
            <a:off x="163430" y="1468780"/>
            <a:ext cx="5769723" cy="5910284"/>
          </a:xfrm>
        </p:spPr>
        <p:txBody>
          <a:bodyPr>
            <a:noAutofit/>
          </a:bodyPr>
          <a:lstStyle/>
          <a:p>
            <a:pPr marL="0" indent="0">
              <a:lnSpc>
                <a:spcPct val="107000"/>
              </a:lnSpc>
              <a:spcBef>
                <a:spcPts val="0"/>
              </a:spcBef>
              <a:spcAft>
                <a:spcPts val="24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Distance topics from students by encouraging them to think and talk about sensitive topics in the third person. </a:t>
            </a:r>
            <a:r>
              <a:rPr lang="en-GB" sz="1200" dirty="0">
                <a:latin typeface="Open Sans" panose="020B0606030504020204" pitchFamily="34" charset="0"/>
                <a:ea typeface="Open Sans" panose="020B0606030504020204" pitchFamily="34" charset="0"/>
                <a:cs typeface="Open Sans" panose="020B0606030504020204" pitchFamily="34" charset="0"/>
              </a:rPr>
              <a:t>This will help to prevent personal examples from being raised and reduce emotional responses to sensitive topics discussed. For example, help students think about what someone ‘like them’ might experience, feel, think, say or do: ‘Can you imagine a young person about your age, and who…?’ ‘How might you advise a friend in this scenario…?’</a:t>
            </a:r>
          </a:p>
          <a:p>
            <a:pPr marL="0" indent="0">
              <a:lnSpc>
                <a:spcPct val="100000"/>
              </a:lnSpc>
              <a:spcBef>
                <a:spcPts val="0"/>
              </a:spcBef>
              <a:spcAft>
                <a:spcPts val="18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In the lesson, always put the emphasis on seeking help and support. </a:t>
            </a:r>
            <a:r>
              <a:rPr lang="en-GB" sz="1200" dirty="0">
                <a:latin typeface="Open Sans" panose="020B0606030504020204" pitchFamily="34" charset="0"/>
                <a:ea typeface="Open Sans" panose="020B0606030504020204" pitchFamily="34" charset="0"/>
                <a:cs typeface="Open Sans" panose="020B0606030504020204" pitchFamily="34" charset="0"/>
              </a:rPr>
              <a:t>The information and activities in this lesson are intended to be practical; they are aimed at giving students the language, information, and confidence to seek support, as needed, for themselves or others. </a:t>
            </a:r>
          </a:p>
          <a:p>
            <a:pPr marL="0" indent="0">
              <a:lnSpc>
                <a:spcPct val="100000"/>
              </a:lnSpc>
              <a:spcBef>
                <a:spcPts val="0"/>
              </a:spcBef>
              <a:spcAft>
                <a:spcPts val="18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It's important to bear in mind that the content in the lesson might resonate with students who have personal experience of menstrual health conditions.</a:t>
            </a:r>
            <a:r>
              <a:rPr lang="en-GB" sz="1200" dirty="0">
                <a:latin typeface="Open Sans" panose="020B0606030504020204" pitchFamily="34" charset="0"/>
                <a:ea typeface="Open Sans" panose="020B0606030504020204" pitchFamily="34" charset="0"/>
                <a:cs typeface="Open Sans" panose="020B0606030504020204" pitchFamily="34" charset="0"/>
              </a:rPr>
              <a:t> Students may have already received a diagnosis, be awaiting one, or be experiencing undiagnosed symptoms. Talk to your school mental health, wellbeing, pastoral, or safeguarding lead before delivering the lesson. They should also provide you with support and guidance for covering sensitive issues.</a:t>
            </a:r>
          </a:p>
          <a:p>
            <a:pPr marL="0" indent="0">
              <a:lnSpc>
                <a:spcPct val="100000"/>
              </a:lnSpc>
              <a:spcBef>
                <a:spcPts val="0"/>
              </a:spcBef>
              <a:spcAft>
                <a:spcPts val="1800"/>
              </a:spcAft>
              <a:buNone/>
            </a:pPr>
            <a:r>
              <a:rPr lang="en-GB" sz="1200" b="1" dirty="0">
                <a:latin typeface="Open Sans" panose="020B0606030504020204" pitchFamily="34" charset="0"/>
                <a:ea typeface="Open Sans" panose="020B0606030504020204" pitchFamily="34" charset="0"/>
                <a:cs typeface="Open Sans" panose="020B0606030504020204" pitchFamily="34" charset="0"/>
              </a:rPr>
              <a:t>Menstrual health conditions like endometriosis and PCOS are often underdiagnosed and can take years to identify.</a:t>
            </a:r>
            <a:r>
              <a:rPr lang="en-GB" sz="1200" dirty="0">
                <a:latin typeface="Open Sans" panose="020B0606030504020204" pitchFamily="34" charset="0"/>
                <a:ea typeface="Open Sans" panose="020B0606030504020204" pitchFamily="34" charset="0"/>
                <a:cs typeface="Open Sans" panose="020B0606030504020204" pitchFamily="34" charset="0"/>
              </a:rPr>
              <a:t> Some students in your class may already be on a long and frustrating diagnostic journey. Be mindful of this when discussing diagnosis timelines and avoid framing these as straightforward processes.</a:t>
            </a:r>
          </a:p>
        </p:txBody>
      </p:sp>
      <p:sp>
        <p:nvSpPr>
          <p:cNvPr id="7" name="TextBox 6">
            <a:extLst>
              <a:ext uri="{FF2B5EF4-FFF2-40B4-BE49-F238E27FC236}">
                <a16:creationId xmlns:a16="http://schemas.microsoft.com/office/drawing/2014/main" id="{57FF64E2-79E6-7F95-B363-052A5AAD39A5}"/>
              </a:ext>
            </a:extLst>
          </p:cNvPr>
          <p:cNvSpPr txBox="1"/>
          <p:nvPr/>
        </p:nvSpPr>
        <p:spPr>
          <a:xfrm>
            <a:off x="6086168" y="1468780"/>
            <a:ext cx="6105832" cy="52014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lesson contains a description of suicidal thoughts in the context of PMDD.</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This is clinically accurate and important content, but it may be distressing for some students. Be prepared to signpost students to pastoral support if needed, and make sure you are familiar with your school's safeguarding procedures before delivering this activity.</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ground rules for classroom discussions.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will help keep the discussion respectful. An example of a ground rule might be to remain honest and open, but to not directly discuss your own personal experiences or the private lives of others (i.e. leave out names and identifying descriptions from examples).</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Encourage students to contribute, but allow them the right to pass on a question or activity.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Students might feel uncomfortable discussing certain issues, so never force anyone to share or contribute.</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lesson is designed for mixed-sex classrooms.</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Menstrual health affects everyone – directly or indirectly – and all students are encouraged to engage fully. Be aware that some students may initially feel the content is not relevant to them and may need gentle encouragement to participate.</a:t>
            </a:r>
          </a:p>
          <a:p>
            <a:pPr marL="0" marR="0" lvl="0" indent="0" algn="l" defTabSz="914400" rtl="0" eaLnBrk="1" fontAlgn="auto" latinLnBrk="0" hangingPunct="1">
              <a:lnSpc>
                <a:spcPct val="100000"/>
              </a:lnSpc>
              <a:spcBef>
                <a:spcPts val="0"/>
              </a:spcBef>
              <a:spcAft>
                <a:spcPts val="240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aware of and challenge stigmatising language in class.</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Phrases like 'it's just period pain' or comments that dismiss or trivialise menstrual symptoms contribute to the normalisation of inadequate healthcare for people who menstruate. If comments like this come up in your lesson, ask students to consider the impact of their words on those who may be struggling in silence.</a:t>
            </a:r>
          </a:p>
        </p:txBody>
      </p:sp>
      <p:sp>
        <p:nvSpPr>
          <p:cNvPr id="11" name="TextBox 10">
            <a:extLst>
              <a:ext uri="{FF2B5EF4-FFF2-40B4-BE49-F238E27FC236}">
                <a16:creationId xmlns:a16="http://schemas.microsoft.com/office/drawing/2014/main" id="{532DFE81-892B-B091-F518-BC53CDA4FD64}"/>
              </a:ext>
            </a:extLst>
          </p:cNvPr>
          <p:cNvSpPr txBox="1"/>
          <p:nvPr/>
        </p:nvSpPr>
        <p:spPr>
          <a:xfrm>
            <a:off x="144380" y="925243"/>
            <a:ext cx="11683826" cy="342979"/>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100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slide gives a brief guide for teachers for handling the topic of menstrual conditions sensitively. </a:t>
            </a:r>
          </a:p>
        </p:txBody>
      </p:sp>
    </p:spTree>
    <p:extLst>
      <p:ext uri="{BB962C8B-B14F-4D97-AF65-F5344CB8AC3E}">
        <p14:creationId xmlns:p14="http://schemas.microsoft.com/office/powerpoint/2010/main" val="324224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4B92F37-CB5E-7638-157C-B2E63D6F14CD}"/>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(20 minutes)</a:t>
            </a:r>
          </a:p>
        </p:txBody>
      </p:sp>
      <p:sp>
        <p:nvSpPr>
          <p:cNvPr id="5" name="TextBox 4">
            <a:extLst>
              <a:ext uri="{FF2B5EF4-FFF2-40B4-BE49-F238E27FC236}">
                <a16:creationId xmlns:a16="http://schemas.microsoft.com/office/drawing/2014/main" id="{13F7027A-7964-23E9-28C5-4070128C7165}"/>
              </a:ext>
            </a:extLst>
          </p:cNvPr>
          <p:cNvSpPr txBox="1"/>
          <p:nvPr/>
        </p:nvSpPr>
        <p:spPr>
          <a:xfrm>
            <a:off x="291737" y="1391340"/>
            <a:ext cx="11808942" cy="1107996"/>
          </a:xfrm>
          <a:prstGeom prst="rect">
            <a:avLst/>
          </a:prstGeom>
          <a:noFill/>
        </p:spPr>
        <p:txBody>
          <a:bodyPr wrap="square" rtlCol="0">
            <a:spAutoFit/>
          </a:bodyPr>
          <a:lstStyle/>
          <a:p>
            <a:r>
              <a:rPr lang="en-GB" sz="2200" dirty="0">
                <a:latin typeface="Open Sans" panose="020B0606030504020204" pitchFamily="34" charset="0"/>
                <a:ea typeface="Open Sans" panose="020B0606030504020204" pitchFamily="34" charset="0"/>
                <a:cs typeface="Open Sans" panose="020B0606030504020204" pitchFamily="34" charset="0"/>
              </a:rPr>
              <a:t>On the next few slides, you’re going to see a series of scenarios.</a:t>
            </a:r>
          </a:p>
          <a:p>
            <a:endParaRPr lang="en-GB" sz="2200" dirty="0">
              <a:latin typeface="Open Sans" panose="020B0606030504020204" pitchFamily="34" charset="0"/>
              <a:ea typeface="Open Sans" panose="020B0606030504020204" pitchFamily="34" charset="0"/>
              <a:cs typeface="Open Sans" panose="020B0606030504020204" pitchFamily="34" charset="0"/>
            </a:endParaRPr>
          </a:p>
          <a:p>
            <a:r>
              <a:rPr lang="en-GB" sz="2200" dirty="0">
                <a:latin typeface="Open Sans" panose="020B0606030504020204" pitchFamily="34" charset="0"/>
                <a:ea typeface="Open Sans" panose="020B0606030504020204" pitchFamily="34" charset="0"/>
                <a:cs typeface="Open Sans" panose="020B0606030504020204" pitchFamily="34" charset="0"/>
              </a:rPr>
              <a:t>You need to decide whether each one is: </a:t>
            </a: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Rounded Corners 34">
            <a:extLst>
              <a:ext uri="{FF2B5EF4-FFF2-40B4-BE49-F238E27FC236}">
                <a16:creationId xmlns:a16="http://schemas.microsoft.com/office/drawing/2014/main" id="{F9D7A74D-AEC6-BD43-8AEF-DDD5A172CC23}"/>
              </a:ext>
            </a:extLst>
          </p:cNvPr>
          <p:cNvSpPr/>
          <p:nvPr/>
        </p:nvSpPr>
        <p:spPr>
          <a:xfrm>
            <a:off x="402560" y="2952411"/>
            <a:ext cx="11409373"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          1. Normal 	       2. Worth monitoring	           3. Requires GP appointment</a:t>
            </a:r>
            <a:endParaRPr kumimoji="0" lang="en-GB" sz="22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459603BF-AE93-C913-3484-F87F4DD04F55}"/>
              </a:ext>
              <a:ext uri="{C183D7F6-B498-43B3-948B-1728B52AA6E4}">
                <adec:decorative xmlns:adec="http://schemas.microsoft.com/office/drawing/2017/decorative" val="1"/>
              </a:ext>
            </a:extLst>
          </p:cNvPr>
          <p:cNvSpPr/>
          <p:nvPr/>
        </p:nvSpPr>
        <p:spPr>
          <a:xfrm>
            <a:off x="608063" y="3082323"/>
            <a:ext cx="469175" cy="45269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98F323C-211C-6E16-86FB-B085A0A03D2C}"/>
              </a:ext>
              <a:ext uri="{C183D7F6-B498-43B3-948B-1728B52AA6E4}">
                <adec:decorative xmlns:adec="http://schemas.microsoft.com/office/drawing/2017/decorative" val="1"/>
              </a:ext>
            </a:extLst>
          </p:cNvPr>
          <p:cNvSpPr/>
          <p:nvPr/>
        </p:nvSpPr>
        <p:spPr>
          <a:xfrm>
            <a:off x="3121068" y="3082324"/>
            <a:ext cx="469175" cy="452692"/>
          </a:xfrm>
          <a:prstGeom prst="ellipse">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0DEE464-501E-1831-084F-BAB82B5A01BC}"/>
              </a:ext>
              <a:ext uri="{C183D7F6-B498-43B3-948B-1728B52AA6E4}">
                <adec:decorative xmlns:adec="http://schemas.microsoft.com/office/drawing/2017/decorative" val="1"/>
              </a:ext>
            </a:extLst>
          </p:cNvPr>
          <p:cNvSpPr/>
          <p:nvPr/>
        </p:nvSpPr>
        <p:spPr>
          <a:xfrm>
            <a:off x="7115771" y="3105404"/>
            <a:ext cx="469175" cy="45269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03BD9B5-B4B1-BC89-8B16-A3F620626E3A}"/>
              </a:ext>
            </a:extLst>
          </p:cNvPr>
          <p:cNvSpPr txBox="1"/>
          <p:nvPr/>
        </p:nvSpPr>
        <p:spPr>
          <a:xfrm>
            <a:off x="291737" y="4358665"/>
            <a:ext cx="11808942" cy="1053878"/>
          </a:xfrm>
          <a:prstGeom prst="rect">
            <a:avLst/>
          </a:prstGeom>
          <a:noFill/>
        </p:spPr>
        <p:txBody>
          <a:bodyPr wrap="square" rtlCol="0">
            <a:spAutoFit/>
          </a:bodyPr>
          <a:lstStyle/>
          <a:p>
            <a:pPr>
              <a:lnSpc>
                <a:spcPct val="150000"/>
              </a:lnSpc>
            </a:pPr>
            <a:r>
              <a:rPr lang="en-GB" sz="2200" dirty="0">
                <a:latin typeface="Open Sans" panose="020B0606030504020204" pitchFamily="34" charset="0"/>
                <a:ea typeface="Open Sans" panose="020B0606030504020204" pitchFamily="34" charset="0"/>
                <a:cs typeface="Open Sans" panose="020B0606030504020204" pitchFamily="34" charset="0"/>
              </a:rPr>
              <a:t>Be ready to explain your reasoning – think about things like cycle length, flow, duration, physical and mental symptoms, and how the symptoms are affecting daily life.</a:t>
            </a: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09083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0B4EAD-0B1B-B790-C5C6-884EABFCC9D9}"/>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a:t>
            </a:r>
          </a:p>
        </p:txBody>
      </p:sp>
      <p:sp>
        <p:nvSpPr>
          <p:cNvPr id="6" name="TextBox 5">
            <a:extLst>
              <a:ext uri="{FF2B5EF4-FFF2-40B4-BE49-F238E27FC236}">
                <a16:creationId xmlns:a16="http://schemas.microsoft.com/office/drawing/2014/main" id="{65DC8F61-62B1-AF7B-1365-FCCF7062B7A0}"/>
              </a:ext>
            </a:extLst>
          </p:cNvPr>
          <p:cNvSpPr txBox="1"/>
          <p:nvPr/>
        </p:nvSpPr>
        <p:spPr>
          <a:xfrm>
            <a:off x="1981201" y="1291265"/>
            <a:ext cx="8191262" cy="1429302"/>
          </a:xfrm>
          <a:custGeom>
            <a:avLst/>
            <a:gdLst>
              <a:gd name="csX0" fmla="*/ 0 w 8191262"/>
              <a:gd name="csY0" fmla="*/ 0 h 1429302"/>
              <a:gd name="csX1" fmla="*/ 748915 w 8191262"/>
              <a:gd name="csY1" fmla="*/ 0 h 1429302"/>
              <a:gd name="csX2" fmla="*/ 1170180 w 8191262"/>
              <a:gd name="csY2" fmla="*/ 0 h 1429302"/>
              <a:gd name="csX3" fmla="*/ 1755270 w 8191262"/>
              <a:gd name="csY3" fmla="*/ 0 h 1429302"/>
              <a:gd name="csX4" fmla="*/ 2422273 w 8191262"/>
              <a:gd name="csY4" fmla="*/ 0 h 1429302"/>
              <a:gd name="csX5" fmla="*/ 2761625 w 8191262"/>
              <a:gd name="csY5" fmla="*/ 0 h 1429302"/>
              <a:gd name="csX6" fmla="*/ 3100978 w 8191262"/>
              <a:gd name="csY6" fmla="*/ 0 h 1429302"/>
              <a:gd name="csX7" fmla="*/ 3849893 w 8191262"/>
              <a:gd name="csY7" fmla="*/ 0 h 1429302"/>
              <a:gd name="csX8" fmla="*/ 4434983 w 8191262"/>
              <a:gd name="csY8" fmla="*/ 0 h 1429302"/>
              <a:gd name="csX9" fmla="*/ 4774336 w 8191262"/>
              <a:gd name="csY9" fmla="*/ 0 h 1429302"/>
              <a:gd name="csX10" fmla="*/ 5359426 w 8191262"/>
              <a:gd name="csY10" fmla="*/ 0 h 1429302"/>
              <a:gd name="csX11" fmla="*/ 6108341 w 8191262"/>
              <a:gd name="csY11" fmla="*/ 0 h 1429302"/>
              <a:gd name="csX12" fmla="*/ 6611519 w 8191262"/>
              <a:gd name="csY12" fmla="*/ 0 h 1429302"/>
              <a:gd name="csX13" fmla="*/ 7114696 w 8191262"/>
              <a:gd name="csY13" fmla="*/ 0 h 1429302"/>
              <a:gd name="csX14" fmla="*/ 8191262 w 8191262"/>
              <a:gd name="csY14" fmla="*/ 0 h 1429302"/>
              <a:gd name="csX15" fmla="*/ 8191262 w 8191262"/>
              <a:gd name="csY15" fmla="*/ 490727 h 1429302"/>
              <a:gd name="csX16" fmla="*/ 8191262 w 8191262"/>
              <a:gd name="csY16" fmla="*/ 967161 h 1429302"/>
              <a:gd name="csX17" fmla="*/ 8191262 w 8191262"/>
              <a:gd name="csY17" fmla="*/ 1429302 h 1429302"/>
              <a:gd name="csX18" fmla="*/ 7688084 w 8191262"/>
              <a:gd name="csY18" fmla="*/ 1429302 h 1429302"/>
              <a:gd name="csX19" fmla="*/ 7266820 w 8191262"/>
              <a:gd name="csY19" fmla="*/ 1429302 h 1429302"/>
              <a:gd name="csX20" fmla="*/ 6517904 w 8191262"/>
              <a:gd name="csY20" fmla="*/ 1429302 h 1429302"/>
              <a:gd name="csX21" fmla="*/ 5932814 w 8191262"/>
              <a:gd name="csY21" fmla="*/ 1429302 h 1429302"/>
              <a:gd name="csX22" fmla="*/ 5593462 w 8191262"/>
              <a:gd name="csY22" fmla="*/ 1429302 h 1429302"/>
              <a:gd name="csX23" fmla="*/ 5008372 w 8191262"/>
              <a:gd name="csY23" fmla="*/ 1429302 h 1429302"/>
              <a:gd name="csX24" fmla="*/ 4505194 w 8191262"/>
              <a:gd name="csY24" fmla="*/ 1429302 h 1429302"/>
              <a:gd name="csX25" fmla="*/ 4002017 w 8191262"/>
              <a:gd name="csY25" fmla="*/ 1429302 h 1429302"/>
              <a:gd name="csX26" fmla="*/ 3498839 w 8191262"/>
              <a:gd name="csY26" fmla="*/ 1429302 h 1429302"/>
              <a:gd name="csX27" fmla="*/ 2995662 w 8191262"/>
              <a:gd name="csY27" fmla="*/ 1429302 h 1429302"/>
              <a:gd name="csX28" fmla="*/ 2328659 w 8191262"/>
              <a:gd name="csY28" fmla="*/ 1429302 h 1429302"/>
              <a:gd name="csX29" fmla="*/ 1743569 w 8191262"/>
              <a:gd name="csY29" fmla="*/ 1429302 h 1429302"/>
              <a:gd name="csX30" fmla="*/ 1404216 w 8191262"/>
              <a:gd name="csY30" fmla="*/ 1429302 h 1429302"/>
              <a:gd name="csX31" fmla="*/ 901039 w 8191262"/>
              <a:gd name="csY31" fmla="*/ 1429302 h 1429302"/>
              <a:gd name="csX32" fmla="*/ 0 w 8191262"/>
              <a:gd name="csY32" fmla="*/ 1429302 h 1429302"/>
              <a:gd name="csX33" fmla="*/ 0 w 8191262"/>
              <a:gd name="csY33" fmla="*/ 981454 h 1429302"/>
              <a:gd name="csX34" fmla="*/ 0 w 8191262"/>
              <a:gd name="csY34" fmla="*/ 547899 h 1429302"/>
              <a:gd name="csX35" fmla="*/ 0 w 8191262"/>
              <a:gd name="csY35"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8191262" h="1429302" fill="none" extrusionOk="0">
                <a:moveTo>
                  <a:pt x="0" y="0"/>
                </a:moveTo>
                <a:cubicBezTo>
                  <a:pt x="328198" y="-84428"/>
                  <a:pt x="548077" y="16156"/>
                  <a:pt x="748915" y="0"/>
                </a:cubicBezTo>
                <a:cubicBezTo>
                  <a:pt x="949753" y="-16156"/>
                  <a:pt x="1027777" y="40598"/>
                  <a:pt x="1170180" y="0"/>
                </a:cubicBezTo>
                <a:cubicBezTo>
                  <a:pt x="1312583" y="-40598"/>
                  <a:pt x="1616359" y="27799"/>
                  <a:pt x="1755270" y="0"/>
                </a:cubicBezTo>
                <a:cubicBezTo>
                  <a:pt x="1894181" y="-27799"/>
                  <a:pt x="2090261" y="11074"/>
                  <a:pt x="2422273" y="0"/>
                </a:cubicBezTo>
                <a:cubicBezTo>
                  <a:pt x="2754285" y="-11074"/>
                  <a:pt x="2662293" y="15220"/>
                  <a:pt x="2761625" y="0"/>
                </a:cubicBezTo>
                <a:cubicBezTo>
                  <a:pt x="2860957" y="-15220"/>
                  <a:pt x="2984743" y="31567"/>
                  <a:pt x="3100978" y="0"/>
                </a:cubicBezTo>
                <a:cubicBezTo>
                  <a:pt x="3217213" y="-31567"/>
                  <a:pt x="3539083" y="44368"/>
                  <a:pt x="3849893" y="0"/>
                </a:cubicBezTo>
                <a:cubicBezTo>
                  <a:pt x="4160703" y="-44368"/>
                  <a:pt x="4300743" y="43053"/>
                  <a:pt x="4434983" y="0"/>
                </a:cubicBezTo>
                <a:cubicBezTo>
                  <a:pt x="4569223" y="-43053"/>
                  <a:pt x="4660813" y="9938"/>
                  <a:pt x="4774336" y="0"/>
                </a:cubicBezTo>
                <a:cubicBezTo>
                  <a:pt x="4887859" y="-9938"/>
                  <a:pt x="5235934" y="54140"/>
                  <a:pt x="5359426" y="0"/>
                </a:cubicBezTo>
                <a:cubicBezTo>
                  <a:pt x="5482918" y="-54140"/>
                  <a:pt x="5946799" y="59272"/>
                  <a:pt x="6108341" y="0"/>
                </a:cubicBezTo>
                <a:cubicBezTo>
                  <a:pt x="6269883" y="-59272"/>
                  <a:pt x="6489830" y="50864"/>
                  <a:pt x="6611519" y="0"/>
                </a:cubicBezTo>
                <a:cubicBezTo>
                  <a:pt x="6733208" y="-50864"/>
                  <a:pt x="6896541" y="21021"/>
                  <a:pt x="7114696" y="0"/>
                </a:cubicBezTo>
                <a:cubicBezTo>
                  <a:pt x="7332851" y="-21021"/>
                  <a:pt x="7838614" y="54371"/>
                  <a:pt x="8191262" y="0"/>
                </a:cubicBezTo>
                <a:cubicBezTo>
                  <a:pt x="8191514" y="196830"/>
                  <a:pt x="8158750" y="289853"/>
                  <a:pt x="8191262" y="490727"/>
                </a:cubicBezTo>
                <a:cubicBezTo>
                  <a:pt x="8223774" y="691601"/>
                  <a:pt x="8157860" y="756846"/>
                  <a:pt x="8191262" y="967161"/>
                </a:cubicBezTo>
                <a:cubicBezTo>
                  <a:pt x="8224664" y="1177476"/>
                  <a:pt x="8177306" y="1326245"/>
                  <a:pt x="8191262" y="1429302"/>
                </a:cubicBezTo>
                <a:cubicBezTo>
                  <a:pt x="8084545" y="1488020"/>
                  <a:pt x="7932388" y="1373524"/>
                  <a:pt x="7688084" y="1429302"/>
                </a:cubicBezTo>
                <a:cubicBezTo>
                  <a:pt x="7443780" y="1485080"/>
                  <a:pt x="7469790" y="1404366"/>
                  <a:pt x="7266820" y="1429302"/>
                </a:cubicBezTo>
                <a:cubicBezTo>
                  <a:pt x="7063850" y="1454238"/>
                  <a:pt x="6853156" y="1402181"/>
                  <a:pt x="6517904" y="1429302"/>
                </a:cubicBezTo>
                <a:cubicBezTo>
                  <a:pt x="6182652" y="1456423"/>
                  <a:pt x="6205868" y="1397443"/>
                  <a:pt x="5932814" y="1429302"/>
                </a:cubicBezTo>
                <a:cubicBezTo>
                  <a:pt x="5659760" y="1461161"/>
                  <a:pt x="5719578" y="1388904"/>
                  <a:pt x="5593462" y="1429302"/>
                </a:cubicBezTo>
                <a:cubicBezTo>
                  <a:pt x="5467346" y="1469700"/>
                  <a:pt x="5269188" y="1371345"/>
                  <a:pt x="5008372" y="1429302"/>
                </a:cubicBezTo>
                <a:cubicBezTo>
                  <a:pt x="4747556" y="1487259"/>
                  <a:pt x="4727924" y="1401752"/>
                  <a:pt x="4505194" y="1429302"/>
                </a:cubicBezTo>
                <a:cubicBezTo>
                  <a:pt x="4282464" y="1456852"/>
                  <a:pt x="4144675" y="1413340"/>
                  <a:pt x="4002017" y="1429302"/>
                </a:cubicBezTo>
                <a:cubicBezTo>
                  <a:pt x="3859359" y="1445264"/>
                  <a:pt x="3599646" y="1372072"/>
                  <a:pt x="3498839" y="1429302"/>
                </a:cubicBezTo>
                <a:cubicBezTo>
                  <a:pt x="3398032" y="1486532"/>
                  <a:pt x="3104025" y="1425584"/>
                  <a:pt x="2995662" y="1429302"/>
                </a:cubicBezTo>
                <a:cubicBezTo>
                  <a:pt x="2887299" y="1433020"/>
                  <a:pt x="2515938" y="1408551"/>
                  <a:pt x="2328659" y="1429302"/>
                </a:cubicBezTo>
                <a:cubicBezTo>
                  <a:pt x="2141380" y="1450053"/>
                  <a:pt x="1949300" y="1396845"/>
                  <a:pt x="1743569" y="1429302"/>
                </a:cubicBezTo>
                <a:cubicBezTo>
                  <a:pt x="1537838" y="1461759"/>
                  <a:pt x="1549530" y="1392170"/>
                  <a:pt x="1404216" y="1429302"/>
                </a:cubicBezTo>
                <a:cubicBezTo>
                  <a:pt x="1258902" y="1466434"/>
                  <a:pt x="1112634" y="1410478"/>
                  <a:pt x="901039" y="1429302"/>
                </a:cubicBezTo>
                <a:cubicBezTo>
                  <a:pt x="689444" y="1448126"/>
                  <a:pt x="248983" y="1344939"/>
                  <a:pt x="0" y="1429302"/>
                </a:cubicBezTo>
                <a:cubicBezTo>
                  <a:pt x="-10867" y="1268355"/>
                  <a:pt x="900" y="1181550"/>
                  <a:pt x="0" y="981454"/>
                </a:cubicBezTo>
                <a:cubicBezTo>
                  <a:pt x="-900" y="781358"/>
                  <a:pt x="2932" y="642095"/>
                  <a:pt x="0" y="547899"/>
                </a:cubicBezTo>
                <a:cubicBezTo>
                  <a:pt x="-2932" y="453704"/>
                  <a:pt x="4069" y="197667"/>
                  <a:pt x="0" y="0"/>
                </a:cubicBezTo>
                <a:close/>
              </a:path>
              <a:path w="8191262" h="1429302" stroke="0" extrusionOk="0">
                <a:moveTo>
                  <a:pt x="0" y="0"/>
                </a:moveTo>
                <a:cubicBezTo>
                  <a:pt x="211165" y="-51463"/>
                  <a:pt x="366433" y="9980"/>
                  <a:pt x="503178" y="0"/>
                </a:cubicBezTo>
                <a:cubicBezTo>
                  <a:pt x="639923" y="-9980"/>
                  <a:pt x="736893" y="3836"/>
                  <a:pt x="842530" y="0"/>
                </a:cubicBezTo>
                <a:cubicBezTo>
                  <a:pt x="948167" y="-3836"/>
                  <a:pt x="1218206" y="38856"/>
                  <a:pt x="1591445" y="0"/>
                </a:cubicBezTo>
                <a:cubicBezTo>
                  <a:pt x="1964684" y="-38856"/>
                  <a:pt x="1949691" y="2312"/>
                  <a:pt x="2094623" y="0"/>
                </a:cubicBezTo>
                <a:cubicBezTo>
                  <a:pt x="2239555" y="-2312"/>
                  <a:pt x="2368291" y="23988"/>
                  <a:pt x="2597800" y="0"/>
                </a:cubicBezTo>
                <a:cubicBezTo>
                  <a:pt x="2827309" y="-23988"/>
                  <a:pt x="2989757" y="42547"/>
                  <a:pt x="3346716" y="0"/>
                </a:cubicBezTo>
                <a:cubicBezTo>
                  <a:pt x="3703675" y="-42547"/>
                  <a:pt x="3564922" y="38973"/>
                  <a:pt x="3767981" y="0"/>
                </a:cubicBezTo>
                <a:cubicBezTo>
                  <a:pt x="3971040" y="-38973"/>
                  <a:pt x="4236575" y="72134"/>
                  <a:pt x="4516896" y="0"/>
                </a:cubicBezTo>
                <a:cubicBezTo>
                  <a:pt x="4797217" y="-72134"/>
                  <a:pt x="4961846" y="20975"/>
                  <a:pt x="5265811" y="0"/>
                </a:cubicBezTo>
                <a:cubicBezTo>
                  <a:pt x="5569776" y="-20975"/>
                  <a:pt x="5686816" y="67999"/>
                  <a:pt x="5850901" y="0"/>
                </a:cubicBezTo>
                <a:cubicBezTo>
                  <a:pt x="6014986" y="-67999"/>
                  <a:pt x="6324092" y="79340"/>
                  <a:pt x="6599817" y="0"/>
                </a:cubicBezTo>
                <a:cubicBezTo>
                  <a:pt x="6875542" y="-79340"/>
                  <a:pt x="6908686" y="22079"/>
                  <a:pt x="7102994" y="0"/>
                </a:cubicBezTo>
                <a:cubicBezTo>
                  <a:pt x="7297302" y="-22079"/>
                  <a:pt x="7505163" y="12595"/>
                  <a:pt x="7606172" y="0"/>
                </a:cubicBezTo>
                <a:cubicBezTo>
                  <a:pt x="7707181" y="-12595"/>
                  <a:pt x="8036406" y="1912"/>
                  <a:pt x="8191262" y="0"/>
                </a:cubicBezTo>
                <a:cubicBezTo>
                  <a:pt x="8231272" y="205937"/>
                  <a:pt x="8175663" y="347554"/>
                  <a:pt x="8191262" y="462141"/>
                </a:cubicBezTo>
                <a:cubicBezTo>
                  <a:pt x="8206861" y="576728"/>
                  <a:pt x="8187924" y="745363"/>
                  <a:pt x="8191262" y="938575"/>
                </a:cubicBezTo>
                <a:cubicBezTo>
                  <a:pt x="8194600" y="1131787"/>
                  <a:pt x="8142420" y="1263013"/>
                  <a:pt x="8191262" y="1429302"/>
                </a:cubicBezTo>
                <a:cubicBezTo>
                  <a:pt x="7864390" y="1454333"/>
                  <a:pt x="7820125" y="1384202"/>
                  <a:pt x="7524259" y="1429302"/>
                </a:cubicBezTo>
                <a:cubicBezTo>
                  <a:pt x="7228393" y="1474402"/>
                  <a:pt x="7260819" y="1407091"/>
                  <a:pt x="7184907" y="1429302"/>
                </a:cubicBezTo>
                <a:cubicBezTo>
                  <a:pt x="7108995" y="1451513"/>
                  <a:pt x="6935200" y="1388265"/>
                  <a:pt x="6763642" y="1429302"/>
                </a:cubicBezTo>
                <a:cubicBezTo>
                  <a:pt x="6592085" y="1470339"/>
                  <a:pt x="6289679" y="1378743"/>
                  <a:pt x="6014727" y="1429302"/>
                </a:cubicBezTo>
                <a:cubicBezTo>
                  <a:pt x="5739776" y="1479861"/>
                  <a:pt x="5701886" y="1375598"/>
                  <a:pt x="5429637" y="1429302"/>
                </a:cubicBezTo>
                <a:cubicBezTo>
                  <a:pt x="5157388" y="1483006"/>
                  <a:pt x="5216004" y="1412251"/>
                  <a:pt x="5008372" y="1429302"/>
                </a:cubicBezTo>
                <a:cubicBezTo>
                  <a:pt x="4800741" y="1446353"/>
                  <a:pt x="4575047" y="1422608"/>
                  <a:pt x="4423281" y="1429302"/>
                </a:cubicBezTo>
                <a:cubicBezTo>
                  <a:pt x="4271515" y="1435996"/>
                  <a:pt x="4241452" y="1406994"/>
                  <a:pt x="4083929" y="1429302"/>
                </a:cubicBezTo>
                <a:cubicBezTo>
                  <a:pt x="3926406" y="1451610"/>
                  <a:pt x="3837224" y="1424071"/>
                  <a:pt x="3744577" y="1429302"/>
                </a:cubicBezTo>
                <a:cubicBezTo>
                  <a:pt x="3651930" y="1434533"/>
                  <a:pt x="3402361" y="1410609"/>
                  <a:pt x="3159487" y="1429302"/>
                </a:cubicBezTo>
                <a:cubicBezTo>
                  <a:pt x="2916613" y="1447995"/>
                  <a:pt x="2863443" y="1398171"/>
                  <a:pt x="2738222" y="1429302"/>
                </a:cubicBezTo>
                <a:cubicBezTo>
                  <a:pt x="2613002" y="1460433"/>
                  <a:pt x="2217910" y="1358884"/>
                  <a:pt x="2071219" y="1429302"/>
                </a:cubicBezTo>
                <a:cubicBezTo>
                  <a:pt x="1924528" y="1499720"/>
                  <a:pt x="1766756" y="1407902"/>
                  <a:pt x="1649954" y="1429302"/>
                </a:cubicBezTo>
                <a:cubicBezTo>
                  <a:pt x="1533152" y="1450702"/>
                  <a:pt x="1215439" y="1416290"/>
                  <a:pt x="982951" y="1429302"/>
                </a:cubicBezTo>
                <a:cubicBezTo>
                  <a:pt x="750463" y="1442314"/>
                  <a:pt x="752597" y="1423826"/>
                  <a:pt x="643599" y="1429302"/>
                </a:cubicBezTo>
                <a:cubicBezTo>
                  <a:pt x="534601" y="1434778"/>
                  <a:pt x="268870" y="1384003"/>
                  <a:pt x="0" y="1429302"/>
                </a:cubicBezTo>
                <a:cubicBezTo>
                  <a:pt x="-49167" y="1215755"/>
                  <a:pt x="42623" y="1095266"/>
                  <a:pt x="0" y="981454"/>
                </a:cubicBezTo>
                <a:cubicBezTo>
                  <a:pt x="-42623" y="867642"/>
                  <a:pt x="58335" y="689217"/>
                  <a:pt x="0" y="476434"/>
                </a:cubicBezTo>
                <a:cubicBezTo>
                  <a:pt x="-58335" y="263651"/>
                  <a:pt x="13496" y="202461"/>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b="0" i="0" u="none" strike="noStrike" dirty="0">
                <a:solidFill>
                  <a:srgbClr val="000000"/>
                </a:solidFill>
                <a:effectLst/>
                <a:latin typeface="Open Sans" panose="020B0606030504020204" pitchFamily="34" charset="0"/>
              </a:rPr>
              <a:t>In the week before their period, Jordan feels more tired than usual, gets a bit snappy with their family, and notices some bloating. Once their period starts, they feel back to normal within a day or two.</a:t>
            </a:r>
            <a:endParaRPr lang="en-US" sz="2000" dirty="0"/>
          </a:p>
        </p:txBody>
      </p:sp>
      <p:sp>
        <p:nvSpPr>
          <p:cNvPr id="13" name="Freeform: Shape 3">
            <a:extLst>
              <a:ext uri="{FF2B5EF4-FFF2-40B4-BE49-F238E27FC236}">
                <a16:creationId xmlns:a16="http://schemas.microsoft.com/office/drawing/2014/main" id="{E7DA2552-B590-3E52-046A-8BF1E8952B5B}"/>
              </a:ext>
            </a:extLst>
          </p:cNvPr>
          <p:cNvSpPr/>
          <p:nvPr/>
        </p:nvSpPr>
        <p:spPr>
          <a:xfrm>
            <a:off x="266629" y="2986854"/>
            <a:ext cx="11620405"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Mild mood shifts, fatigue, and bloating in the week before a period that resolve once bleeding starts are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normal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and linked to natural hormonal changes. This is within the normal range – this is called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PMS (premenstrual syndrome)</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 name="Rectangle: Rounded Corners 34">
            <a:extLst>
              <a:ext uri="{FF2B5EF4-FFF2-40B4-BE49-F238E27FC236}">
                <a16:creationId xmlns:a16="http://schemas.microsoft.com/office/drawing/2014/main" id="{D64028C6-4D21-B7D0-BF93-E20EEB068027}"/>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Oval 2">
            <a:extLst>
              <a:ext uri="{FF2B5EF4-FFF2-40B4-BE49-F238E27FC236}">
                <a16:creationId xmlns:a16="http://schemas.microsoft.com/office/drawing/2014/main" id="{C3586FD1-22A5-3A9E-35D6-232F45E875D5}"/>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5A85F0C-A667-B86C-5320-718795C56B69}"/>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3E026B3-B0CB-1C6D-87A0-E7D2096F364C}"/>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64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6CC34-1CB8-2F6A-38A9-56CECAFBA52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E243810-8389-A944-E2F6-1CCA95199571}"/>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a:t>
            </a:r>
          </a:p>
        </p:txBody>
      </p:sp>
      <p:sp>
        <p:nvSpPr>
          <p:cNvPr id="6" name="TextBox 5">
            <a:extLst>
              <a:ext uri="{FF2B5EF4-FFF2-40B4-BE49-F238E27FC236}">
                <a16:creationId xmlns:a16="http://schemas.microsoft.com/office/drawing/2014/main" id="{B898713D-4983-9900-50A4-31921D369C74}"/>
              </a:ext>
            </a:extLst>
          </p:cNvPr>
          <p:cNvSpPr txBox="1"/>
          <p:nvPr/>
        </p:nvSpPr>
        <p:spPr>
          <a:xfrm>
            <a:off x="1238250" y="1291265"/>
            <a:ext cx="9677162" cy="1429302"/>
          </a:xfrm>
          <a:custGeom>
            <a:avLst/>
            <a:gdLst>
              <a:gd name="csX0" fmla="*/ 0 w 9677162"/>
              <a:gd name="csY0" fmla="*/ 0 h 1429302"/>
              <a:gd name="csX1" fmla="*/ 375702 w 9677162"/>
              <a:gd name="csY1" fmla="*/ 0 h 1429302"/>
              <a:gd name="csX2" fmla="*/ 654632 w 9677162"/>
              <a:gd name="csY2" fmla="*/ 0 h 1429302"/>
              <a:gd name="csX3" fmla="*/ 1223876 w 9677162"/>
              <a:gd name="csY3" fmla="*/ 0 h 1429302"/>
              <a:gd name="csX4" fmla="*/ 1986664 w 9677162"/>
              <a:gd name="csY4" fmla="*/ 0 h 1429302"/>
              <a:gd name="csX5" fmla="*/ 2459138 w 9677162"/>
              <a:gd name="csY5" fmla="*/ 0 h 1429302"/>
              <a:gd name="csX6" fmla="*/ 2931611 w 9677162"/>
              <a:gd name="csY6" fmla="*/ 0 h 1429302"/>
              <a:gd name="csX7" fmla="*/ 3500856 w 9677162"/>
              <a:gd name="csY7" fmla="*/ 0 h 1429302"/>
              <a:gd name="csX8" fmla="*/ 4166872 w 9677162"/>
              <a:gd name="csY8" fmla="*/ 0 h 1429302"/>
              <a:gd name="csX9" fmla="*/ 4832889 w 9677162"/>
              <a:gd name="csY9" fmla="*/ 0 h 1429302"/>
              <a:gd name="csX10" fmla="*/ 5498905 w 9677162"/>
              <a:gd name="csY10" fmla="*/ 0 h 1429302"/>
              <a:gd name="csX11" fmla="*/ 6261693 w 9677162"/>
              <a:gd name="csY11" fmla="*/ 0 h 1429302"/>
              <a:gd name="csX12" fmla="*/ 6830938 w 9677162"/>
              <a:gd name="csY12" fmla="*/ 0 h 1429302"/>
              <a:gd name="csX13" fmla="*/ 7496954 w 9677162"/>
              <a:gd name="csY13" fmla="*/ 0 h 1429302"/>
              <a:gd name="csX14" fmla="*/ 8066199 w 9677162"/>
              <a:gd name="csY14" fmla="*/ 0 h 1429302"/>
              <a:gd name="csX15" fmla="*/ 8635444 w 9677162"/>
              <a:gd name="csY15" fmla="*/ 0 h 1429302"/>
              <a:gd name="csX16" fmla="*/ 9677162 w 9677162"/>
              <a:gd name="csY16" fmla="*/ 0 h 1429302"/>
              <a:gd name="csX17" fmla="*/ 9677162 w 9677162"/>
              <a:gd name="csY17" fmla="*/ 433555 h 1429302"/>
              <a:gd name="csX18" fmla="*/ 9677162 w 9677162"/>
              <a:gd name="csY18" fmla="*/ 924282 h 1429302"/>
              <a:gd name="csX19" fmla="*/ 9677162 w 9677162"/>
              <a:gd name="csY19" fmla="*/ 1429302 h 1429302"/>
              <a:gd name="csX20" fmla="*/ 9011146 w 9677162"/>
              <a:gd name="csY20" fmla="*/ 1429302 h 1429302"/>
              <a:gd name="csX21" fmla="*/ 8345129 w 9677162"/>
              <a:gd name="csY21" fmla="*/ 1429302 h 1429302"/>
              <a:gd name="csX22" fmla="*/ 7775884 w 9677162"/>
              <a:gd name="csY22" fmla="*/ 1429302 h 1429302"/>
              <a:gd name="csX23" fmla="*/ 7496954 w 9677162"/>
              <a:gd name="csY23" fmla="*/ 1429302 h 1429302"/>
              <a:gd name="csX24" fmla="*/ 7024481 w 9677162"/>
              <a:gd name="csY24" fmla="*/ 1429302 h 1429302"/>
              <a:gd name="csX25" fmla="*/ 6358465 w 9677162"/>
              <a:gd name="csY25" fmla="*/ 1429302 h 1429302"/>
              <a:gd name="csX26" fmla="*/ 5982763 w 9677162"/>
              <a:gd name="csY26" fmla="*/ 1429302 h 1429302"/>
              <a:gd name="csX27" fmla="*/ 5219975 w 9677162"/>
              <a:gd name="csY27" fmla="*/ 1429302 h 1429302"/>
              <a:gd name="csX28" fmla="*/ 4457187 w 9677162"/>
              <a:gd name="csY28" fmla="*/ 1429302 h 1429302"/>
              <a:gd name="csX29" fmla="*/ 3887942 w 9677162"/>
              <a:gd name="csY29" fmla="*/ 1429302 h 1429302"/>
              <a:gd name="csX30" fmla="*/ 3125154 w 9677162"/>
              <a:gd name="csY30" fmla="*/ 1429302 h 1429302"/>
              <a:gd name="csX31" fmla="*/ 2555909 w 9677162"/>
              <a:gd name="csY31" fmla="*/ 1429302 h 1429302"/>
              <a:gd name="csX32" fmla="*/ 1889893 w 9677162"/>
              <a:gd name="csY32" fmla="*/ 1429302 h 1429302"/>
              <a:gd name="csX33" fmla="*/ 1610963 w 9677162"/>
              <a:gd name="csY33" fmla="*/ 1429302 h 1429302"/>
              <a:gd name="csX34" fmla="*/ 848175 w 9677162"/>
              <a:gd name="csY34" fmla="*/ 1429302 h 1429302"/>
              <a:gd name="csX35" fmla="*/ 0 w 9677162"/>
              <a:gd name="csY35" fmla="*/ 1429302 h 1429302"/>
              <a:gd name="csX36" fmla="*/ 0 w 9677162"/>
              <a:gd name="csY36" fmla="*/ 938575 h 1429302"/>
              <a:gd name="csX37" fmla="*/ 0 w 9677162"/>
              <a:gd name="csY37" fmla="*/ 490727 h 1429302"/>
              <a:gd name="csX38" fmla="*/ 0 w 9677162"/>
              <a:gd name="csY38"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9677162" h="1429302" fill="none" extrusionOk="0">
                <a:moveTo>
                  <a:pt x="0" y="0"/>
                </a:moveTo>
                <a:cubicBezTo>
                  <a:pt x="165441" y="-10154"/>
                  <a:pt x="222417" y="34760"/>
                  <a:pt x="375702" y="0"/>
                </a:cubicBezTo>
                <a:cubicBezTo>
                  <a:pt x="528987" y="-34760"/>
                  <a:pt x="535370" y="19618"/>
                  <a:pt x="654632" y="0"/>
                </a:cubicBezTo>
                <a:cubicBezTo>
                  <a:pt x="773894" y="-19618"/>
                  <a:pt x="1025045" y="59427"/>
                  <a:pt x="1223876" y="0"/>
                </a:cubicBezTo>
                <a:cubicBezTo>
                  <a:pt x="1422707" y="-59427"/>
                  <a:pt x="1794960" y="37208"/>
                  <a:pt x="1986664" y="0"/>
                </a:cubicBezTo>
                <a:cubicBezTo>
                  <a:pt x="2178368" y="-37208"/>
                  <a:pt x="2355415" y="39834"/>
                  <a:pt x="2459138" y="0"/>
                </a:cubicBezTo>
                <a:cubicBezTo>
                  <a:pt x="2562861" y="-39834"/>
                  <a:pt x="2805628" y="32836"/>
                  <a:pt x="2931611" y="0"/>
                </a:cubicBezTo>
                <a:cubicBezTo>
                  <a:pt x="3057594" y="-32836"/>
                  <a:pt x="3221222" y="48798"/>
                  <a:pt x="3500856" y="0"/>
                </a:cubicBezTo>
                <a:cubicBezTo>
                  <a:pt x="3780491" y="-48798"/>
                  <a:pt x="3870261" y="75649"/>
                  <a:pt x="4166872" y="0"/>
                </a:cubicBezTo>
                <a:cubicBezTo>
                  <a:pt x="4463483" y="-75649"/>
                  <a:pt x="4522084" y="68775"/>
                  <a:pt x="4832889" y="0"/>
                </a:cubicBezTo>
                <a:cubicBezTo>
                  <a:pt x="5143694" y="-68775"/>
                  <a:pt x="5339562" y="44100"/>
                  <a:pt x="5498905" y="0"/>
                </a:cubicBezTo>
                <a:cubicBezTo>
                  <a:pt x="5658248" y="-44100"/>
                  <a:pt x="5971406" y="21194"/>
                  <a:pt x="6261693" y="0"/>
                </a:cubicBezTo>
                <a:cubicBezTo>
                  <a:pt x="6551980" y="-21194"/>
                  <a:pt x="6612397" y="5144"/>
                  <a:pt x="6830938" y="0"/>
                </a:cubicBezTo>
                <a:cubicBezTo>
                  <a:pt x="7049479" y="-5144"/>
                  <a:pt x="7227154" y="25884"/>
                  <a:pt x="7496954" y="0"/>
                </a:cubicBezTo>
                <a:cubicBezTo>
                  <a:pt x="7766754" y="-25884"/>
                  <a:pt x="7848471" y="44897"/>
                  <a:pt x="8066199" y="0"/>
                </a:cubicBezTo>
                <a:cubicBezTo>
                  <a:pt x="8283927" y="-44897"/>
                  <a:pt x="8489396" y="64453"/>
                  <a:pt x="8635444" y="0"/>
                </a:cubicBezTo>
                <a:cubicBezTo>
                  <a:pt x="8781492" y="-64453"/>
                  <a:pt x="9280228" y="15192"/>
                  <a:pt x="9677162" y="0"/>
                </a:cubicBezTo>
                <a:cubicBezTo>
                  <a:pt x="9705862" y="172253"/>
                  <a:pt x="9625412" y="240792"/>
                  <a:pt x="9677162" y="433555"/>
                </a:cubicBezTo>
                <a:cubicBezTo>
                  <a:pt x="9728912" y="626318"/>
                  <a:pt x="9618678" y="820510"/>
                  <a:pt x="9677162" y="924282"/>
                </a:cubicBezTo>
                <a:cubicBezTo>
                  <a:pt x="9735646" y="1028054"/>
                  <a:pt x="9667304" y="1290426"/>
                  <a:pt x="9677162" y="1429302"/>
                </a:cubicBezTo>
                <a:cubicBezTo>
                  <a:pt x="9511940" y="1457455"/>
                  <a:pt x="9241384" y="1362719"/>
                  <a:pt x="9011146" y="1429302"/>
                </a:cubicBezTo>
                <a:cubicBezTo>
                  <a:pt x="8780908" y="1495885"/>
                  <a:pt x="8665381" y="1411222"/>
                  <a:pt x="8345129" y="1429302"/>
                </a:cubicBezTo>
                <a:cubicBezTo>
                  <a:pt x="8024877" y="1447382"/>
                  <a:pt x="8012452" y="1396590"/>
                  <a:pt x="7775884" y="1429302"/>
                </a:cubicBezTo>
                <a:cubicBezTo>
                  <a:pt x="7539317" y="1462014"/>
                  <a:pt x="7617604" y="1407754"/>
                  <a:pt x="7496954" y="1429302"/>
                </a:cubicBezTo>
                <a:cubicBezTo>
                  <a:pt x="7376304" y="1450850"/>
                  <a:pt x="7201802" y="1426707"/>
                  <a:pt x="7024481" y="1429302"/>
                </a:cubicBezTo>
                <a:cubicBezTo>
                  <a:pt x="6847160" y="1431897"/>
                  <a:pt x="6612636" y="1380586"/>
                  <a:pt x="6358465" y="1429302"/>
                </a:cubicBezTo>
                <a:cubicBezTo>
                  <a:pt x="6104294" y="1478018"/>
                  <a:pt x="6125073" y="1394968"/>
                  <a:pt x="5982763" y="1429302"/>
                </a:cubicBezTo>
                <a:cubicBezTo>
                  <a:pt x="5840453" y="1463636"/>
                  <a:pt x="5592787" y="1409849"/>
                  <a:pt x="5219975" y="1429302"/>
                </a:cubicBezTo>
                <a:cubicBezTo>
                  <a:pt x="4847163" y="1448755"/>
                  <a:pt x="4688783" y="1382914"/>
                  <a:pt x="4457187" y="1429302"/>
                </a:cubicBezTo>
                <a:cubicBezTo>
                  <a:pt x="4225591" y="1475690"/>
                  <a:pt x="4034512" y="1415746"/>
                  <a:pt x="3887942" y="1429302"/>
                </a:cubicBezTo>
                <a:cubicBezTo>
                  <a:pt x="3741372" y="1442858"/>
                  <a:pt x="3332906" y="1397627"/>
                  <a:pt x="3125154" y="1429302"/>
                </a:cubicBezTo>
                <a:cubicBezTo>
                  <a:pt x="2917402" y="1460977"/>
                  <a:pt x="2731484" y="1363807"/>
                  <a:pt x="2555909" y="1429302"/>
                </a:cubicBezTo>
                <a:cubicBezTo>
                  <a:pt x="2380334" y="1494797"/>
                  <a:pt x="2184255" y="1399370"/>
                  <a:pt x="1889893" y="1429302"/>
                </a:cubicBezTo>
                <a:cubicBezTo>
                  <a:pt x="1595531" y="1459234"/>
                  <a:pt x="1706279" y="1410898"/>
                  <a:pt x="1610963" y="1429302"/>
                </a:cubicBezTo>
                <a:cubicBezTo>
                  <a:pt x="1515647" y="1447706"/>
                  <a:pt x="1134821" y="1398933"/>
                  <a:pt x="848175" y="1429302"/>
                </a:cubicBezTo>
                <a:cubicBezTo>
                  <a:pt x="561529" y="1459671"/>
                  <a:pt x="207880" y="1425755"/>
                  <a:pt x="0" y="1429302"/>
                </a:cubicBezTo>
                <a:cubicBezTo>
                  <a:pt x="-51937" y="1242904"/>
                  <a:pt x="18194" y="1106792"/>
                  <a:pt x="0" y="938575"/>
                </a:cubicBezTo>
                <a:cubicBezTo>
                  <a:pt x="-18194" y="770358"/>
                  <a:pt x="51436" y="638992"/>
                  <a:pt x="0" y="490727"/>
                </a:cubicBezTo>
                <a:cubicBezTo>
                  <a:pt x="-51436" y="342462"/>
                  <a:pt x="47286" y="232668"/>
                  <a:pt x="0" y="0"/>
                </a:cubicBezTo>
                <a:close/>
              </a:path>
              <a:path w="9677162" h="1429302" stroke="0" extrusionOk="0">
                <a:moveTo>
                  <a:pt x="0" y="0"/>
                </a:moveTo>
                <a:cubicBezTo>
                  <a:pt x="222134" y="-9101"/>
                  <a:pt x="303559" y="28007"/>
                  <a:pt x="472473" y="0"/>
                </a:cubicBezTo>
                <a:cubicBezTo>
                  <a:pt x="641387" y="-28007"/>
                  <a:pt x="631801" y="27265"/>
                  <a:pt x="751403" y="0"/>
                </a:cubicBezTo>
                <a:cubicBezTo>
                  <a:pt x="871005" y="-27265"/>
                  <a:pt x="1154828" y="35125"/>
                  <a:pt x="1514191" y="0"/>
                </a:cubicBezTo>
                <a:cubicBezTo>
                  <a:pt x="1873554" y="-35125"/>
                  <a:pt x="1861337" y="30822"/>
                  <a:pt x="1986664" y="0"/>
                </a:cubicBezTo>
                <a:cubicBezTo>
                  <a:pt x="2111991" y="-30822"/>
                  <a:pt x="2340665" y="34731"/>
                  <a:pt x="2459138" y="0"/>
                </a:cubicBezTo>
                <a:cubicBezTo>
                  <a:pt x="2577611" y="-34731"/>
                  <a:pt x="2861117" y="5359"/>
                  <a:pt x="3221926" y="0"/>
                </a:cubicBezTo>
                <a:cubicBezTo>
                  <a:pt x="3582735" y="-5359"/>
                  <a:pt x="3422807" y="23405"/>
                  <a:pt x="3597627" y="0"/>
                </a:cubicBezTo>
                <a:cubicBezTo>
                  <a:pt x="3772447" y="-23405"/>
                  <a:pt x="4203391" y="23665"/>
                  <a:pt x="4360415" y="0"/>
                </a:cubicBezTo>
                <a:cubicBezTo>
                  <a:pt x="4517439" y="-23665"/>
                  <a:pt x="4929979" y="56380"/>
                  <a:pt x="5123203" y="0"/>
                </a:cubicBezTo>
                <a:cubicBezTo>
                  <a:pt x="5316427" y="-56380"/>
                  <a:pt x="5448015" y="16448"/>
                  <a:pt x="5692448" y="0"/>
                </a:cubicBezTo>
                <a:cubicBezTo>
                  <a:pt x="5936882" y="-16448"/>
                  <a:pt x="6199505" y="39064"/>
                  <a:pt x="6455236" y="0"/>
                </a:cubicBezTo>
                <a:cubicBezTo>
                  <a:pt x="6710967" y="-39064"/>
                  <a:pt x="6788942" y="573"/>
                  <a:pt x="6927710" y="0"/>
                </a:cubicBezTo>
                <a:cubicBezTo>
                  <a:pt x="7066478" y="-573"/>
                  <a:pt x="7292034" y="2595"/>
                  <a:pt x="7400183" y="0"/>
                </a:cubicBezTo>
                <a:cubicBezTo>
                  <a:pt x="7508332" y="-2595"/>
                  <a:pt x="7833895" y="18732"/>
                  <a:pt x="8066199" y="0"/>
                </a:cubicBezTo>
                <a:cubicBezTo>
                  <a:pt x="8298503" y="-18732"/>
                  <a:pt x="8335981" y="19977"/>
                  <a:pt x="8538672" y="0"/>
                </a:cubicBezTo>
                <a:cubicBezTo>
                  <a:pt x="8741363" y="-19977"/>
                  <a:pt x="9382368" y="1046"/>
                  <a:pt x="9677162" y="0"/>
                </a:cubicBezTo>
                <a:cubicBezTo>
                  <a:pt x="9725931" y="169194"/>
                  <a:pt x="9626579" y="365357"/>
                  <a:pt x="9677162" y="505020"/>
                </a:cubicBezTo>
                <a:cubicBezTo>
                  <a:pt x="9727745" y="644683"/>
                  <a:pt x="9661419" y="800561"/>
                  <a:pt x="9677162" y="995747"/>
                </a:cubicBezTo>
                <a:cubicBezTo>
                  <a:pt x="9692905" y="1190933"/>
                  <a:pt x="9632052" y="1271567"/>
                  <a:pt x="9677162" y="1429302"/>
                </a:cubicBezTo>
                <a:cubicBezTo>
                  <a:pt x="9619613" y="1452233"/>
                  <a:pt x="9465888" y="1422101"/>
                  <a:pt x="9398232" y="1429302"/>
                </a:cubicBezTo>
                <a:cubicBezTo>
                  <a:pt x="9330576" y="1436503"/>
                  <a:pt x="8995797" y="1380980"/>
                  <a:pt x="8635444" y="1429302"/>
                </a:cubicBezTo>
                <a:cubicBezTo>
                  <a:pt x="8275091" y="1477624"/>
                  <a:pt x="8269985" y="1420784"/>
                  <a:pt x="8066199" y="1429302"/>
                </a:cubicBezTo>
                <a:cubicBezTo>
                  <a:pt x="7862413" y="1437820"/>
                  <a:pt x="7875775" y="1410426"/>
                  <a:pt x="7690498" y="1429302"/>
                </a:cubicBezTo>
                <a:cubicBezTo>
                  <a:pt x="7505221" y="1448178"/>
                  <a:pt x="7258202" y="1374594"/>
                  <a:pt x="7121253" y="1429302"/>
                </a:cubicBezTo>
                <a:cubicBezTo>
                  <a:pt x="6984305" y="1484010"/>
                  <a:pt x="6975481" y="1406294"/>
                  <a:pt x="6842323" y="1429302"/>
                </a:cubicBezTo>
                <a:cubicBezTo>
                  <a:pt x="6709165" y="1452310"/>
                  <a:pt x="6642209" y="1413944"/>
                  <a:pt x="6563393" y="1429302"/>
                </a:cubicBezTo>
                <a:cubicBezTo>
                  <a:pt x="6484577" y="1444660"/>
                  <a:pt x="6189765" y="1401493"/>
                  <a:pt x="5994148" y="1429302"/>
                </a:cubicBezTo>
                <a:cubicBezTo>
                  <a:pt x="5798532" y="1457111"/>
                  <a:pt x="5759086" y="1405392"/>
                  <a:pt x="5618446" y="1429302"/>
                </a:cubicBezTo>
                <a:cubicBezTo>
                  <a:pt x="5477806" y="1453212"/>
                  <a:pt x="5169445" y="1409780"/>
                  <a:pt x="4952430" y="1429302"/>
                </a:cubicBezTo>
                <a:cubicBezTo>
                  <a:pt x="4735415" y="1448824"/>
                  <a:pt x="4692375" y="1403221"/>
                  <a:pt x="4576728" y="1429302"/>
                </a:cubicBezTo>
                <a:cubicBezTo>
                  <a:pt x="4461081" y="1455383"/>
                  <a:pt x="4048423" y="1395737"/>
                  <a:pt x="3910712" y="1429302"/>
                </a:cubicBezTo>
                <a:cubicBezTo>
                  <a:pt x="3773001" y="1462867"/>
                  <a:pt x="3695146" y="1409583"/>
                  <a:pt x="3631782" y="1429302"/>
                </a:cubicBezTo>
                <a:cubicBezTo>
                  <a:pt x="3568418" y="1449021"/>
                  <a:pt x="3291385" y="1355580"/>
                  <a:pt x="2965766" y="1429302"/>
                </a:cubicBezTo>
                <a:cubicBezTo>
                  <a:pt x="2640147" y="1503024"/>
                  <a:pt x="2734342" y="1423516"/>
                  <a:pt x="2590064" y="1429302"/>
                </a:cubicBezTo>
                <a:cubicBezTo>
                  <a:pt x="2445786" y="1435088"/>
                  <a:pt x="2385530" y="1410884"/>
                  <a:pt x="2311134" y="1429302"/>
                </a:cubicBezTo>
                <a:cubicBezTo>
                  <a:pt x="2236738" y="1447720"/>
                  <a:pt x="2088148" y="1402532"/>
                  <a:pt x="1935432" y="1429302"/>
                </a:cubicBezTo>
                <a:cubicBezTo>
                  <a:pt x="1782716" y="1456072"/>
                  <a:pt x="1417540" y="1385867"/>
                  <a:pt x="1269416" y="1429302"/>
                </a:cubicBezTo>
                <a:cubicBezTo>
                  <a:pt x="1121292" y="1472737"/>
                  <a:pt x="1014189" y="1390315"/>
                  <a:pt x="893714" y="1429302"/>
                </a:cubicBezTo>
                <a:cubicBezTo>
                  <a:pt x="773239" y="1468289"/>
                  <a:pt x="691052" y="1423999"/>
                  <a:pt x="614784" y="1429302"/>
                </a:cubicBezTo>
                <a:cubicBezTo>
                  <a:pt x="538516" y="1434605"/>
                  <a:pt x="198924" y="1377392"/>
                  <a:pt x="0" y="1429302"/>
                </a:cubicBezTo>
                <a:cubicBezTo>
                  <a:pt x="-38123" y="1234052"/>
                  <a:pt x="41489" y="1091512"/>
                  <a:pt x="0" y="967161"/>
                </a:cubicBezTo>
                <a:cubicBezTo>
                  <a:pt x="-41489" y="842810"/>
                  <a:pt x="43661" y="737586"/>
                  <a:pt x="0" y="533606"/>
                </a:cubicBezTo>
                <a:cubicBezTo>
                  <a:pt x="-43661" y="329627"/>
                  <a:pt x="25787" y="110236"/>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b="0" i="0" u="none" strike="noStrike" dirty="0">
                <a:solidFill>
                  <a:srgbClr val="000000"/>
                </a:solidFill>
                <a:effectLst/>
                <a:latin typeface="Open Sans" panose="020B0606030504020204" pitchFamily="34" charset="0"/>
              </a:rPr>
              <a:t>For the ten days before their period, Saara can't get out of bed, feels a crushing sense of hopelessness, and has had thoughts of not wanting to be alive. The day her period arrives, it lifts almost completely. This happens every single month.</a:t>
            </a:r>
            <a:endParaRPr lang="en-US" sz="2000" dirty="0"/>
          </a:p>
        </p:txBody>
      </p:sp>
      <p:sp>
        <p:nvSpPr>
          <p:cNvPr id="13" name="Freeform: Shape 3">
            <a:extLst>
              <a:ext uri="{FF2B5EF4-FFF2-40B4-BE49-F238E27FC236}">
                <a16:creationId xmlns:a16="http://schemas.microsoft.com/office/drawing/2014/main" id="{C934798C-372F-EB7F-F63A-C03E098020BD}"/>
              </a:ext>
            </a:extLst>
          </p:cNvPr>
          <p:cNvSpPr/>
          <p:nvPr/>
        </p:nvSpPr>
        <p:spPr>
          <a:xfrm>
            <a:off x="266628" y="2986854"/>
            <a:ext cx="11620405"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Saara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requires a medical appointment urgently</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Her symptoms are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significantly</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impacting her ability to function and her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safety</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Thoughts of not wanting to be alive always require professional attention – and the fact that they resolve when a period starts does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not</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make them less serious or less urgent.  </a:t>
            </a:r>
          </a:p>
        </p:txBody>
      </p:sp>
      <p:sp>
        <p:nvSpPr>
          <p:cNvPr id="2" name="Freeform: Shape 3">
            <a:extLst>
              <a:ext uri="{FF2B5EF4-FFF2-40B4-BE49-F238E27FC236}">
                <a16:creationId xmlns:a16="http://schemas.microsoft.com/office/drawing/2014/main" id="{D8D6F768-E4B0-A11F-DF1E-B401CEB85C1B}"/>
              </a:ext>
            </a:extLst>
          </p:cNvPr>
          <p:cNvSpPr/>
          <p:nvPr/>
        </p:nvSpPr>
        <p:spPr>
          <a:xfrm>
            <a:off x="266627" y="2986854"/>
            <a:ext cx="11607155"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PMDD (pre-menstrual dysphoric disorder)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a severe form of PMS where hormonal shifts trigger extreme psychological symptoms. Unlike PMS, PMDD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significantly</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disrupts daily life – and in some cases causes suicidal thoughts. The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cyclical pattern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of Saara’s symptoms is a key indicator that how she’s feeling is directly linked to her menstrual cycle. </a:t>
            </a:r>
          </a:p>
        </p:txBody>
      </p:sp>
      <p:sp>
        <p:nvSpPr>
          <p:cNvPr id="3" name="Rectangle: Rounded Corners 34">
            <a:extLst>
              <a:ext uri="{FF2B5EF4-FFF2-40B4-BE49-F238E27FC236}">
                <a16:creationId xmlns:a16="http://schemas.microsoft.com/office/drawing/2014/main" id="{8A72052A-5132-03F5-0AC2-CE40A749E7B6}"/>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Oval 4">
            <a:extLst>
              <a:ext uri="{FF2B5EF4-FFF2-40B4-BE49-F238E27FC236}">
                <a16:creationId xmlns:a16="http://schemas.microsoft.com/office/drawing/2014/main" id="{9BF590C4-917D-C501-1BF2-C1C28CB0CC8B}"/>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B468C5-AFD3-468D-7FB4-CCCEB065011E}"/>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415E9DD-481A-640C-1AC7-A0B38D6651B8}"/>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319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355E4-CD77-08A9-C33C-911BD12D9878}"/>
            </a:ext>
          </a:extLst>
        </p:cNvPr>
        <p:cNvGrpSpPr/>
        <p:nvPr/>
      </p:nvGrpSpPr>
      <p:grpSpPr>
        <a:xfrm>
          <a:off x="0" y="0"/>
          <a:ext cx="0" cy="0"/>
          <a:chOff x="0" y="0"/>
          <a:chExt cx="0" cy="0"/>
        </a:xfrm>
      </p:grpSpPr>
      <p:sp>
        <p:nvSpPr>
          <p:cNvPr id="2" name="Freeform: Shape 3">
            <a:extLst>
              <a:ext uri="{FF2B5EF4-FFF2-40B4-BE49-F238E27FC236}">
                <a16:creationId xmlns:a16="http://schemas.microsoft.com/office/drawing/2014/main" id="{E8CB8844-411C-0602-4905-425DD82E2EE1}"/>
              </a:ext>
            </a:extLst>
          </p:cNvPr>
          <p:cNvSpPr/>
          <p:nvPr/>
        </p:nvSpPr>
        <p:spPr>
          <a:xfrm>
            <a:off x="266627" y="2986854"/>
            <a:ext cx="11620403"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Morgan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requires a GP appointment</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Heavy menstrual bleeding (also called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menorrhagia</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means soaking through a pad or tampon every one to two hours, passing large blood clots, or bleeding for more than seven days. It affects around 1 in 3 people who menstruate and can cause iron deficiency anaemia – explaining Morgan’s symptoms like exhaustion and dizziness.</a:t>
            </a:r>
          </a:p>
        </p:txBody>
      </p:sp>
      <p:sp>
        <p:nvSpPr>
          <p:cNvPr id="4" name="Title 1">
            <a:extLst>
              <a:ext uri="{FF2B5EF4-FFF2-40B4-BE49-F238E27FC236}">
                <a16:creationId xmlns:a16="http://schemas.microsoft.com/office/drawing/2014/main" id="{F6F7ACE4-BE1D-3785-0F5A-D5FFD2229981}"/>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a:t>
            </a:r>
          </a:p>
        </p:txBody>
      </p:sp>
      <p:sp>
        <p:nvSpPr>
          <p:cNvPr id="6" name="TextBox 5">
            <a:extLst>
              <a:ext uri="{FF2B5EF4-FFF2-40B4-BE49-F238E27FC236}">
                <a16:creationId xmlns:a16="http://schemas.microsoft.com/office/drawing/2014/main" id="{8995DCB9-E06E-4712-046F-2F591F63E740}"/>
              </a:ext>
            </a:extLst>
          </p:cNvPr>
          <p:cNvSpPr txBox="1"/>
          <p:nvPr/>
        </p:nvSpPr>
        <p:spPr>
          <a:xfrm>
            <a:off x="266629" y="1291265"/>
            <a:ext cx="11620403" cy="1429302"/>
          </a:xfrm>
          <a:custGeom>
            <a:avLst/>
            <a:gdLst>
              <a:gd name="csX0" fmla="*/ 0 w 11620403"/>
              <a:gd name="csY0" fmla="*/ 0 h 1429302"/>
              <a:gd name="csX1" fmla="*/ 697224 w 11620403"/>
              <a:gd name="csY1" fmla="*/ 0 h 1429302"/>
              <a:gd name="csX2" fmla="*/ 1394448 w 11620403"/>
              <a:gd name="csY2" fmla="*/ 0 h 1429302"/>
              <a:gd name="csX3" fmla="*/ 2091673 w 11620403"/>
              <a:gd name="csY3" fmla="*/ 0 h 1429302"/>
              <a:gd name="csX4" fmla="*/ 2788897 w 11620403"/>
              <a:gd name="csY4" fmla="*/ 0 h 1429302"/>
              <a:gd name="csX5" fmla="*/ 3602325 w 11620403"/>
              <a:gd name="csY5" fmla="*/ 0 h 1429302"/>
              <a:gd name="csX6" fmla="*/ 4183345 w 11620403"/>
              <a:gd name="csY6" fmla="*/ 0 h 1429302"/>
              <a:gd name="csX7" fmla="*/ 4880569 w 11620403"/>
              <a:gd name="csY7" fmla="*/ 0 h 1429302"/>
              <a:gd name="csX8" fmla="*/ 5461589 w 11620403"/>
              <a:gd name="csY8" fmla="*/ 0 h 1429302"/>
              <a:gd name="csX9" fmla="*/ 6042610 w 11620403"/>
              <a:gd name="csY9" fmla="*/ 0 h 1429302"/>
              <a:gd name="csX10" fmla="*/ 6623630 w 11620403"/>
              <a:gd name="csY10" fmla="*/ 0 h 1429302"/>
              <a:gd name="csX11" fmla="*/ 6856038 w 11620403"/>
              <a:gd name="csY11" fmla="*/ 0 h 1429302"/>
              <a:gd name="csX12" fmla="*/ 7553262 w 11620403"/>
              <a:gd name="csY12" fmla="*/ 0 h 1429302"/>
              <a:gd name="csX13" fmla="*/ 7785670 w 11620403"/>
              <a:gd name="csY13" fmla="*/ 0 h 1429302"/>
              <a:gd name="csX14" fmla="*/ 8366690 w 11620403"/>
              <a:gd name="csY14" fmla="*/ 0 h 1429302"/>
              <a:gd name="csX15" fmla="*/ 9180118 w 11620403"/>
              <a:gd name="csY15" fmla="*/ 0 h 1429302"/>
              <a:gd name="csX16" fmla="*/ 9993547 w 11620403"/>
              <a:gd name="csY16" fmla="*/ 0 h 1429302"/>
              <a:gd name="csX17" fmla="*/ 10690771 w 11620403"/>
              <a:gd name="csY17" fmla="*/ 0 h 1429302"/>
              <a:gd name="csX18" fmla="*/ 11620403 w 11620403"/>
              <a:gd name="csY18" fmla="*/ 0 h 1429302"/>
              <a:gd name="csX19" fmla="*/ 11620403 w 11620403"/>
              <a:gd name="csY19" fmla="*/ 433555 h 1429302"/>
              <a:gd name="csX20" fmla="*/ 11620403 w 11620403"/>
              <a:gd name="csY20" fmla="*/ 909989 h 1429302"/>
              <a:gd name="csX21" fmla="*/ 11620403 w 11620403"/>
              <a:gd name="csY21" fmla="*/ 1429302 h 1429302"/>
              <a:gd name="csX22" fmla="*/ 11155587 w 11620403"/>
              <a:gd name="csY22" fmla="*/ 1429302 h 1429302"/>
              <a:gd name="csX23" fmla="*/ 10574567 w 11620403"/>
              <a:gd name="csY23" fmla="*/ 1429302 h 1429302"/>
              <a:gd name="csX24" fmla="*/ 9761139 w 11620403"/>
              <a:gd name="csY24" fmla="*/ 1429302 h 1429302"/>
              <a:gd name="csX25" fmla="*/ 9180118 w 11620403"/>
              <a:gd name="csY25" fmla="*/ 1429302 h 1429302"/>
              <a:gd name="csX26" fmla="*/ 8482894 w 11620403"/>
              <a:gd name="csY26" fmla="*/ 1429302 h 1429302"/>
              <a:gd name="csX27" fmla="*/ 8250486 w 11620403"/>
              <a:gd name="csY27" fmla="*/ 1429302 h 1429302"/>
              <a:gd name="csX28" fmla="*/ 7437058 w 11620403"/>
              <a:gd name="csY28" fmla="*/ 1429302 h 1429302"/>
              <a:gd name="csX29" fmla="*/ 6972242 w 11620403"/>
              <a:gd name="csY29" fmla="*/ 1429302 h 1429302"/>
              <a:gd name="csX30" fmla="*/ 6275018 w 11620403"/>
              <a:gd name="csY30" fmla="*/ 1429302 h 1429302"/>
              <a:gd name="csX31" fmla="*/ 6042610 w 11620403"/>
              <a:gd name="csY31" fmla="*/ 1429302 h 1429302"/>
              <a:gd name="csX32" fmla="*/ 5229181 w 11620403"/>
              <a:gd name="csY32" fmla="*/ 1429302 h 1429302"/>
              <a:gd name="csX33" fmla="*/ 4764365 w 11620403"/>
              <a:gd name="csY33" fmla="*/ 1429302 h 1429302"/>
              <a:gd name="csX34" fmla="*/ 4183345 w 11620403"/>
              <a:gd name="csY34" fmla="*/ 1429302 h 1429302"/>
              <a:gd name="csX35" fmla="*/ 3834733 w 11620403"/>
              <a:gd name="csY35" fmla="*/ 1429302 h 1429302"/>
              <a:gd name="csX36" fmla="*/ 3137509 w 11620403"/>
              <a:gd name="csY36" fmla="*/ 1429302 h 1429302"/>
              <a:gd name="csX37" fmla="*/ 2324081 w 11620403"/>
              <a:gd name="csY37" fmla="*/ 1429302 h 1429302"/>
              <a:gd name="csX38" fmla="*/ 1859264 w 11620403"/>
              <a:gd name="csY38" fmla="*/ 1429302 h 1429302"/>
              <a:gd name="csX39" fmla="*/ 1045836 w 11620403"/>
              <a:gd name="csY39" fmla="*/ 1429302 h 1429302"/>
              <a:gd name="csX40" fmla="*/ 0 w 11620403"/>
              <a:gd name="csY40" fmla="*/ 1429302 h 1429302"/>
              <a:gd name="csX41" fmla="*/ 0 w 11620403"/>
              <a:gd name="csY41" fmla="*/ 924282 h 1429302"/>
              <a:gd name="csX42" fmla="*/ 0 w 11620403"/>
              <a:gd name="csY42" fmla="*/ 433555 h 1429302"/>
              <a:gd name="csX43" fmla="*/ 0 w 11620403"/>
              <a:gd name="csY43"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1620403" h="1429302" fill="none" extrusionOk="0">
                <a:moveTo>
                  <a:pt x="0" y="0"/>
                </a:moveTo>
                <a:cubicBezTo>
                  <a:pt x="292537" y="-21170"/>
                  <a:pt x="429166" y="14748"/>
                  <a:pt x="697224" y="0"/>
                </a:cubicBezTo>
                <a:cubicBezTo>
                  <a:pt x="965282" y="-14748"/>
                  <a:pt x="1201582" y="55910"/>
                  <a:pt x="1394448" y="0"/>
                </a:cubicBezTo>
                <a:cubicBezTo>
                  <a:pt x="1587314" y="-55910"/>
                  <a:pt x="1805561" y="16680"/>
                  <a:pt x="2091673" y="0"/>
                </a:cubicBezTo>
                <a:cubicBezTo>
                  <a:pt x="2377786" y="-16680"/>
                  <a:pt x="2622268" y="68158"/>
                  <a:pt x="2788897" y="0"/>
                </a:cubicBezTo>
                <a:cubicBezTo>
                  <a:pt x="2955526" y="-68158"/>
                  <a:pt x="3439232" y="2258"/>
                  <a:pt x="3602325" y="0"/>
                </a:cubicBezTo>
                <a:cubicBezTo>
                  <a:pt x="3765418" y="-2258"/>
                  <a:pt x="3995547" y="49803"/>
                  <a:pt x="4183345" y="0"/>
                </a:cubicBezTo>
                <a:cubicBezTo>
                  <a:pt x="4371143" y="-49803"/>
                  <a:pt x="4717560" y="5204"/>
                  <a:pt x="4880569" y="0"/>
                </a:cubicBezTo>
                <a:cubicBezTo>
                  <a:pt x="5043578" y="-5204"/>
                  <a:pt x="5313194" y="19378"/>
                  <a:pt x="5461589" y="0"/>
                </a:cubicBezTo>
                <a:cubicBezTo>
                  <a:pt x="5609984" y="-19378"/>
                  <a:pt x="5805324" y="34742"/>
                  <a:pt x="6042610" y="0"/>
                </a:cubicBezTo>
                <a:cubicBezTo>
                  <a:pt x="6279896" y="-34742"/>
                  <a:pt x="6417176" y="52860"/>
                  <a:pt x="6623630" y="0"/>
                </a:cubicBezTo>
                <a:cubicBezTo>
                  <a:pt x="6830084" y="-52860"/>
                  <a:pt x="6801400" y="16763"/>
                  <a:pt x="6856038" y="0"/>
                </a:cubicBezTo>
                <a:cubicBezTo>
                  <a:pt x="6910676" y="-16763"/>
                  <a:pt x="7229233" y="37488"/>
                  <a:pt x="7553262" y="0"/>
                </a:cubicBezTo>
                <a:cubicBezTo>
                  <a:pt x="7877291" y="-37488"/>
                  <a:pt x="7670837" y="3247"/>
                  <a:pt x="7785670" y="0"/>
                </a:cubicBezTo>
                <a:cubicBezTo>
                  <a:pt x="7900503" y="-3247"/>
                  <a:pt x="8236737" y="33374"/>
                  <a:pt x="8366690" y="0"/>
                </a:cubicBezTo>
                <a:cubicBezTo>
                  <a:pt x="8496643" y="-33374"/>
                  <a:pt x="9008417" y="48231"/>
                  <a:pt x="9180118" y="0"/>
                </a:cubicBezTo>
                <a:cubicBezTo>
                  <a:pt x="9351819" y="-48231"/>
                  <a:pt x="9734483" y="83805"/>
                  <a:pt x="9993547" y="0"/>
                </a:cubicBezTo>
                <a:cubicBezTo>
                  <a:pt x="10252611" y="-83805"/>
                  <a:pt x="10429695" y="62297"/>
                  <a:pt x="10690771" y="0"/>
                </a:cubicBezTo>
                <a:cubicBezTo>
                  <a:pt x="10951847" y="-62297"/>
                  <a:pt x="11417335" y="106042"/>
                  <a:pt x="11620403" y="0"/>
                </a:cubicBezTo>
                <a:cubicBezTo>
                  <a:pt x="11633323" y="113709"/>
                  <a:pt x="11609839" y="311137"/>
                  <a:pt x="11620403" y="433555"/>
                </a:cubicBezTo>
                <a:cubicBezTo>
                  <a:pt x="11630967" y="555973"/>
                  <a:pt x="11579497" y="747345"/>
                  <a:pt x="11620403" y="909989"/>
                </a:cubicBezTo>
                <a:cubicBezTo>
                  <a:pt x="11661309" y="1072633"/>
                  <a:pt x="11570842" y="1181827"/>
                  <a:pt x="11620403" y="1429302"/>
                </a:cubicBezTo>
                <a:cubicBezTo>
                  <a:pt x="11424723" y="1479426"/>
                  <a:pt x="11360160" y="1426234"/>
                  <a:pt x="11155587" y="1429302"/>
                </a:cubicBezTo>
                <a:cubicBezTo>
                  <a:pt x="10951014" y="1432370"/>
                  <a:pt x="10794273" y="1418886"/>
                  <a:pt x="10574567" y="1429302"/>
                </a:cubicBezTo>
                <a:cubicBezTo>
                  <a:pt x="10354861" y="1439718"/>
                  <a:pt x="9964661" y="1381439"/>
                  <a:pt x="9761139" y="1429302"/>
                </a:cubicBezTo>
                <a:cubicBezTo>
                  <a:pt x="9557617" y="1477165"/>
                  <a:pt x="9333371" y="1379340"/>
                  <a:pt x="9180118" y="1429302"/>
                </a:cubicBezTo>
                <a:cubicBezTo>
                  <a:pt x="9026865" y="1479264"/>
                  <a:pt x="8807967" y="1350934"/>
                  <a:pt x="8482894" y="1429302"/>
                </a:cubicBezTo>
                <a:cubicBezTo>
                  <a:pt x="8157821" y="1507670"/>
                  <a:pt x="8330355" y="1412870"/>
                  <a:pt x="8250486" y="1429302"/>
                </a:cubicBezTo>
                <a:cubicBezTo>
                  <a:pt x="8170617" y="1445734"/>
                  <a:pt x="7749062" y="1384231"/>
                  <a:pt x="7437058" y="1429302"/>
                </a:cubicBezTo>
                <a:cubicBezTo>
                  <a:pt x="7125054" y="1474373"/>
                  <a:pt x="7149336" y="1402186"/>
                  <a:pt x="6972242" y="1429302"/>
                </a:cubicBezTo>
                <a:cubicBezTo>
                  <a:pt x="6795148" y="1456418"/>
                  <a:pt x="6607632" y="1422606"/>
                  <a:pt x="6275018" y="1429302"/>
                </a:cubicBezTo>
                <a:cubicBezTo>
                  <a:pt x="5942404" y="1435998"/>
                  <a:pt x="6109991" y="1417994"/>
                  <a:pt x="6042610" y="1429302"/>
                </a:cubicBezTo>
                <a:cubicBezTo>
                  <a:pt x="5975229" y="1440610"/>
                  <a:pt x="5578555" y="1414580"/>
                  <a:pt x="5229181" y="1429302"/>
                </a:cubicBezTo>
                <a:cubicBezTo>
                  <a:pt x="4879807" y="1444024"/>
                  <a:pt x="4929199" y="1415914"/>
                  <a:pt x="4764365" y="1429302"/>
                </a:cubicBezTo>
                <a:cubicBezTo>
                  <a:pt x="4599531" y="1442690"/>
                  <a:pt x="4389633" y="1425198"/>
                  <a:pt x="4183345" y="1429302"/>
                </a:cubicBezTo>
                <a:cubicBezTo>
                  <a:pt x="3977057" y="1433406"/>
                  <a:pt x="3937009" y="1387744"/>
                  <a:pt x="3834733" y="1429302"/>
                </a:cubicBezTo>
                <a:cubicBezTo>
                  <a:pt x="3732457" y="1470860"/>
                  <a:pt x="3471156" y="1417368"/>
                  <a:pt x="3137509" y="1429302"/>
                </a:cubicBezTo>
                <a:cubicBezTo>
                  <a:pt x="2803862" y="1441236"/>
                  <a:pt x="2667563" y="1414861"/>
                  <a:pt x="2324081" y="1429302"/>
                </a:cubicBezTo>
                <a:cubicBezTo>
                  <a:pt x="1980599" y="1443743"/>
                  <a:pt x="2029163" y="1401950"/>
                  <a:pt x="1859264" y="1429302"/>
                </a:cubicBezTo>
                <a:cubicBezTo>
                  <a:pt x="1689365" y="1456654"/>
                  <a:pt x="1223927" y="1379613"/>
                  <a:pt x="1045836" y="1429302"/>
                </a:cubicBezTo>
                <a:cubicBezTo>
                  <a:pt x="867745" y="1478991"/>
                  <a:pt x="357689" y="1364710"/>
                  <a:pt x="0" y="1429302"/>
                </a:cubicBezTo>
                <a:cubicBezTo>
                  <a:pt x="-37988" y="1244957"/>
                  <a:pt x="17630" y="1091052"/>
                  <a:pt x="0" y="924282"/>
                </a:cubicBezTo>
                <a:cubicBezTo>
                  <a:pt x="-17630" y="757512"/>
                  <a:pt x="40666" y="662751"/>
                  <a:pt x="0" y="433555"/>
                </a:cubicBezTo>
                <a:cubicBezTo>
                  <a:pt x="-40666" y="204359"/>
                  <a:pt x="35495" y="116871"/>
                  <a:pt x="0" y="0"/>
                </a:cubicBezTo>
                <a:close/>
              </a:path>
              <a:path w="11620403" h="1429302" stroke="0" extrusionOk="0">
                <a:moveTo>
                  <a:pt x="0" y="0"/>
                </a:moveTo>
                <a:cubicBezTo>
                  <a:pt x="220036" y="-26584"/>
                  <a:pt x="309911" y="19596"/>
                  <a:pt x="464816" y="0"/>
                </a:cubicBezTo>
                <a:cubicBezTo>
                  <a:pt x="619721" y="-19596"/>
                  <a:pt x="582716" y="7528"/>
                  <a:pt x="697224" y="0"/>
                </a:cubicBezTo>
                <a:cubicBezTo>
                  <a:pt x="811732" y="-7528"/>
                  <a:pt x="1266941" y="37320"/>
                  <a:pt x="1510652" y="0"/>
                </a:cubicBezTo>
                <a:cubicBezTo>
                  <a:pt x="1754363" y="-37320"/>
                  <a:pt x="1828462" y="36207"/>
                  <a:pt x="1975469" y="0"/>
                </a:cubicBezTo>
                <a:cubicBezTo>
                  <a:pt x="2122476" y="-36207"/>
                  <a:pt x="2284358" y="40680"/>
                  <a:pt x="2440285" y="0"/>
                </a:cubicBezTo>
                <a:cubicBezTo>
                  <a:pt x="2596212" y="-40680"/>
                  <a:pt x="2940217" y="92893"/>
                  <a:pt x="3253713" y="0"/>
                </a:cubicBezTo>
                <a:cubicBezTo>
                  <a:pt x="3567209" y="-92893"/>
                  <a:pt x="3507383" y="30794"/>
                  <a:pt x="3602325" y="0"/>
                </a:cubicBezTo>
                <a:cubicBezTo>
                  <a:pt x="3697267" y="-30794"/>
                  <a:pt x="4227156" y="88303"/>
                  <a:pt x="4415753" y="0"/>
                </a:cubicBezTo>
                <a:cubicBezTo>
                  <a:pt x="4604350" y="-88303"/>
                  <a:pt x="5049546" y="64003"/>
                  <a:pt x="5229181" y="0"/>
                </a:cubicBezTo>
                <a:cubicBezTo>
                  <a:pt x="5408816" y="-64003"/>
                  <a:pt x="5649018" y="47727"/>
                  <a:pt x="5810202" y="0"/>
                </a:cubicBezTo>
                <a:cubicBezTo>
                  <a:pt x="5971386" y="-47727"/>
                  <a:pt x="6419313" y="97302"/>
                  <a:pt x="6623630" y="0"/>
                </a:cubicBezTo>
                <a:cubicBezTo>
                  <a:pt x="6827947" y="-97302"/>
                  <a:pt x="6991918" y="45072"/>
                  <a:pt x="7088446" y="0"/>
                </a:cubicBezTo>
                <a:cubicBezTo>
                  <a:pt x="7184974" y="-45072"/>
                  <a:pt x="7389846" y="21168"/>
                  <a:pt x="7553262" y="0"/>
                </a:cubicBezTo>
                <a:cubicBezTo>
                  <a:pt x="7716678" y="-21168"/>
                  <a:pt x="7955430" y="69723"/>
                  <a:pt x="8250486" y="0"/>
                </a:cubicBezTo>
                <a:cubicBezTo>
                  <a:pt x="8545542" y="-69723"/>
                  <a:pt x="8589756" y="21464"/>
                  <a:pt x="8715302" y="0"/>
                </a:cubicBezTo>
                <a:cubicBezTo>
                  <a:pt x="8840848" y="-21464"/>
                  <a:pt x="9231857" y="45504"/>
                  <a:pt x="9528730" y="0"/>
                </a:cubicBezTo>
                <a:cubicBezTo>
                  <a:pt x="9825603" y="-45504"/>
                  <a:pt x="10041176" y="58825"/>
                  <a:pt x="10342159" y="0"/>
                </a:cubicBezTo>
                <a:cubicBezTo>
                  <a:pt x="10643142" y="-58825"/>
                  <a:pt x="10676290" y="16199"/>
                  <a:pt x="10923179" y="0"/>
                </a:cubicBezTo>
                <a:cubicBezTo>
                  <a:pt x="11170068" y="-16199"/>
                  <a:pt x="11437434" y="83520"/>
                  <a:pt x="11620403" y="0"/>
                </a:cubicBezTo>
                <a:cubicBezTo>
                  <a:pt x="11670149" y="162090"/>
                  <a:pt x="11570640" y="244106"/>
                  <a:pt x="11620403" y="433555"/>
                </a:cubicBezTo>
                <a:cubicBezTo>
                  <a:pt x="11670166" y="623005"/>
                  <a:pt x="11582703" y="745487"/>
                  <a:pt x="11620403" y="881403"/>
                </a:cubicBezTo>
                <a:cubicBezTo>
                  <a:pt x="11658103" y="1017319"/>
                  <a:pt x="11578416" y="1213118"/>
                  <a:pt x="11620403" y="1429302"/>
                </a:cubicBezTo>
                <a:cubicBezTo>
                  <a:pt x="11521536" y="1466861"/>
                  <a:pt x="11360148" y="1380625"/>
                  <a:pt x="11155587" y="1429302"/>
                </a:cubicBezTo>
                <a:cubicBezTo>
                  <a:pt x="10951026" y="1477979"/>
                  <a:pt x="10860009" y="1395006"/>
                  <a:pt x="10574567" y="1429302"/>
                </a:cubicBezTo>
                <a:cubicBezTo>
                  <a:pt x="10289125" y="1463598"/>
                  <a:pt x="10454596" y="1405905"/>
                  <a:pt x="10342159" y="1429302"/>
                </a:cubicBezTo>
                <a:cubicBezTo>
                  <a:pt x="10229722" y="1452699"/>
                  <a:pt x="10219707" y="1414346"/>
                  <a:pt x="10109751" y="1429302"/>
                </a:cubicBezTo>
                <a:cubicBezTo>
                  <a:pt x="9999795" y="1444258"/>
                  <a:pt x="9800456" y="1369933"/>
                  <a:pt x="9528730" y="1429302"/>
                </a:cubicBezTo>
                <a:cubicBezTo>
                  <a:pt x="9257004" y="1488671"/>
                  <a:pt x="9279985" y="1399646"/>
                  <a:pt x="9180118" y="1429302"/>
                </a:cubicBezTo>
                <a:cubicBezTo>
                  <a:pt x="9080251" y="1458958"/>
                  <a:pt x="8775965" y="1424862"/>
                  <a:pt x="8482894" y="1429302"/>
                </a:cubicBezTo>
                <a:cubicBezTo>
                  <a:pt x="8189823" y="1433742"/>
                  <a:pt x="8248062" y="1387897"/>
                  <a:pt x="8134282" y="1429302"/>
                </a:cubicBezTo>
                <a:cubicBezTo>
                  <a:pt x="8020502" y="1470707"/>
                  <a:pt x="7747134" y="1391635"/>
                  <a:pt x="7437058" y="1429302"/>
                </a:cubicBezTo>
                <a:cubicBezTo>
                  <a:pt x="7126982" y="1466969"/>
                  <a:pt x="7309480" y="1405875"/>
                  <a:pt x="7204650" y="1429302"/>
                </a:cubicBezTo>
                <a:cubicBezTo>
                  <a:pt x="7099820" y="1452729"/>
                  <a:pt x="6745912" y="1410685"/>
                  <a:pt x="6507426" y="1429302"/>
                </a:cubicBezTo>
                <a:cubicBezTo>
                  <a:pt x="6268940" y="1447919"/>
                  <a:pt x="6311262" y="1427722"/>
                  <a:pt x="6158814" y="1429302"/>
                </a:cubicBezTo>
                <a:cubicBezTo>
                  <a:pt x="6006366" y="1430882"/>
                  <a:pt x="6029850" y="1414584"/>
                  <a:pt x="5926406" y="1429302"/>
                </a:cubicBezTo>
                <a:cubicBezTo>
                  <a:pt x="5822962" y="1444020"/>
                  <a:pt x="5672766" y="1403457"/>
                  <a:pt x="5577793" y="1429302"/>
                </a:cubicBezTo>
                <a:cubicBezTo>
                  <a:pt x="5482820" y="1455147"/>
                  <a:pt x="5061965" y="1386623"/>
                  <a:pt x="4880569" y="1429302"/>
                </a:cubicBezTo>
                <a:cubicBezTo>
                  <a:pt x="4699173" y="1471981"/>
                  <a:pt x="4649388" y="1400394"/>
                  <a:pt x="4531957" y="1429302"/>
                </a:cubicBezTo>
                <a:cubicBezTo>
                  <a:pt x="4414526" y="1458210"/>
                  <a:pt x="4393486" y="1403969"/>
                  <a:pt x="4299549" y="1429302"/>
                </a:cubicBezTo>
                <a:cubicBezTo>
                  <a:pt x="4205612" y="1454635"/>
                  <a:pt x="4029200" y="1400288"/>
                  <a:pt x="3950937" y="1429302"/>
                </a:cubicBezTo>
                <a:cubicBezTo>
                  <a:pt x="3872674" y="1458316"/>
                  <a:pt x="3678621" y="1423017"/>
                  <a:pt x="3486121" y="1429302"/>
                </a:cubicBezTo>
                <a:cubicBezTo>
                  <a:pt x="3293621" y="1435587"/>
                  <a:pt x="3063530" y="1372660"/>
                  <a:pt x="2905101" y="1429302"/>
                </a:cubicBezTo>
                <a:cubicBezTo>
                  <a:pt x="2746672" y="1485944"/>
                  <a:pt x="2709096" y="1422858"/>
                  <a:pt x="2556489" y="1429302"/>
                </a:cubicBezTo>
                <a:cubicBezTo>
                  <a:pt x="2403882" y="1435746"/>
                  <a:pt x="1992187" y="1365883"/>
                  <a:pt x="1743060" y="1429302"/>
                </a:cubicBezTo>
                <a:cubicBezTo>
                  <a:pt x="1493933" y="1492721"/>
                  <a:pt x="1428163" y="1427457"/>
                  <a:pt x="1162040" y="1429302"/>
                </a:cubicBezTo>
                <a:cubicBezTo>
                  <a:pt x="895917" y="1431147"/>
                  <a:pt x="303785" y="1414294"/>
                  <a:pt x="0" y="1429302"/>
                </a:cubicBezTo>
                <a:cubicBezTo>
                  <a:pt x="-24266" y="1196301"/>
                  <a:pt x="58726" y="1062775"/>
                  <a:pt x="0" y="938575"/>
                </a:cubicBezTo>
                <a:cubicBezTo>
                  <a:pt x="-58726" y="814375"/>
                  <a:pt x="13451" y="587339"/>
                  <a:pt x="0" y="462141"/>
                </a:cubicBezTo>
                <a:cubicBezTo>
                  <a:pt x="-13451" y="336943"/>
                  <a:pt x="46263" y="157703"/>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b="0" i="0" u="none" strike="noStrike" dirty="0">
                <a:solidFill>
                  <a:srgbClr val="000000"/>
                </a:solidFill>
                <a:effectLst/>
                <a:latin typeface="Open Sans" panose="020B0606030504020204" pitchFamily="34" charset="0"/>
              </a:rPr>
              <a:t>Morgan's periods have always been heavy, but lately they’ve been soaking through a pad every hour for the first two days. They’ve started passing clots the size of a 50p coin or larger. They feel exhausted and dizzy, and they’ve started avoiding plans around the time of their period.</a:t>
            </a:r>
            <a:endParaRPr lang="en-US" sz="2000" dirty="0"/>
          </a:p>
        </p:txBody>
      </p:sp>
      <p:sp>
        <p:nvSpPr>
          <p:cNvPr id="7" name="Rectangle: Rounded Corners 34">
            <a:extLst>
              <a:ext uri="{FF2B5EF4-FFF2-40B4-BE49-F238E27FC236}">
                <a16:creationId xmlns:a16="http://schemas.microsoft.com/office/drawing/2014/main" id="{9EB2670F-6C81-C409-4415-BFE78DE4F8A8}"/>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B468BA68-7F71-8185-6C02-D7D9F62125DF}"/>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64946AF-483B-7872-5DE5-F4AE3D79C3BD}"/>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5AD9004-99CE-5F1B-D127-DE9343C3526F}"/>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667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51BE6-F9D3-4A08-C08D-B29EA7A1158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C93A659-755D-09A7-9F17-461C9F1B0B01}"/>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a:t>
            </a:r>
          </a:p>
        </p:txBody>
      </p:sp>
      <p:sp>
        <p:nvSpPr>
          <p:cNvPr id="6" name="TextBox 5">
            <a:extLst>
              <a:ext uri="{FF2B5EF4-FFF2-40B4-BE49-F238E27FC236}">
                <a16:creationId xmlns:a16="http://schemas.microsoft.com/office/drawing/2014/main" id="{E7B27B32-6FBB-6596-101B-C75C0CDDAFB8}"/>
              </a:ext>
            </a:extLst>
          </p:cNvPr>
          <p:cNvSpPr txBox="1"/>
          <p:nvPr/>
        </p:nvSpPr>
        <p:spPr>
          <a:xfrm>
            <a:off x="1028701" y="1291265"/>
            <a:ext cx="10083010" cy="1429302"/>
          </a:xfrm>
          <a:custGeom>
            <a:avLst/>
            <a:gdLst>
              <a:gd name="csX0" fmla="*/ 0 w 10083010"/>
              <a:gd name="csY0" fmla="*/ 0 h 1429302"/>
              <a:gd name="csX1" fmla="*/ 391458 w 10083010"/>
              <a:gd name="csY1" fmla="*/ 0 h 1429302"/>
              <a:gd name="csX2" fmla="*/ 682086 w 10083010"/>
              <a:gd name="csY2" fmla="*/ 0 h 1429302"/>
              <a:gd name="csX3" fmla="*/ 1275204 w 10083010"/>
              <a:gd name="csY3" fmla="*/ 0 h 1429302"/>
              <a:gd name="csX4" fmla="*/ 2069983 w 10083010"/>
              <a:gd name="csY4" fmla="*/ 0 h 1429302"/>
              <a:gd name="csX5" fmla="*/ 2562271 w 10083010"/>
              <a:gd name="csY5" fmla="*/ 0 h 1429302"/>
              <a:gd name="csX6" fmla="*/ 3054559 w 10083010"/>
              <a:gd name="csY6" fmla="*/ 0 h 1429302"/>
              <a:gd name="csX7" fmla="*/ 3647677 w 10083010"/>
              <a:gd name="csY7" fmla="*/ 0 h 1429302"/>
              <a:gd name="csX8" fmla="*/ 4341625 w 10083010"/>
              <a:gd name="csY8" fmla="*/ 0 h 1429302"/>
              <a:gd name="csX9" fmla="*/ 5035574 w 10083010"/>
              <a:gd name="csY9" fmla="*/ 0 h 1429302"/>
              <a:gd name="csX10" fmla="*/ 5729522 w 10083010"/>
              <a:gd name="csY10" fmla="*/ 0 h 1429302"/>
              <a:gd name="csX11" fmla="*/ 6524301 w 10083010"/>
              <a:gd name="csY11" fmla="*/ 0 h 1429302"/>
              <a:gd name="csX12" fmla="*/ 7117419 w 10083010"/>
              <a:gd name="csY12" fmla="*/ 0 h 1429302"/>
              <a:gd name="csX13" fmla="*/ 7811367 w 10083010"/>
              <a:gd name="csY13" fmla="*/ 0 h 1429302"/>
              <a:gd name="csX14" fmla="*/ 8404485 w 10083010"/>
              <a:gd name="csY14" fmla="*/ 0 h 1429302"/>
              <a:gd name="csX15" fmla="*/ 8997604 w 10083010"/>
              <a:gd name="csY15" fmla="*/ 0 h 1429302"/>
              <a:gd name="csX16" fmla="*/ 10083010 w 10083010"/>
              <a:gd name="csY16" fmla="*/ 0 h 1429302"/>
              <a:gd name="csX17" fmla="*/ 10083010 w 10083010"/>
              <a:gd name="csY17" fmla="*/ 433555 h 1429302"/>
              <a:gd name="csX18" fmla="*/ 10083010 w 10083010"/>
              <a:gd name="csY18" fmla="*/ 924282 h 1429302"/>
              <a:gd name="csX19" fmla="*/ 10083010 w 10083010"/>
              <a:gd name="csY19" fmla="*/ 1429302 h 1429302"/>
              <a:gd name="csX20" fmla="*/ 9389062 w 10083010"/>
              <a:gd name="csY20" fmla="*/ 1429302 h 1429302"/>
              <a:gd name="csX21" fmla="*/ 8695113 w 10083010"/>
              <a:gd name="csY21" fmla="*/ 1429302 h 1429302"/>
              <a:gd name="csX22" fmla="*/ 8101995 w 10083010"/>
              <a:gd name="csY22" fmla="*/ 1429302 h 1429302"/>
              <a:gd name="csX23" fmla="*/ 7811367 w 10083010"/>
              <a:gd name="csY23" fmla="*/ 1429302 h 1429302"/>
              <a:gd name="csX24" fmla="*/ 7319079 w 10083010"/>
              <a:gd name="csY24" fmla="*/ 1429302 h 1429302"/>
              <a:gd name="csX25" fmla="*/ 6625131 w 10083010"/>
              <a:gd name="csY25" fmla="*/ 1429302 h 1429302"/>
              <a:gd name="csX26" fmla="*/ 6233673 w 10083010"/>
              <a:gd name="csY26" fmla="*/ 1429302 h 1429302"/>
              <a:gd name="csX27" fmla="*/ 5438894 w 10083010"/>
              <a:gd name="csY27" fmla="*/ 1429302 h 1429302"/>
              <a:gd name="csX28" fmla="*/ 4644116 w 10083010"/>
              <a:gd name="csY28" fmla="*/ 1429302 h 1429302"/>
              <a:gd name="csX29" fmla="*/ 4050998 w 10083010"/>
              <a:gd name="csY29" fmla="*/ 1429302 h 1429302"/>
              <a:gd name="csX30" fmla="*/ 3256219 w 10083010"/>
              <a:gd name="csY30" fmla="*/ 1429302 h 1429302"/>
              <a:gd name="csX31" fmla="*/ 2663101 w 10083010"/>
              <a:gd name="csY31" fmla="*/ 1429302 h 1429302"/>
              <a:gd name="csX32" fmla="*/ 1969153 w 10083010"/>
              <a:gd name="csY32" fmla="*/ 1429302 h 1429302"/>
              <a:gd name="csX33" fmla="*/ 1678525 w 10083010"/>
              <a:gd name="csY33" fmla="*/ 1429302 h 1429302"/>
              <a:gd name="csX34" fmla="*/ 883746 w 10083010"/>
              <a:gd name="csY34" fmla="*/ 1429302 h 1429302"/>
              <a:gd name="csX35" fmla="*/ 0 w 10083010"/>
              <a:gd name="csY35" fmla="*/ 1429302 h 1429302"/>
              <a:gd name="csX36" fmla="*/ 0 w 10083010"/>
              <a:gd name="csY36" fmla="*/ 938575 h 1429302"/>
              <a:gd name="csX37" fmla="*/ 0 w 10083010"/>
              <a:gd name="csY37" fmla="*/ 490727 h 1429302"/>
              <a:gd name="csX38" fmla="*/ 0 w 10083010"/>
              <a:gd name="csY38"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0083010" h="1429302" fill="none" extrusionOk="0">
                <a:moveTo>
                  <a:pt x="0" y="0"/>
                </a:moveTo>
                <a:cubicBezTo>
                  <a:pt x="185679" y="-22495"/>
                  <a:pt x="299920" y="8926"/>
                  <a:pt x="391458" y="0"/>
                </a:cubicBezTo>
                <a:cubicBezTo>
                  <a:pt x="482996" y="-8926"/>
                  <a:pt x="583984" y="2297"/>
                  <a:pt x="682086" y="0"/>
                </a:cubicBezTo>
                <a:cubicBezTo>
                  <a:pt x="780188" y="-2297"/>
                  <a:pt x="1108626" y="18634"/>
                  <a:pt x="1275204" y="0"/>
                </a:cubicBezTo>
                <a:cubicBezTo>
                  <a:pt x="1441782" y="-18634"/>
                  <a:pt x="1755053" y="75545"/>
                  <a:pt x="2069983" y="0"/>
                </a:cubicBezTo>
                <a:cubicBezTo>
                  <a:pt x="2384913" y="-75545"/>
                  <a:pt x="2350343" y="37100"/>
                  <a:pt x="2562271" y="0"/>
                </a:cubicBezTo>
                <a:cubicBezTo>
                  <a:pt x="2774199" y="-37100"/>
                  <a:pt x="2852730" y="21"/>
                  <a:pt x="3054559" y="0"/>
                </a:cubicBezTo>
                <a:cubicBezTo>
                  <a:pt x="3256388" y="-21"/>
                  <a:pt x="3444431" y="577"/>
                  <a:pt x="3647677" y="0"/>
                </a:cubicBezTo>
                <a:cubicBezTo>
                  <a:pt x="3850923" y="-577"/>
                  <a:pt x="4187601" y="54419"/>
                  <a:pt x="4341625" y="0"/>
                </a:cubicBezTo>
                <a:cubicBezTo>
                  <a:pt x="4495649" y="-54419"/>
                  <a:pt x="4750072" y="14088"/>
                  <a:pt x="5035574" y="0"/>
                </a:cubicBezTo>
                <a:cubicBezTo>
                  <a:pt x="5321076" y="-14088"/>
                  <a:pt x="5538101" y="31625"/>
                  <a:pt x="5729522" y="0"/>
                </a:cubicBezTo>
                <a:cubicBezTo>
                  <a:pt x="5920943" y="-31625"/>
                  <a:pt x="6198562" y="56016"/>
                  <a:pt x="6524301" y="0"/>
                </a:cubicBezTo>
                <a:cubicBezTo>
                  <a:pt x="6850040" y="-56016"/>
                  <a:pt x="6827998" y="31976"/>
                  <a:pt x="7117419" y="0"/>
                </a:cubicBezTo>
                <a:cubicBezTo>
                  <a:pt x="7406840" y="-31976"/>
                  <a:pt x="7517618" y="32285"/>
                  <a:pt x="7811367" y="0"/>
                </a:cubicBezTo>
                <a:cubicBezTo>
                  <a:pt x="8105116" y="-32285"/>
                  <a:pt x="8158127" y="27439"/>
                  <a:pt x="8404485" y="0"/>
                </a:cubicBezTo>
                <a:cubicBezTo>
                  <a:pt x="8650843" y="-27439"/>
                  <a:pt x="8817670" y="8042"/>
                  <a:pt x="8997604" y="0"/>
                </a:cubicBezTo>
                <a:cubicBezTo>
                  <a:pt x="9177538" y="-8042"/>
                  <a:pt x="9793555" y="115647"/>
                  <a:pt x="10083010" y="0"/>
                </a:cubicBezTo>
                <a:cubicBezTo>
                  <a:pt x="10111710" y="172253"/>
                  <a:pt x="10031260" y="240792"/>
                  <a:pt x="10083010" y="433555"/>
                </a:cubicBezTo>
                <a:cubicBezTo>
                  <a:pt x="10134760" y="626318"/>
                  <a:pt x="10024526" y="820510"/>
                  <a:pt x="10083010" y="924282"/>
                </a:cubicBezTo>
                <a:cubicBezTo>
                  <a:pt x="10141494" y="1028054"/>
                  <a:pt x="10073152" y="1290426"/>
                  <a:pt x="10083010" y="1429302"/>
                </a:cubicBezTo>
                <a:cubicBezTo>
                  <a:pt x="9799350" y="1484097"/>
                  <a:pt x="9600197" y="1423232"/>
                  <a:pt x="9389062" y="1429302"/>
                </a:cubicBezTo>
                <a:cubicBezTo>
                  <a:pt x="9177927" y="1435372"/>
                  <a:pt x="8989938" y="1364242"/>
                  <a:pt x="8695113" y="1429302"/>
                </a:cubicBezTo>
                <a:cubicBezTo>
                  <a:pt x="8400288" y="1494362"/>
                  <a:pt x="8378318" y="1395097"/>
                  <a:pt x="8101995" y="1429302"/>
                </a:cubicBezTo>
                <a:cubicBezTo>
                  <a:pt x="7825672" y="1463507"/>
                  <a:pt x="7947398" y="1407809"/>
                  <a:pt x="7811367" y="1429302"/>
                </a:cubicBezTo>
                <a:cubicBezTo>
                  <a:pt x="7675336" y="1450795"/>
                  <a:pt x="7502472" y="1373495"/>
                  <a:pt x="7319079" y="1429302"/>
                </a:cubicBezTo>
                <a:cubicBezTo>
                  <a:pt x="7135686" y="1485109"/>
                  <a:pt x="6952372" y="1416184"/>
                  <a:pt x="6625131" y="1429302"/>
                </a:cubicBezTo>
                <a:cubicBezTo>
                  <a:pt x="6297890" y="1442420"/>
                  <a:pt x="6330144" y="1420403"/>
                  <a:pt x="6233673" y="1429302"/>
                </a:cubicBezTo>
                <a:cubicBezTo>
                  <a:pt x="6137202" y="1438201"/>
                  <a:pt x="5704908" y="1424667"/>
                  <a:pt x="5438894" y="1429302"/>
                </a:cubicBezTo>
                <a:cubicBezTo>
                  <a:pt x="5172880" y="1433937"/>
                  <a:pt x="4898651" y="1388424"/>
                  <a:pt x="4644116" y="1429302"/>
                </a:cubicBezTo>
                <a:cubicBezTo>
                  <a:pt x="4389581" y="1470180"/>
                  <a:pt x="4318460" y="1376870"/>
                  <a:pt x="4050998" y="1429302"/>
                </a:cubicBezTo>
                <a:cubicBezTo>
                  <a:pt x="3783536" y="1481734"/>
                  <a:pt x="3569258" y="1380621"/>
                  <a:pt x="3256219" y="1429302"/>
                </a:cubicBezTo>
                <a:cubicBezTo>
                  <a:pt x="2943180" y="1477983"/>
                  <a:pt x="2846021" y="1410319"/>
                  <a:pt x="2663101" y="1429302"/>
                </a:cubicBezTo>
                <a:cubicBezTo>
                  <a:pt x="2480181" y="1448285"/>
                  <a:pt x="2209132" y="1374008"/>
                  <a:pt x="1969153" y="1429302"/>
                </a:cubicBezTo>
                <a:cubicBezTo>
                  <a:pt x="1729174" y="1484596"/>
                  <a:pt x="1753850" y="1414145"/>
                  <a:pt x="1678525" y="1429302"/>
                </a:cubicBezTo>
                <a:cubicBezTo>
                  <a:pt x="1603200" y="1444459"/>
                  <a:pt x="1129456" y="1357174"/>
                  <a:pt x="883746" y="1429302"/>
                </a:cubicBezTo>
                <a:cubicBezTo>
                  <a:pt x="638036" y="1501430"/>
                  <a:pt x="378383" y="1333749"/>
                  <a:pt x="0" y="1429302"/>
                </a:cubicBezTo>
                <a:cubicBezTo>
                  <a:pt x="-51937" y="1242904"/>
                  <a:pt x="18194" y="1106792"/>
                  <a:pt x="0" y="938575"/>
                </a:cubicBezTo>
                <a:cubicBezTo>
                  <a:pt x="-18194" y="770358"/>
                  <a:pt x="51436" y="638992"/>
                  <a:pt x="0" y="490727"/>
                </a:cubicBezTo>
                <a:cubicBezTo>
                  <a:pt x="-51436" y="342462"/>
                  <a:pt x="47286" y="232668"/>
                  <a:pt x="0" y="0"/>
                </a:cubicBezTo>
                <a:close/>
              </a:path>
              <a:path w="10083010" h="1429302" stroke="0" extrusionOk="0">
                <a:moveTo>
                  <a:pt x="0" y="0"/>
                </a:moveTo>
                <a:cubicBezTo>
                  <a:pt x="183947" y="-3348"/>
                  <a:pt x="381314" y="11570"/>
                  <a:pt x="492288" y="0"/>
                </a:cubicBezTo>
                <a:cubicBezTo>
                  <a:pt x="603262" y="-11570"/>
                  <a:pt x="691082" y="5926"/>
                  <a:pt x="782916" y="0"/>
                </a:cubicBezTo>
                <a:cubicBezTo>
                  <a:pt x="874750" y="-5926"/>
                  <a:pt x="1383366" y="46027"/>
                  <a:pt x="1577695" y="0"/>
                </a:cubicBezTo>
                <a:cubicBezTo>
                  <a:pt x="1772024" y="-46027"/>
                  <a:pt x="1837625" y="56392"/>
                  <a:pt x="2069983" y="0"/>
                </a:cubicBezTo>
                <a:cubicBezTo>
                  <a:pt x="2302341" y="-56392"/>
                  <a:pt x="2435276" y="14082"/>
                  <a:pt x="2562271" y="0"/>
                </a:cubicBezTo>
                <a:cubicBezTo>
                  <a:pt x="2689266" y="-14082"/>
                  <a:pt x="3138104" y="69906"/>
                  <a:pt x="3357049" y="0"/>
                </a:cubicBezTo>
                <a:cubicBezTo>
                  <a:pt x="3575994" y="-69906"/>
                  <a:pt x="3618710" y="22890"/>
                  <a:pt x="3748507" y="0"/>
                </a:cubicBezTo>
                <a:cubicBezTo>
                  <a:pt x="3878304" y="-22890"/>
                  <a:pt x="4248187" y="82574"/>
                  <a:pt x="4543286" y="0"/>
                </a:cubicBezTo>
                <a:cubicBezTo>
                  <a:pt x="4838385" y="-82574"/>
                  <a:pt x="5043635" y="55369"/>
                  <a:pt x="5338064" y="0"/>
                </a:cubicBezTo>
                <a:cubicBezTo>
                  <a:pt x="5632493" y="-55369"/>
                  <a:pt x="5712856" y="22993"/>
                  <a:pt x="5931182" y="0"/>
                </a:cubicBezTo>
                <a:cubicBezTo>
                  <a:pt x="6149508" y="-22993"/>
                  <a:pt x="6516221" y="76374"/>
                  <a:pt x="6725961" y="0"/>
                </a:cubicBezTo>
                <a:cubicBezTo>
                  <a:pt x="6935701" y="-76374"/>
                  <a:pt x="6986580" y="50577"/>
                  <a:pt x="7218249" y="0"/>
                </a:cubicBezTo>
                <a:cubicBezTo>
                  <a:pt x="7449918" y="-50577"/>
                  <a:pt x="7474019" y="10279"/>
                  <a:pt x="7710537" y="0"/>
                </a:cubicBezTo>
                <a:cubicBezTo>
                  <a:pt x="7947055" y="-10279"/>
                  <a:pt x="8215571" y="69457"/>
                  <a:pt x="8404485" y="0"/>
                </a:cubicBezTo>
                <a:cubicBezTo>
                  <a:pt x="8593399" y="-69457"/>
                  <a:pt x="8680831" y="7649"/>
                  <a:pt x="8896774" y="0"/>
                </a:cubicBezTo>
                <a:cubicBezTo>
                  <a:pt x="9112717" y="-7649"/>
                  <a:pt x="9800011" y="37557"/>
                  <a:pt x="10083010" y="0"/>
                </a:cubicBezTo>
                <a:cubicBezTo>
                  <a:pt x="10131779" y="169194"/>
                  <a:pt x="10032427" y="365357"/>
                  <a:pt x="10083010" y="505020"/>
                </a:cubicBezTo>
                <a:cubicBezTo>
                  <a:pt x="10133593" y="644683"/>
                  <a:pt x="10067267" y="800561"/>
                  <a:pt x="10083010" y="995747"/>
                </a:cubicBezTo>
                <a:cubicBezTo>
                  <a:pt x="10098753" y="1190933"/>
                  <a:pt x="10037900" y="1271567"/>
                  <a:pt x="10083010" y="1429302"/>
                </a:cubicBezTo>
                <a:cubicBezTo>
                  <a:pt x="9997605" y="1433162"/>
                  <a:pt x="9882528" y="1397955"/>
                  <a:pt x="9792382" y="1429302"/>
                </a:cubicBezTo>
                <a:cubicBezTo>
                  <a:pt x="9702236" y="1460649"/>
                  <a:pt x="9390901" y="1350843"/>
                  <a:pt x="8997604" y="1429302"/>
                </a:cubicBezTo>
                <a:cubicBezTo>
                  <a:pt x="8604307" y="1507761"/>
                  <a:pt x="8532427" y="1370042"/>
                  <a:pt x="8404485" y="1429302"/>
                </a:cubicBezTo>
                <a:cubicBezTo>
                  <a:pt x="8276543" y="1488562"/>
                  <a:pt x="8153177" y="1399070"/>
                  <a:pt x="8013027" y="1429302"/>
                </a:cubicBezTo>
                <a:cubicBezTo>
                  <a:pt x="7872877" y="1459534"/>
                  <a:pt x="7629998" y="1387531"/>
                  <a:pt x="7419909" y="1429302"/>
                </a:cubicBezTo>
                <a:cubicBezTo>
                  <a:pt x="7209820" y="1471073"/>
                  <a:pt x="7248482" y="1421470"/>
                  <a:pt x="7129281" y="1429302"/>
                </a:cubicBezTo>
                <a:cubicBezTo>
                  <a:pt x="7010080" y="1437134"/>
                  <a:pt x="6942475" y="1426792"/>
                  <a:pt x="6838653" y="1429302"/>
                </a:cubicBezTo>
                <a:cubicBezTo>
                  <a:pt x="6734831" y="1431812"/>
                  <a:pt x="6462539" y="1412562"/>
                  <a:pt x="6245535" y="1429302"/>
                </a:cubicBezTo>
                <a:cubicBezTo>
                  <a:pt x="6028531" y="1446042"/>
                  <a:pt x="6019476" y="1385436"/>
                  <a:pt x="5854077" y="1429302"/>
                </a:cubicBezTo>
                <a:cubicBezTo>
                  <a:pt x="5688678" y="1473168"/>
                  <a:pt x="5428090" y="1356870"/>
                  <a:pt x="5160129" y="1429302"/>
                </a:cubicBezTo>
                <a:cubicBezTo>
                  <a:pt x="4892168" y="1501734"/>
                  <a:pt x="4873794" y="1428640"/>
                  <a:pt x="4768671" y="1429302"/>
                </a:cubicBezTo>
                <a:cubicBezTo>
                  <a:pt x="4663548" y="1429964"/>
                  <a:pt x="4272391" y="1401936"/>
                  <a:pt x="4074722" y="1429302"/>
                </a:cubicBezTo>
                <a:cubicBezTo>
                  <a:pt x="3877053" y="1456668"/>
                  <a:pt x="3853874" y="1411720"/>
                  <a:pt x="3784094" y="1429302"/>
                </a:cubicBezTo>
                <a:cubicBezTo>
                  <a:pt x="3714314" y="1446884"/>
                  <a:pt x="3228971" y="1412788"/>
                  <a:pt x="3090146" y="1429302"/>
                </a:cubicBezTo>
                <a:cubicBezTo>
                  <a:pt x="2951321" y="1445816"/>
                  <a:pt x="2834782" y="1419271"/>
                  <a:pt x="2698688" y="1429302"/>
                </a:cubicBezTo>
                <a:cubicBezTo>
                  <a:pt x="2562594" y="1439333"/>
                  <a:pt x="2467519" y="1418063"/>
                  <a:pt x="2408060" y="1429302"/>
                </a:cubicBezTo>
                <a:cubicBezTo>
                  <a:pt x="2348601" y="1440541"/>
                  <a:pt x="2137288" y="1421331"/>
                  <a:pt x="2016602" y="1429302"/>
                </a:cubicBezTo>
                <a:cubicBezTo>
                  <a:pt x="1895916" y="1437273"/>
                  <a:pt x="1575113" y="1361529"/>
                  <a:pt x="1322654" y="1429302"/>
                </a:cubicBezTo>
                <a:cubicBezTo>
                  <a:pt x="1070195" y="1497075"/>
                  <a:pt x="1022520" y="1400016"/>
                  <a:pt x="931196" y="1429302"/>
                </a:cubicBezTo>
                <a:cubicBezTo>
                  <a:pt x="839872" y="1458588"/>
                  <a:pt x="738874" y="1426779"/>
                  <a:pt x="640568" y="1429302"/>
                </a:cubicBezTo>
                <a:cubicBezTo>
                  <a:pt x="542262" y="1431825"/>
                  <a:pt x="204785" y="1373747"/>
                  <a:pt x="0" y="1429302"/>
                </a:cubicBezTo>
                <a:cubicBezTo>
                  <a:pt x="-38123" y="1234052"/>
                  <a:pt x="41489" y="1091512"/>
                  <a:pt x="0" y="967161"/>
                </a:cubicBezTo>
                <a:cubicBezTo>
                  <a:pt x="-41489" y="842810"/>
                  <a:pt x="43661" y="737586"/>
                  <a:pt x="0" y="533606"/>
                </a:cubicBezTo>
                <a:cubicBezTo>
                  <a:pt x="-43661" y="329627"/>
                  <a:pt x="25787" y="110236"/>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b="0" i="0" u="none" strike="noStrike" dirty="0">
                <a:solidFill>
                  <a:srgbClr val="000000"/>
                </a:solidFill>
                <a:effectLst/>
                <a:latin typeface="Open Sans" panose="020B0606030504020204" pitchFamily="34" charset="0"/>
              </a:rPr>
              <a:t>Ash had been taking the contraceptive pill for 3 years. Since coming off it six months ago, her cycles have been all over the place – varying between 24 and 42 days. She hasn’t had any other symptoms and she feels completely fine otherwise.</a:t>
            </a:r>
            <a:endParaRPr lang="en-US" sz="2000" dirty="0"/>
          </a:p>
        </p:txBody>
      </p:sp>
      <p:sp>
        <p:nvSpPr>
          <p:cNvPr id="13" name="Freeform: Shape 3">
            <a:extLst>
              <a:ext uri="{FF2B5EF4-FFF2-40B4-BE49-F238E27FC236}">
                <a16:creationId xmlns:a16="http://schemas.microsoft.com/office/drawing/2014/main" id="{476DA0FE-E2AA-3ABE-B84B-67DE0EBCC75F}"/>
              </a:ext>
            </a:extLst>
          </p:cNvPr>
          <p:cNvSpPr/>
          <p:nvPr/>
        </p:nvSpPr>
        <p:spPr>
          <a:xfrm>
            <a:off x="266628" y="2986854"/>
            <a:ext cx="11607153"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worth monitoring</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It’s common for cycles to be irregular for several months after stopping hormonal contraception – the body needs time to re-establish its natural hormonal rhythm. However, if cycles have not settled into a more regular pattern within 6 to 12 months, or if other symptoms develop, it’s worth a GP conversation.</a:t>
            </a:r>
          </a:p>
        </p:txBody>
      </p:sp>
      <p:sp>
        <p:nvSpPr>
          <p:cNvPr id="2" name="Rectangle: Rounded Corners 34">
            <a:extLst>
              <a:ext uri="{FF2B5EF4-FFF2-40B4-BE49-F238E27FC236}">
                <a16:creationId xmlns:a16="http://schemas.microsoft.com/office/drawing/2014/main" id="{2D87C609-A67F-04E7-EBF9-F497B8BAE85F}"/>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Oval 2">
            <a:extLst>
              <a:ext uri="{FF2B5EF4-FFF2-40B4-BE49-F238E27FC236}">
                <a16:creationId xmlns:a16="http://schemas.microsoft.com/office/drawing/2014/main" id="{1AA9591F-A6D1-EA7D-4195-1DCC7C93013B}"/>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FB922DC5-1B15-CC83-348F-883B95313DF8}"/>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A56D073-F9B1-0925-FBDE-CBA8DC44EEE6}"/>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50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DDDEC-B9ED-E43D-FF43-B3C36E648FB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B4AA5AB-8D76-BA38-A8EB-239B7D728D7F}"/>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a:t>
            </a:r>
          </a:p>
        </p:txBody>
      </p:sp>
      <p:sp>
        <p:nvSpPr>
          <p:cNvPr id="6" name="TextBox 5">
            <a:extLst>
              <a:ext uri="{FF2B5EF4-FFF2-40B4-BE49-F238E27FC236}">
                <a16:creationId xmlns:a16="http://schemas.microsoft.com/office/drawing/2014/main" id="{DEA41D96-69EF-1884-26DF-50C943B1FFEA}"/>
              </a:ext>
            </a:extLst>
          </p:cNvPr>
          <p:cNvSpPr txBox="1"/>
          <p:nvPr/>
        </p:nvSpPr>
        <p:spPr>
          <a:xfrm>
            <a:off x="266629" y="1291265"/>
            <a:ext cx="11607153" cy="1429302"/>
          </a:xfrm>
          <a:custGeom>
            <a:avLst/>
            <a:gdLst>
              <a:gd name="csX0" fmla="*/ 0 w 11607153"/>
              <a:gd name="csY0" fmla="*/ 0 h 1429302"/>
              <a:gd name="csX1" fmla="*/ 696429 w 11607153"/>
              <a:gd name="csY1" fmla="*/ 0 h 1429302"/>
              <a:gd name="csX2" fmla="*/ 1392858 w 11607153"/>
              <a:gd name="csY2" fmla="*/ 0 h 1429302"/>
              <a:gd name="csX3" fmla="*/ 2089288 w 11607153"/>
              <a:gd name="csY3" fmla="*/ 0 h 1429302"/>
              <a:gd name="csX4" fmla="*/ 2785717 w 11607153"/>
              <a:gd name="csY4" fmla="*/ 0 h 1429302"/>
              <a:gd name="csX5" fmla="*/ 3598217 w 11607153"/>
              <a:gd name="csY5" fmla="*/ 0 h 1429302"/>
              <a:gd name="csX6" fmla="*/ 4178575 w 11607153"/>
              <a:gd name="csY6" fmla="*/ 0 h 1429302"/>
              <a:gd name="csX7" fmla="*/ 4875004 w 11607153"/>
              <a:gd name="csY7" fmla="*/ 0 h 1429302"/>
              <a:gd name="csX8" fmla="*/ 5455362 w 11607153"/>
              <a:gd name="csY8" fmla="*/ 0 h 1429302"/>
              <a:gd name="csX9" fmla="*/ 6035720 w 11607153"/>
              <a:gd name="csY9" fmla="*/ 0 h 1429302"/>
              <a:gd name="csX10" fmla="*/ 6616077 w 11607153"/>
              <a:gd name="csY10" fmla="*/ 0 h 1429302"/>
              <a:gd name="csX11" fmla="*/ 6848220 w 11607153"/>
              <a:gd name="csY11" fmla="*/ 0 h 1429302"/>
              <a:gd name="csX12" fmla="*/ 7544649 w 11607153"/>
              <a:gd name="csY12" fmla="*/ 0 h 1429302"/>
              <a:gd name="csX13" fmla="*/ 7776793 w 11607153"/>
              <a:gd name="csY13" fmla="*/ 0 h 1429302"/>
              <a:gd name="csX14" fmla="*/ 8357150 w 11607153"/>
              <a:gd name="csY14" fmla="*/ 0 h 1429302"/>
              <a:gd name="csX15" fmla="*/ 9169651 w 11607153"/>
              <a:gd name="csY15" fmla="*/ 0 h 1429302"/>
              <a:gd name="csX16" fmla="*/ 9982152 w 11607153"/>
              <a:gd name="csY16" fmla="*/ 0 h 1429302"/>
              <a:gd name="csX17" fmla="*/ 10678581 w 11607153"/>
              <a:gd name="csY17" fmla="*/ 0 h 1429302"/>
              <a:gd name="csX18" fmla="*/ 11607153 w 11607153"/>
              <a:gd name="csY18" fmla="*/ 0 h 1429302"/>
              <a:gd name="csX19" fmla="*/ 11607153 w 11607153"/>
              <a:gd name="csY19" fmla="*/ 433555 h 1429302"/>
              <a:gd name="csX20" fmla="*/ 11607153 w 11607153"/>
              <a:gd name="csY20" fmla="*/ 909989 h 1429302"/>
              <a:gd name="csX21" fmla="*/ 11607153 w 11607153"/>
              <a:gd name="csY21" fmla="*/ 1429302 h 1429302"/>
              <a:gd name="csX22" fmla="*/ 11142867 w 11607153"/>
              <a:gd name="csY22" fmla="*/ 1429302 h 1429302"/>
              <a:gd name="csX23" fmla="*/ 10562509 w 11607153"/>
              <a:gd name="csY23" fmla="*/ 1429302 h 1429302"/>
              <a:gd name="csX24" fmla="*/ 9750009 w 11607153"/>
              <a:gd name="csY24" fmla="*/ 1429302 h 1429302"/>
              <a:gd name="csX25" fmla="*/ 9169651 w 11607153"/>
              <a:gd name="csY25" fmla="*/ 1429302 h 1429302"/>
              <a:gd name="csX26" fmla="*/ 8473222 w 11607153"/>
              <a:gd name="csY26" fmla="*/ 1429302 h 1429302"/>
              <a:gd name="csX27" fmla="*/ 8241079 w 11607153"/>
              <a:gd name="csY27" fmla="*/ 1429302 h 1429302"/>
              <a:gd name="csX28" fmla="*/ 7428578 w 11607153"/>
              <a:gd name="csY28" fmla="*/ 1429302 h 1429302"/>
              <a:gd name="csX29" fmla="*/ 6964292 w 11607153"/>
              <a:gd name="csY29" fmla="*/ 1429302 h 1429302"/>
              <a:gd name="csX30" fmla="*/ 6267863 w 11607153"/>
              <a:gd name="csY30" fmla="*/ 1429302 h 1429302"/>
              <a:gd name="csX31" fmla="*/ 6035720 w 11607153"/>
              <a:gd name="csY31" fmla="*/ 1429302 h 1429302"/>
              <a:gd name="csX32" fmla="*/ 5223219 w 11607153"/>
              <a:gd name="csY32" fmla="*/ 1429302 h 1429302"/>
              <a:gd name="csX33" fmla="*/ 4758933 w 11607153"/>
              <a:gd name="csY33" fmla="*/ 1429302 h 1429302"/>
              <a:gd name="csX34" fmla="*/ 4178575 w 11607153"/>
              <a:gd name="csY34" fmla="*/ 1429302 h 1429302"/>
              <a:gd name="csX35" fmla="*/ 3830360 w 11607153"/>
              <a:gd name="csY35" fmla="*/ 1429302 h 1429302"/>
              <a:gd name="csX36" fmla="*/ 3133931 w 11607153"/>
              <a:gd name="csY36" fmla="*/ 1429302 h 1429302"/>
              <a:gd name="csX37" fmla="*/ 2321431 w 11607153"/>
              <a:gd name="csY37" fmla="*/ 1429302 h 1429302"/>
              <a:gd name="csX38" fmla="*/ 1857144 w 11607153"/>
              <a:gd name="csY38" fmla="*/ 1429302 h 1429302"/>
              <a:gd name="csX39" fmla="*/ 1044644 w 11607153"/>
              <a:gd name="csY39" fmla="*/ 1429302 h 1429302"/>
              <a:gd name="csX40" fmla="*/ 0 w 11607153"/>
              <a:gd name="csY40" fmla="*/ 1429302 h 1429302"/>
              <a:gd name="csX41" fmla="*/ 0 w 11607153"/>
              <a:gd name="csY41" fmla="*/ 924282 h 1429302"/>
              <a:gd name="csX42" fmla="*/ 0 w 11607153"/>
              <a:gd name="csY42" fmla="*/ 433555 h 1429302"/>
              <a:gd name="csX43" fmla="*/ 0 w 11607153"/>
              <a:gd name="csY43"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1607153" h="1429302" fill="none" extrusionOk="0">
                <a:moveTo>
                  <a:pt x="0" y="0"/>
                </a:moveTo>
                <a:cubicBezTo>
                  <a:pt x="341424" y="-40380"/>
                  <a:pt x="440872" y="33052"/>
                  <a:pt x="696429" y="0"/>
                </a:cubicBezTo>
                <a:cubicBezTo>
                  <a:pt x="951986" y="-33052"/>
                  <a:pt x="1253094" y="71713"/>
                  <a:pt x="1392858" y="0"/>
                </a:cubicBezTo>
                <a:cubicBezTo>
                  <a:pt x="1532622" y="-71713"/>
                  <a:pt x="1805930" y="48254"/>
                  <a:pt x="2089288" y="0"/>
                </a:cubicBezTo>
                <a:cubicBezTo>
                  <a:pt x="2372646" y="-48254"/>
                  <a:pt x="2572001" y="9356"/>
                  <a:pt x="2785717" y="0"/>
                </a:cubicBezTo>
                <a:cubicBezTo>
                  <a:pt x="2999433" y="-9356"/>
                  <a:pt x="3326894" y="70958"/>
                  <a:pt x="3598217" y="0"/>
                </a:cubicBezTo>
                <a:cubicBezTo>
                  <a:pt x="3869540" y="-70958"/>
                  <a:pt x="3947224" y="67988"/>
                  <a:pt x="4178575" y="0"/>
                </a:cubicBezTo>
                <a:cubicBezTo>
                  <a:pt x="4409926" y="-67988"/>
                  <a:pt x="4574987" y="67968"/>
                  <a:pt x="4875004" y="0"/>
                </a:cubicBezTo>
                <a:cubicBezTo>
                  <a:pt x="5175021" y="-67968"/>
                  <a:pt x="5316405" y="59342"/>
                  <a:pt x="5455362" y="0"/>
                </a:cubicBezTo>
                <a:cubicBezTo>
                  <a:pt x="5594319" y="-59342"/>
                  <a:pt x="5853961" y="56291"/>
                  <a:pt x="6035720" y="0"/>
                </a:cubicBezTo>
                <a:cubicBezTo>
                  <a:pt x="6217479" y="-56291"/>
                  <a:pt x="6411994" y="37470"/>
                  <a:pt x="6616077" y="0"/>
                </a:cubicBezTo>
                <a:cubicBezTo>
                  <a:pt x="6820160" y="-37470"/>
                  <a:pt x="6741842" y="8421"/>
                  <a:pt x="6848220" y="0"/>
                </a:cubicBezTo>
                <a:cubicBezTo>
                  <a:pt x="6954598" y="-8421"/>
                  <a:pt x="7385505" y="10749"/>
                  <a:pt x="7544649" y="0"/>
                </a:cubicBezTo>
                <a:cubicBezTo>
                  <a:pt x="7703793" y="-10749"/>
                  <a:pt x="7702280" y="18116"/>
                  <a:pt x="7776793" y="0"/>
                </a:cubicBezTo>
                <a:cubicBezTo>
                  <a:pt x="7851306" y="-18116"/>
                  <a:pt x="8128662" y="2405"/>
                  <a:pt x="8357150" y="0"/>
                </a:cubicBezTo>
                <a:cubicBezTo>
                  <a:pt x="8585638" y="-2405"/>
                  <a:pt x="8966337" y="28789"/>
                  <a:pt x="9169651" y="0"/>
                </a:cubicBezTo>
                <a:cubicBezTo>
                  <a:pt x="9372965" y="-28789"/>
                  <a:pt x="9721984" y="35497"/>
                  <a:pt x="9982152" y="0"/>
                </a:cubicBezTo>
                <a:cubicBezTo>
                  <a:pt x="10242320" y="-35497"/>
                  <a:pt x="10458679" y="5857"/>
                  <a:pt x="10678581" y="0"/>
                </a:cubicBezTo>
                <a:cubicBezTo>
                  <a:pt x="10898483" y="-5857"/>
                  <a:pt x="11209340" y="65412"/>
                  <a:pt x="11607153" y="0"/>
                </a:cubicBezTo>
                <a:cubicBezTo>
                  <a:pt x="11620073" y="113709"/>
                  <a:pt x="11596589" y="311137"/>
                  <a:pt x="11607153" y="433555"/>
                </a:cubicBezTo>
                <a:cubicBezTo>
                  <a:pt x="11617717" y="555973"/>
                  <a:pt x="11566247" y="747345"/>
                  <a:pt x="11607153" y="909989"/>
                </a:cubicBezTo>
                <a:cubicBezTo>
                  <a:pt x="11648059" y="1072633"/>
                  <a:pt x="11557592" y="1181827"/>
                  <a:pt x="11607153" y="1429302"/>
                </a:cubicBezTo>
                <a:cubicBezTo>
                  <a:pt x="11387819" y="1478442"/>
                  <a:pt x="11266174" y="1406357"/>
                  <a:pt x="11142867" y="1429302"/>
                </a:cubicBezTo>
                <a:cubicBezTo>
                  <a:pt x="11019560" y="1452247"/>
                  <a:pt x="10713027" y="1423793"/>
                  <a:pt x="10562509" y="1429302"/>
                </a:cubicBezTo>
                <a:cubicBezTo>
                  <a:pt x="10411991" y="1434811"/>
                  <a:pt x="10020199" y="1398744"/>
                  <a:pt x="9750009" y="1429302"/>
                </a:cubicBezTo>
                <a:cubicBezTo>
                  <a:pt x="9479819" y="1459860"/>
                  <a:pt x="9365748" y="1372025"/>
                  <a:pt x="9169651" y="1429302"/>
                </a:cubicBezTo>
                <a:cubicBezTo>
                  <a:pt x="8973554" y="1486579"/>
                  <a:pt x="8675628" y="1352753"/>
                  <a:pt x="8473222" y="1429302"/>
                </a:cubicBezTo>
                <a:cubicBezTo>
                  <a:pt x="8270816" y="1505851"/>
                  <a:pt x="8350939" y="1419410"/>
                  <a:pt x="8241079" y="1429302"/>
                </a:cubicBezTo>
                <a:cubicBezTo>
                  <a:pt x="8131219" y="1439194"/>
                  <a:pt x="7696152" y="1396061"/>
                  <a:pt x="7428578" y="1429302"/>
                </a:cubicBezTo>
                <a:cubicBezTo>
                  <a:pt x="7161004" y="1462543"/>
                  <a:pt x="7169612" y="1400128"/>
                  <a:pt x="6964292" y="1429302"/>
                </a:cubicBezTo>
                <a:cubicBezTo>
                  <a:pt x="6758972" y="1458476"/>
                  <a:pt x="6594840" y="1403949"/>
                  <a:pt x="6267863" y="1429302"/>
                </a:cubicBezTo>
                <a:cubicBezTo>
                  <a:pt x="5940886" y="1454655"/>
                  <a:pt x="6114709" y="1405371"/>
                  <a:pt x="6035720" y="1429302"/>
                </a:cubicBezTo>
                <a:cubicBezTo>
                  <a:pt x="5956731" y="1453233"/>
                  <a:pt x="5607806" y="1386570"/>
                  <a:pt x="5223219" y="1429302"/>
                </a:cubicBezTo>
                <a:cubicBezTo>
                  <a:pt x="4838632" y="1472034"/>
                  <a:pt x="4951048" y="1425832"/>
                  <a:pt x="4758933" y="1429302"/>
                </a:cubicBezTo>
                <a:cubicBezTo>
                  <a:pt x="4566818" y="1432772"/>
                  <a:pt x="4415429" y="1428819"/>
                  <a:pt x="4178575" y="1429302"/>
                </a:cubicBezTo>
                <a:cubicBezTo>
                  <a:pt x="3941721" y="1429785"/>
                  <a:pt x="3965202" y="1415703"/>
                  <a:pt x="3830360" y="1429302"/>
                </a:cubicBezTo>
                <a:cubicBezTo>
                  <a:pt x="3695518" y="1442901"/>
                  <a:pt x="3315751" y="1402059"/>
                  <a:pt x="3133931" y="1429302"/>
                </a:cubicBezTo>
                <a:cubicBezTo>
                  <a:pt x="2952111" y="1456545"/>
                  <a:pt x="2553405" y="1369968"/>
                  <a:pt x="2321431" y="1429302"/>
                </a:cubicBezTo>
                <a:cubicBezTo>
                  <a:pt x="2089457" y="1488636"/>
                  <a:pt x="1967325" y="1413821"/>
                  <a:pt x="1857144" y="1429302"/>
                </a:cubicBezTo>
                <a:cubicBezTo>
                  <a:pt x="1746963" y="1444783"/>
                  <a:pt x="1368271" y="1358910"/>
                  <a:pt x="1044644" y="1429302"/>
                </a:cubicBezTo>
                <a:cubicBezTo>
                  <a:pt x="721017" y="1499694"/>
                  <a:pt x="463489" y="1398152"/>
                  <a:pt x="0" y="1429302"/>
                </a:cubicBezTo>
                <a:cubicBezTo>
                  <a:pt x="-37988" y="1244957"/>
                  <a:pt x="17630" y="1091052"/>
                  <a:pt x="0" y="924282"/>
                </a:cubicBezTo>
                <a:cubicBezTo>
                  <a:pt x="-17630" y="757512"/>
                  <a:pt x="40666" y="662751"/>
                  <a:pt x="0" y="433555"/>
                </a:cubicBezTo>
                <a:cubicBezTo>
                  <a:pt x="-40666" y="204359"/>
                  <a:pt x="35495" y="116871"/>
                  <a:pt x="0" y="0"/>
                </a:cubicBezTo>
                <a:close/>
              </a:path>
              <a:path w="11607153" h="1429302" stroke="0" extrusionOk="0">
                <a:moveTo>
                  <a:pt x="0" y="0"/>
                </a:moveTo>
                <a:cubicBezTo>
                  <a:pt x="110348" y="-11723"/>
                  <a:pt x="344113" y="51866"/>
                  <a:pt x="464286" y="0"/>
                </a:cubicBezTo>
                <a:cubicBezTo>
                  <a:pt x="584459" y="-51866"/>
                  <a:pt x="610257" y="6118"/>
                  <a:pt x="696429" y="0"/>
                </a:cubicBezTo>
                <a:cubicBezTo>
                  <a:pt x="782601" y="-6118"/>
                  <a:pt x="1303667" y="6243"/>
                  <a:pt x="1508930" y="0"/>
                </a:cubicBezTo>
                <a:cubicBezTo>
                  <a:pt x="1714193" y="-6243"/>
                  <a:pt x="1795026" y="48378"/>
                  <a:pt x="1973216" y="0"/>
                </a:cubicBezTo>
                <a:cubicBezTo>
                  <a:pt x="2151406" y="-48378"/>
                  <a:pt x="2332061" y="53934"/>
                  <a:pt x="2437502" y="0"/>
                </a:cubicBezTo>
                <a:cubicBezTo>
                  <a:pt x="2542943" y="-53934"/>
                  <a:pt x="3053684" y="16588"/>
                  <a:pt x="3250003" y="0"/>
                </a:cubicBezTo>
                <a:cubicBezTo>
                  <a:pt x="3446322" y="-16588"/>
                  <a:pt x="3437383" y="9874"/>
                  <a:pt x="3598217" y="0"/>
                </a:cubicBezTo>
                <a:cubicBezTo>
                  <a:pt x="3759051" y="-9874"/>
                  <a:pt x="4039920" y="33185"/>
                  <a:pt x="4410718" y="0"/>
                </a:cubicBezTo>
                <a:cubicBezTo>
                  <a:pt x="4781516" y="-33185"/>
                  <a:pt x="4836747" y="27200"/>
                  <a:pt x="5223219" y="0"/>
                </a:cubicBezTo>
                <a:cubicBezTo>
                  <a:pt x="5609691" y="-27200"/>
                  <a:pt x="5543063" y="22611"/>
                  <a:pt x="5803577" y="0"/>
                </a:cubicBezTo>
                <a:cubicBezTo>
                  <a:pt x="6064091" y="-22611"/>
                  <a:pt x="6417094" y="25149"/>
                  <a:pt x="6616077" y="0"/>
                </a:cubicBezTo>
                <a:cubicBezTo>
                  <a:pt x="6815060" y="-25149"/>
                  <a:pt x="6935892" y="19179"/>
                  <a:pt x="7080363" y="0"/>
                </a:cubicBezTo>
                <a:cubicBezTo>
                  <a:pt x="7224834" y="-19179"/>
                  <a:pt x="7425310" y="31510"/>
                  <a:pt x="7544649" y="0"/>
                </a:cubicBezTo>
                <a:cubicBezTo>
                  <a:pt x="7663988" y="-31510"/>
                  <a:pt x="7958311" y="27367"/>
                  <a:pt x="8241079" y="0"/>
                </a:cubicBezTo>
                <a:cubicBezTo>
                  <a:pt x="8523847" y="-27367"/>
                  <a:pt x="8485738" y="43791"/>
                  <a:pt x="8705365" y="0"/>
                </a:cubicBezTo>
                <a:cubicBezTo>
                  <a:pt x="8924992" y="-43791"/>
                  <a:pt x="9309869" y="9885"/>
                  <a:pt x="9517865" y="0"/>
                </a:cubicBezTo>
                <a:cubicBezTo>
                  <a:pt x="9725861" y="-9885"/>
                  <a:pt x="10018414" y="93100"/>
                  <a:pt x="10330366" y="0"/>
                </a:cubicBezTo>
                <a:cubicBezTo>
                  <a:pt x="10642318" y="-93100"/>
                  <a:pt x="10707319" y="34883"/>
                  <a:pt x="10910724" y="0"/>
                </a:cubicBezTo>
                <a:cubicBezTo>
                  <a:pt x="11114129" y="-34883"/>
                  <a:pt x="11456937" y="76612"/>
                  <a:pt x="11607153" y="0"/>
                </a:cubicBezTo>
                <a:cubicBezTo>
                  <a:pt x="11656899" y="162090"/>
                  <a:pt x="11557390" y="244106"/>
                  <a:pt x="11607153" y="433555"/>
                </a:cubicBezTo>
                <a:cubicBezTo>
                  <a:pt x="11656916" y="623005"/>
                  <a:pt x="11569453" y="745487"/>
                  <a:pt x="11607153" y="881403"/>
                </a:cubicBezTo>
                <a:cubicBezTo>
                  <a:pt x="11644853" y="1017319"/>
                  <a:pt x="11565166" y="1213118"/>
                  <a:pt x="11607153" y="1429302"/>
                </a:cubicBezTo>
                <a:cubicBezTo>
                  <a:pt x="11453546" y="1457261"/>
                  <a:pt x="11354221" y="1377629"/>
                  <a:pt x="11142867" y="1429302"/>
                </a:cubicBezTo>
                <a:cubicBezTo>
                  <a:pt x="10931513" y="1480975"/>
                  <a:pt x="10826845" y="1364220"/>
                  <a:pt x="10562509" y="1429302"/>
                </a:cubicBezTo>
                <a:cubicBezTo>
                  <a:pt x="10298173" y="1494384"/>
                  <a:pt x="10443945" y="1418391"/>
                  <a:pt x="10330366" y="1429302"/>
                </a:cubicBezTo>
                <a:cubicBezTo>
                  <a:pt x="10216787" y="1440213"/>
                  <a:pt x="10207465" y="1427885"/>
                  <a:pt x="10098223" y="1429302"/>
                </a:cubicBezTo>
                <a:cubicBezTo>
                  <a:pt x="9988981" y="1430719"/>
                  <a:pt x="9637725" y="1425692"/>
                  <a:pt x="9517865" y="1429302"/>
                </a:cubicBezTo>
                <a:cubicBezTo>
                  <a:pt x="9398005" y="1432912"/>
                  <a:pt x="9285561" y="1402889"/>
                  <a:pt x="9169651" y="1429302"/>
                </a:cubicBezTo>
                <a:cubicBezTo>
                  <a:pt x="9053741" y="1455715"/>
                  <a:pt x="8622326" y="1402107"/>
                  <a:pt x="8473222" y="1429302"/>
                </a:cubicBezTo>
                <a:cubicBezTo>
                  <a:pt x="8324118" y="1456497"/>
                  <a:pt x="8271578" y="1411532"/>
                  <a:pt x="8125007" y="1429302"/>
                </a:cubicBezTo>
                <a:cubicBezTo>
                  <a:pt x="7978437" y="1447072"/>
                  <a:pt x="7775470" y="1362383"/>
                  <a:pt x="7428578" y="1429302"/>
                </a:cubicBezTo>
                <a:cubicBezTo>
                  <a:pt x="7081686" y="1496221"/>
                  <a:pt x="7282083" y="1412540"/>
                  <a:pt x="7196435" y="1429302"/>
                </a:cubicBezTo>
                <a:cubicBezTo>
                  <a:pt x="7110787" y="1446064"/>
                  <a:pt x="6741687" y="1408721"/>
                  <a:pt x="6500006" y="1429302"/>
                </a:cubicBezTo>
                <a:cubicBezTo>
                  <a:pt x="6258325" y="1449883"/>
                  <a:pt x="6263142" y="1406583"/>
                  <a:pt x="6151791" y="1429302"/>
                </a:cubicBezTo>
                <a:cubicBezTo>
                  <a:pt x="6040441" y="1452021"/>
                  <a:pt x="5988484" y="1405897"/>
                  <a:pt x="5919648" y="1429302"/>
                </a:cubicBezTo>
                <a:cubicBezTo>
                  <a:pt x="5850812" y="1452707"/>
                  <a:pt x="5708057" y="1417430"/>
                  <a:pt x="5571433" y="1429302"/>
                </a:cubicBezTo>
                <a:cubicBezTo>
                  <a:pt x="5434810" y="1441174"/>
                  <a:pt x="5188378" y="1358893"/>
                  <a:pt x="4875004" y="1429302"/>
                </a:cubicBezTo>
                <a:cubicBezTo>
                  <a:pt x="4561630" y="1499711"/>
                  <a:pt x="4627558" y="1395276"/>
                  <a:pt x="4526790" y="1429302"/>
                </a:cubicBezTo>
                <a:cubicBezTo>
                  <a:pt x="4426022" y="1463328"/>
                  <a:pt x="4392625" y="1416267"/>
                  <a:pt x="4294647" y="1429302"/>
                </a:cubicBezTo>
                <a:cubicBezTo>
                  <a:pt x="4196669" y="1442337"/>
                  <a:pt x="4034289" y="1408813"/>
                  <a:pt x="3946432" y="1429302"/>
                </a:cubicBezTo>
                <a:cubicBezTo>
                  <a:pt x="3858575" y="1449791"/>
                  <a:pt x="3698761" y="1424970"/>
                  <a:pt x="3482146" y="1429302"/>
                </a:cubicBezTo>
                <a:cubicBezTo>
                  <a:pt x="3265531" y="1433634"/>
                  <a:pt x="3055850" y="1360313"/>
                  <a:pt x="2901788" y="1429302"/>
                </a:cubicBezTo>
                <a:cubicBezTo>
                  <a:pt x="2747726" y="1498291"/>
                  <a:pt x="2657599" y="1390498"/>
                  <a:pt x="2553574" y="1429302"/>
                </a:cubicBezTo>
                <a:cubicBezTo>
                  <a:pt x="2449549" y="1468106"/>
                  <a:pt x="2059300" y="1353629"/>
                  <a:pt x="1741073" y="1429302"/>
                </a:cubicBezTo>
                <a:cubicBezTo>
                  <a:pt x="1422846" y="1504975"/>
                  <a:pt x="1298510" y="1384176"/>
                  <a:pt x="1160715" y="1429302"/>
                </a:cubicBezTo>
                <a:cubicBezTo>
                  <a:pt x="1022920" y="1474428"/>
                  <a:pt x="450606" y="1359170"/>
                  <a:pt x="0" y="1429302"/>
                </a:cubicBezTo>
                <a:cubicBezTo>
                  <a:pt x="-24266" y="1196301"/>
                  <a:pt x="58726" y="1062775"/>
                  <a:pt x="0" y="938575"/>
                </a:cubicBezTo>
                <a:cubicBezTo>
                  <a:pt x="-58726" y="814375"/>
                  <a:pt x="13451" y="587339"/>
                  <a:pt x="0" y="462141"/>
                </a:cubicBezTo>
                <a:cubicBezTo>
                  <a:pt x="-13451" y="336943"/>
                  <a:pt x="46263" y="157703"/>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b="0" i="0" u="none" strike="noStrike" dirty="0">
                <a:solidFill>
                  <a:srgbClr val="000000"/>
                </a:solidFill>
                <a:effectLst/>
                <a:latin typeface="Open Sans" panose="020B0606030504020204" pitchFamily="34" charset="0"/>
              </a:rPr>
              <a:t>Bukunmi‘s periods come every few months – sometimes she skips two or three in a row. When </a:t>
            </a:r>
            <a:r>
              <a:rPr lang="en-GB" sz="2000" dirty="0">
                <a:solidFill>
                  <a:srgbClr val="000000"/>
                </a:solidFill>
                <a:latin typeface="Open Sans" panose="020B0606030504020204" pitchFamily="34" charset="0"/>
              </a:rPr>
              <a:t>a period does </a:t>
            </a:r>
            <a:r>
              <a:rPr lang="en-GB" sz="2000" b="0" i="0" u="none" strike="noStrike" dirty="0">
                <a:solidFill>
                  <a:srgbClr val="000000"/>
                </a:solidFill>
                <a:effectLst/>
                <a:latin typeface="Open Sans" panose="020B0606030504020204" pitchFamily="34" charset="0"/>
              </a:rPr>
              <a:t>arrive</a:t>
            </a:r>
            <a:r>
              <a:rPr lang="en-GB" sz="2000" dirty="0">
                <a:solidFill>
                  <a:srgbClr val="000000"/>
                </a:solidFill>
                <a:latin typeface="Open Sans" panose="020B0606030504020204" pitchFamily="34" charset="0"/>
              </a:rPr>
              <a:t>, it’s</a:t>
            </a:r>
            <a:r>
              <a:rPr lang="en-GB" sz="2000" b="0" i="0" u="none" strike="noStrike" dirty="0">
                <a:solidFill>
                  <a:srgbClr val="000000"/>
                </a:solidFill>
                <a:effectLst/>
                <a:latin typeface="Open Sans" panose="020B0606030504020204" pitchFamily="34" charset="0"/>
              </a:rPr>
              <a:t> very heavy. Bukunmi’s also noticed her skin has broken out badly over the past year, and she’s started growing darker, coarser hair on their chin and upper lip.</a:t>
            </a:r>
            <a:endParaRPr lang="en-US" sz="2000" dirty="0"/>
          </a:p>
        </p:txBody>
      </p:sp>
      <p:sp>
        <p:nvSpPr>
          <p:cNvPr id="13" name="Freeform: Shape 3">
            <a:extLst>
              <a:ext uri="{FF2B5EF4-FFF2-40B4-BE49-F238E27FC236}">
                <a16:creationId xmlns:a16="http://schemas.microsoft.com/office/drawing/2014/main" id="{B3B2462F-2CF1-62C0-D82C-F16427D70420}"/>
              </a:ext>
            </a:extLst>
          </p:cNvPr>
          <p:cNvSpPr/>
          <p:nvPr/>
        </p:nvSpPr>
        <p:spPr>
          <a:xfrm>
            <a:off x="266628" y="2986854"/>
            <a:ext cx="11607153"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Bukunmi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requires a GP appointment.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Irregular or absent periods combined with acne and unexpected hair growth suggest a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hormonal imbalance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that needs investigating. This combination of symptoms is linked to a condition called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PCOS (polycystic ovary syndrome),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where the ovaries produce a higher level than normal of hormones called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androgens</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Freeform: Shape 3">
            <a:extLst>
              <a:ext uri="{FF2B5EF4-FFF2-40B4-BE49-F238E27FC236}">
                <a16:creationId xmlns:a16="http://schemas.microsoft.com/office/drawing/2014/main" id="{B15797A6-DA2A-1184-AB59-5DA40C4C11FB}"/>
              </a:ext>
            </a:extLst>
          </p:cNvPr>
          <p:cNvSpPr/>
          <p:nvPr/>
        </p:nvSpPr>
        <p:spPr>
          <a:xfrm>
            <a:off x="266628" y="2986854"/>
            <a:ext cx="11620405"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Did you know?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PCOS has now been renamed as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PMOS</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(polyendocrine metabolic ovarian syndrome). The new name better reflects that this is a complex condition affecting the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whole body</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 not just the ovaries. Many people with the condition don't have ovarian cysts at all, despite what the old name suggested. </a:t>
            </a:r>
            <a:endPar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Rounded Corners 34">
            <a:extLst>
              <a:ext uri="{FF2B5EF4-FFF2-40B4-BE49-F238E27FC236}">
                <a16:creationId xmlns:a16="http://schemas.microsoft.com/office/drawing/2014/main" id="{8F62F3AB-863E-748E-E714-750857B12D2E}"/>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Oval 4">
            <a:extLst>
              <a:ext uri="{FF2B5EF4-FFF2-40B4-BE49-F238E27FC236}">
                <a16:creationId xmlns:a16="http://schemas.microsoft.com/office/drawing/2014/main" id="{A1E527C0-979D-7406-3560-D40AEEE2B126}"/>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DB16C0-8DFE-5EDD-EFDF-2E8E5F19A0BA}"/>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657F000-3D4F-8F0D-9541-0B67F05C21A3}"/>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477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4D437-455B-83C4-80CA-435A39523DD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6B610F1-31B8-4F64-36C5-55F0B9533846}"/>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 </a:t>
            </a:r>
          </a:p>
        </p:txBody>
      </p:sp>
      <p:sp>
        <p:nvSpPr>
          <p:cNvPr id="6" name="TextBox 5">
            <a:extLst>
              <a:ext uri="{FF2B5EF4-FFF2-40B4-BE49-F238E27FC236}">
                <a16:creationId xmlns:a16="http://schemas.microsoft.com/office/drawing/2014/main" id="{C27DD702-4943-0A85-D704-A9C2E5ECFB23}"/>
              </a:ext>
            </a:extLst>
          </p:cNvPr>
          <p:cNvSpPr txBox="1"/>
          <p:nvPr/>
        </p:nvSpPr>
        <p:spPr>
          <a:xfrm>
            <a:off x="1390651" y="1291265"/>
            <a:ext cx="9372362" cy="1429302"/>
          </a:xfrm>
          <a:custGeom>
            <a:avLst/>
            <a:gdLst>
              <a:gd name="csX0" fmla="*/ 0 w 9372362"/>
              <a:gd name="csY0" fmla="*/ 0 h 1429302"/>
              <a:gd name="csX1" fmla="*/ 304602 w 9372362"/>
              <a:gd name="csY1" fmla="*/ 0 h 1429302"/>
              <a:gd name="csX2" fmla="*/ 1077822 w 9372362"/>
              <a:gd name="csY2" fmla="*/ 0 h 1429302"/>
              <a:gd name="csX3" fmla="*/ 1663594 w 9372362"/>
              <a:gd name="csY3" fmla="*/ 0 h 1429302"/>
              <a:gd name="csX4" fmla="*/ 1968196 w 9372362"/>
              <a:gd name="csY4" fmla="*/ 0 h 1429302"/>
              <a:gd name="csX5" fmla="*/ 2553969 w 9372362"/>
              <a:gd name="csY5" fmla="*/ 0 h 1429302"/>
              <a:gd name="csX6" fmla="*/ 3327189 w 9372362"/>
              <a:gd name="csY6" fmla="*/ 0 h 1429302"/>
              <a:gd name="csX7" fmla="*/ 3819238 w 9372362"/>
              <a:gd name="csY7" fmla="*/ 0 h 1429302"/>
              <a:gd name="csX8" fmla="*/ 4311287 w 9372362"/>
              <a:gd name="csY8" fmla="*/ 0 h 1429302"/>
              <a:gd name="csX9" fmla="*/ 4897059 w 9372362"/>
              <a:gd name="csY9" fmla="*/ 0 h 1429302"/>
              <a:gd name="csX10" fmla="*/ 5576555 w 9372362"/>
              <a:gd name="csY10" fmla="*/ 0 h 1429302"/>
              <a:gd name="csX11" fmla="*/ 6256052 w 9372362"/>
              <a:gd name="csY11" fmla="*/ 0 h 1429302"/>
              <a:gd name="csX12" fmla="*/ 6935548 w 9372362"/>
              <a:gd name="csY12" fmla="*/ 0 h 1429302"/>
              <a:gd name="csX13" fmla="*/ 7708768 w 9372362"/>
              <a:gd name="csY13" fmla="*/ 0 h 1429302"/>
              <a:gd name="csX14" fmla="*/ 8294540 w 9372362"/>
              <a:gd name="csY14" fmla="*/ 0 h 1429302"/>
              <a:gd name="csX15" fmla="*/ 9372362 w 9372362"/>
              <a:gd name="csY15" fmla="*/ 0 h 1429302"/>
              <a:gd name="csX16" fmla="*/ 9372362 w 9372362"/>
              <a:gd name="csY16" fmla="*/ 476434 h 1429302"/>
              <a:gd name="csX17" fmla="*/ 9372362 w 9372362"/>
              <a:gd name="csY17" fmla="*/ 981454 h 1429302"/>
              <a:gd name="csX18" fmla="*/ 9372362 w 9372362"/>
              <a:gd name="csY18" fmla="*/ 1429302 h 1429302"/>
              <a:gd name="csX19" fmla="*/ 8599142 w 9372362"/>
              <a:gd name="csY19" fmla="*/ 1429302 h 1429302"/>
              <a:gd name="csX20" fmla="*/ 8107093 w 9372362"/>
              <a:gd name="csY20" fmla="*/ 1429302 h 1429302"/>
              <a:gd name="csX21" fmla="*/ 7615044 w 9372362"/>
              <a:gd name="csY21" fmla="*/ 1429302 h 1429302"/>
              <a:gd name="csX22" fmla="*/ 7122995 w 9372362"/>
              <a:gd name="csY22" fmla="*/ 1429302 h 1429302"/>
              <a:gd name="csX23" fmla="*/ 6443499 w 9372362"/>
              <a:gd name="csY23" fmla="*/ 1429302 h 1429302"/>
              <a:gd name="csX24" fmla="*/ 5857726 w 9372362"/>
              <a:gd name="csY24" fmla="*/ 1429302 h 1429302"/>
              <a:gd name="csX25" fmla="*/ 5553124 w 9372362"/>
              <a:gd name="csY25" fmla="*/ 1429302 h 1429302"/>
              <a:gd name="csX26" fmla="*/ 5061075 w 9372362"/>
              <a:gd name="csY26" fmla="*/ 1429302 h 1429302"/>
              <a:gd name="csX27" fmla="*/ 4381579 w 9372362"/>
              <a:gd name="csY27" fmla="*/ 1429302 h 1429302"/>
              <a:gd name="csX28" fmla="*/ 3983254 w 9372362"/>
              <a:gd name="csY28" fmla="*/ 1429302 h 1429302"/>
              <a:gd name="csX29" fmla="*/ 3210034 w 9372362"/>
              <a:gd name="csY29" fmla="*/ 1429302 h 1429302"/>
              <a:gd name="csX30" fmla="*/ 2436814 w 9372362"/>
              <a:gd name="csY30" fmla="*/ 1429302 h 1429302"/>
              <a:gd name="csX31" fmla="*/ 1851041 w 9372362"/>
              <a:gd name="csY31" fmla="*/ 1429302 h 1429302"/>
              <a:gd name="csX32" fmla="*/ 1077822 w 9372362"/>
              <a:gd name="csY32" fmla="*/ 1429302 h 1429302"/>
              <a:gd name="csX33" fmla="*/ 0 w 9372362"/>
              <a:gd name="csY33" fmla="*/ 1429302 h 1429302"/>
              <a:gd name="csX34" fmla="*/ 0 w 9372362"/>
              <a:gd name="csY34" fmla="*/ 938575 h 1429302"/>
              <a:gd name="csX35" fmla="*/ 0 w 9372362"/>
              <a:gd name="csY35" fmla="*/ 490727 h 1429302"/>
              <a:gd name="csX36" fmla="*/ 0 w 9372362"/>
              <a:gd name="csY36"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372362" h="1429302" fill="none" extrusionOk="0">
                <a:moveTo>
                  <a:pt x="0" y="0"/>
                </a:moveTo>
                <a:cubicBezTo>
                  <a:pt x="69869" y="-22584"/>
                  <a:pt x="187263" y="25507"/>
                  <a:pt x="304602" y="0"/>
                </a:cubicBezTo>
                <a:cubicBezTo>
                  <a:pt x="421941" y="-25507"/>
                  <a:pt x="879227" y="62763"/>
                  <a:pt x="1077822" y="0"/>
                </a:cubicBezTo>
                <a:cubicBezTo>
                  <a:pt x="1276417" y="-62763"/>
                  <a:pt x="1532303" y="21550"/>
                  <a:pt x="1663594" y="0"/>
                </a:cubicBezTo>
                <a:cubicBezTo>
                  <a:pt x="1794885" y="-21550"/>
                  <a:pt x="1881084" y="31577"/>
                  <a:pt x="1968196" y="0"/>
                </a:cubicBezTo>
                <a:cubicBezTo>
                  <a:pt x="2055308" y="-31577"/>
                  <a:pt x="2365538" y="58937"/>
                  <a:pt x="2553969" y="0"/>
                </a:cubicBezTo>
                <a:cubicBezTo>
                  <a:pt x="2742400" y="-58937"/>
                  <a:pt x="3061821" y="25702"/>
                  <a:pt x="3327189" y="0"/>
                </a:cubicBezTo>
                <a:cubicBezTo>
                  <a:pt x="3592557" y="-25702"/>
                  <a:pt x="3593121" y="53251"/>
                  <a:pt x="3819238" y="0"/>
                </a:cubicBezTo>
                <a:cubicBezTo>
                  <a:pt x="4045355" y="-53251"/>
                  <a:pt x="4199274" y="412"/>
                  <a:pt x="4311287" y="0"/>
                </a:cubicBezTo>
                <a:cubicBezTo>
                  <a:pt x="4423300" y="-412"/>
                  <a:pt x="4762874" y="56798"/>
                  <a:pt x="4897059" y="0"/>
                </a:cubicBezTo>
                <a:cubicBezTo>
                  <a:pt x="5031244" y="-56798"/>
                  <a:pt x="5315193" y="41962"/>
                  <a:pt x="5576555" y="0"/>
                </a:cubicBezTo>
                <a:cubicBezTo>
                  <a:pt x="5837917" y="-41962"/>
                  <a:pt x="6028400" y="32986"/>
                  <a:pt x="6256052" y="0"/>
                </a:cubicBezTo>
                <a:cubicBezTo>
                  <a:pt x="6483704" y="-32986"/>
                  <a:pt x="6764758" y="79261"/>
                  <a:pt x="6935548" y="0"/>
                </a:cubicBezTo>
                <a:cubicBezTo>
                  <a:pt x="7106338" y="-79261"/>
                  <a:pt x="7330143" y="15036"/>
                  <a:pt x="7708768" y="0"/>
                </a:cubicBezTo>
                <a:cubicBezTo>
                  <a:pt x="8087393" y="-15036"/>
                  <a:pt x="8103486" y="35753"/>
                  <a:pt x="8294540" y="0"/>
                </a:cubicBezTo>
                <a:cubicBezTo>
                  <a:pt x="8485594" y="-35753"/>
                  <a:pt x="8939552" y="91707"/>
                  <a:pt x="9372362" y="0"/>
                </a:cubicBezTo>
                <a:cubicBezTo>
                  <a:pt x="9413926" y="153721"/>
                  <a:pt x="9337259" y="279959"/>
                  <a:pt x="9372362" y="476434"/>
                </a:cubicBezTo>
                <a:cubicBezTo>
                  <a:pt x="9407465" y="672909"/>
                  <a:pt x="9326293" y="824770"/>
                  <a:pt x="9372362" y="981454"/>
                </a:cubicBezTo>
                <a:cubicBezTo>
                  <a:pt x="9418431" y="1138138"/>
                  <a:pt x="9354903" y="1212083"/>
                  <a:pt x="9372362" y="1429302"/>
                </a:cubicBezTo>
                <a:cubicBezTo>
                  <a:pt x="9020041" y="1448100"/>
                  <a:pt x="8948984" y="1351270"/>
                  <a:pt x="8599142" y="1429302"/>
                </a:cubicBezTo>
                <a:cubicBezTo>
                  <a:pt x="8249300" y="1507334"/>
                  <a:pt x="8207639" y="1424344"/>
                  <a:pt x="8107093" y="1429302"/>
                </a:cubicBezTo>
                <a:cubicBezTo>
                  <a:pt x="8006547" y="1434260"/>
                  <a:pt x="7845879" y="1404303"/>
                  <a:pt x="7615044" y="1429302"/>
                </a:cubicBezTo>
                <a:cubicBezTo>
                  <a:pt x="7384209" y="1454301"/>
                  <a:pt x="7244146" y="1416063"/>
                  <a:pt x="7122995" y="1429302"/>
                </a:cubicBezTo>
                <a:cubicBezTo>
                  <a:pt x="7001844" y="1442541"/>
                  <a:pt x="6668013" y="1425952"/>
                  <a:pt x="6443499" y="1429302"/>
                </a:cubicBezTo>
                <a:cubicBezTo>
                  <a:pt x="6218985" y="1432652"/>
                  <a:pt x="6057046" y="1367252"/>
                  <a:pt x="5857726" y="1429302"/>
                </a:cubicBezTo>
                <a:cubicBezTo>
                  <a:pt x="5658406" y="1491352"/>
                  <a:pt x="5677516" y="1415688"/>
                  <a:pt x="5553124" y="1429302"/>
                </a:cubicBezTo>
                <a:cubicBezTo>
                  <a:pt x="5428732" y="1442916"/>
                  <a:pt x="5194428" y="1407081"/>
                  <a:pt x="5061075" y="1429302"/>
                </a:cubicBezTo>
                <a:cubicBezTo>
                  <a:pt x="4927722" y="1451523"/>
                  <a:pt x="4654439" y="1391410"/>
                  <a:pt x="4381579" y="1429302"/>
                </a:cubicBezTo>
                <a:cubicBezTo>
                  <a:pt x="4108719" y="1467194"/>
                  <a:pt x="4124826" y="1410067"/>
                  <a:pt x="3983254" y="1429302"/>
                </a:cubicBezTo>
                <a:cubicBezTo>
                  <a:pt x="3841682" y="1448537"/>
                  <a:pt x="3486835" y="1340236"/>
                  <a:pt x="3210034" y="1429302"/>
                </a:cubicBezTo>
                <a:cubicBezTo>
                  <a:pt x="2933233" y="1518368"/>
                  <a:pt x="2823351" y="1387164"/>
                  <a:pt x="2436814" y="1429302"/>
                </a:cubicBezTo>
                <a:cubicBezTo>
                  <a:pt x="2050277" y="1471440"/>
                  <a:pt x="1991322" y="1385764"/>
                  <a:pt x="1851041" y="1429302"/>
                </a:cubicBezTo>
                <a:cubicBezTo>
                  <a:pt x="1710760" y="1472840"/>
                  <a:pt x="1398567" y="1392469"/>
                  <a:pt x="1077822" y="1429302"/>
                </a:cubicBezTo>
                <a:cubicBezTo>
                  <a:pt x="757077" y="1466135"/>
                  <a:pt x="523900" y="1354639"/>
                  <a:pt x="0" y="1429302"/>
                </a:cubicBezTo>
                <a:cubicBezTo>
                  <a:pt x="-55908" y="1243682"/>
                  <a:pt x="33235" y="1151791"/>
                  <a:pt x="0" y="938575"/>
                </a:cubicBezTo>
                <a:cubicBezTo>
                  <a:pt x="-33235" y="725359"/>
                  <a:pt x="7544" y="672214"/>
                  <a:pt x="0" y="490727"/>
                </a:cubicBezTo>
                <a:cubicBezTo>
                  <a:pt x="-7544" y="309240"/>
                  <a:pt x="14505" y="168534"/>
                  <a:pt x="0" y="0"/>
                </a:cubicBezTo>
                <a:close/>
              </a:path>
              <a:path w="9372362" h="1429302" stroke="0" extrusionOk="0">
                <a:moveTo>
                  <a:pt x="0" y="0"/>
                </a:moveTo>
                <a:cubicBezTo>
                  <a:pt x="199158" y="-52969"/>
                  <a:pt x="281117" y="7291"/>
                  <a:pt x="492049" y="0"/>
                </a:cubicBezTo>
                <a:cubicBezTo>
                  <a:pt x="702981" y="-7291"/>
                  <a:pt x="684590" y="15760"/>
                  <a:pt x="796651" y="0"/>
                </a:cubicBezTo>
                <a:cubicBezTo>
                  <a:pt x="908712" y="-15760"/>
                  <a:pt x="1380395" y="91618"/>
                  <a:pt x="1569871" y="0"/>
                </a:cubicBezTo>
                <a:cubicBezTo>
                  <a:pt x="1759347" y="-91618"/>
                  <a:pt x="1936214" y="2509"/>
                  <a:pt x="2061920" y="0"/>
                </a:cubicBezTo>
                <a:cubicBezTo>
                  <a:pt x="2187626" y="-2509"/>
                  <a:pt x="2332436" y="1715"/>
                  <a:pt x="2553969" y="0"/>
                </a:cubicBezTo>
                <a:cubicBezTo>
                  <a:pt x="2775502" y="-1715"/>
                  <a:pt x="3147643" y="51485"/>
                  <a:pt x="3327189" y="0"/>
                </a:cubicBezTo>
                <a:cubicBezTo>
                  <a:pt x="3506735" y="-51485"/>
                  <a:pt x="3558161" y="44712"/>
                  <a:pt x="3725514" y="0"/>
                </a:cubicBezTo>
                <a:cubicBezTo>
                  <a:pt x="3892867" y="-44712"/>
                  <a:pt x="4314887" y="70885"/>
                  <a:pt x="4498734" y="0"/>
                </a:cubicBezTo>
                <a:cubicBezTo>
                  <a:pt x="4682581" y="-70885"/>
                  <a:pt x="4946032" y="24486"/>
                  <a:pt x="5271954" y="0"/>
                </a:cubicBezTo>
                <a:cubicBezTo>
                  <a:pt x="5597876" y="-24486"/>
                  <a:pt x="5583334" y="46195"/>
                  <a:pt x="5857726" y="0"/>
                </a:cubicBezTo>
                <a:cubicBezTo>
                  <a:pt x="6132118" y="-46195"/>
                  <a:pt x="6273515" y="15883"/>
                  <a:pt x="6630946" y="0"/>
                </a:cubicBezTo>
                <a:cubicBezTo>
                  <a:pt x="6988377" y="-15883"/>
                  <a:pt x="6932875" y="28984"/>
                  <a:pt x="7122995" y="0"/>
                </a:cubicBezTo>
                <a:cubicBezTo>
                  <a:pt x="7313115" y="-28984"/>
                  <a:pt x="7463110" y="53639"/>
                  <a:pt x="7615044" y="0"/>
                </a:cubicBezTo>
                <a:cubicBezTo>
                  <a:pt x="7766978" y="-53639"/>
                  <a:pt x="8060809" y="57270"/>
                  <a:pt x="8294540" y="0"/>
                </a:cubicBezTo>
                <a:cubicBezTo>
                  <a:pt x="8528271" y="-57270"/>
                  <a:pt x="8600161" y="45845"/>
                  <a:pt x="8786589" y="0"/>
                </a:cubicBezTo>
                <a:cubicBezTo>
                  <a:pt x="8973017" y="-45845"/>
                  <a:pt x="9209255" y="19126"/>
                  <a:pt x="9372362" y="0"/>
                </a:cubicBezTo>
                <a:cubicBezTo>
                  <a:pt x="9421131" y="169194"/>
                  <a:pt x="9321779" y="365357"/>
                  <a:pt x="9372362" y="505020"/>
                </a:cubicBezTo>
                <a:cubicBezTo>
                  <a:pt x="9422945" y="644683"/>
                  <a:pt x="9356619" y="800561"/>
                  <a:pt x="9372362" y="995747"/>
                </a:cubicBezTo>
                <a:cubicBezTo>
                  <a:pt x="9388105" y="1190933"/>
                  <a:pt x="9327252" y="1271567"/>
                  <a:pt x="9372362" y="1429302"/>
                </a:cubicBezTo>
                <a:cubicBezTo>
                  <a:pt x="9261211" y="1446117"/>
                  <a:pt x="9138463" y="1400892"/>
                  <a:pt x="9067760" y="1429302"/>
                </a:cubicBezTo>
                <a:cubicBezTo>
                  <a:pt x="8997057" y="1457712"/>
                  <a:pt x="8503446" y="1410022"/>
                  <a:pt x="8294540" y="1429302"/>
                </a:cubicBezTo>
                <a:cubicBezTo>
                  <a:pt x="8085634" y="1448582"/>
                  <a:pt x="7904466" y="1366733"/>
                  <a:pt x="7708768" y="1429302"/>
                </a:cubicBezTo>
                <a:cubicBezTo>
                  <a:pt x="7513070" y="1491871"/>
                  <a:pt x="7412492" y="1390594"/>
                  <a:pt x="7310442" y="1429302"/>
                </a:cubicBezTo>
                <a:cubicBezTo>
                  <a:pt x="7208392" y="1468010"/>
                  <a:pt x="6908475" y="1398259"/>
                  <a:pt x="6724670" y="1429302"/>
                </a:cubicBezTo>
                <a:cubicBezTo>
                  <a:pt x="6540865" y="1460345"/>
                  <a:pt x="6484027" y="1399842"/>
                  <a:pt x="6420068" y="1429302"/>
                </a:cubicBezTo>
                <a:cubicBezTo>
                  <a:pt x="6356109" y="1458762"/>
                  <a:pt x="6248320" y="1402361"/>
                  <a:pt x="6115466" y="1429302"/>
                </a:cubicBezTo>
                <a:cubicBezTo>
                  <a:pt x="5982612" y="1456243"/>
                  <a:pt x="5764652" y="1377440"/>
                  <a:pt x="5529694" y="1429302"/>
                </a:cubicBezTo>
                <a:cubicBezTo>
                  <a:pt x="5294736" y="1481164"/>
                  <a:pt x="5221257" y="1393199"/>
                  <a:pt x="5131368" y="1429302"/>
                </a:cubicBezTo>
                <a:cubicBezTo>
                  <a:pt x="5041479" y="1465405"/>
                  <a:pt x="4651403" y="1413770"/>
                  <a:pt x="4451872" y="1429302"/>
                </a:cubicBezTo>
                <a:cubicBezTo>
                  <a:pt x="4252341" y="1444834"/>
                  <a:pt x="4153932" y="1382233"/>
                  <a:pt x="4053547" y="1429302"/>
                </a:cubicBezTo>
                <a:cubicBezTo>
                  <a:pt x="3953162" y="1476371"/>
                  <a:pt x="3545429" y="1377524"/>
                  <a:pt x="3374050" y="1429302"/>
                </a:cubicBezTo>
                <a:cubicBezTo>
                  <a:pt x="3202671" y="1481080"/>
                  <a:pt x="3202163" y="1421014"/>
                  <a:pt x="3069449" y="1429302"/>
                </a:cubicBezTo>
                <a:cubicBezTo>
                  <a:pt x="2936735" y="1437590"/>
                  <a:pt x="2615083" y="1388496"/>
                  <a:pt x="2389952" y="1429302"/>
                </a:cubicBezTo>
                <a:cubicBezTo>
                  <a:pt x="2164821" y="1470108"/>
                  <a:pt x="2073251" y="1382066"/>
                  <a:pt x="1991627" y="1429302"/>
                </a:cubicBezTo>
                <a:cubicBezTo>
                  <a:pt x="1910003" y="1476538"/>
                  <a:pt x="1806375" y="1423722"/>
                  <a:pt x="1687025" y="1429302"/>
                </a:cubicBezTo>
                <a:cubicBezTo>
                  <a:pt x="1567675" y="1434882"/>
                  <a:pt x="1370356" y="1425004"/>
                  <a:pt x="1288700" y="1429302"/>
                </a:cubicBezTo>
                <a:cubicBezTo>
                  <a:pt x="1207044" y="1433600"/>
                  <a:pt x="938805" y="1355586"/>
                  <a:pt x="609204" y="1429302"/>
                </a:cubicBezTo>
                <a:cubicBezTo>
                  <a:pt x="279603" y="1503018"/>
                  <a:pt x="204093" y="1388448"/>
                  <a:pt x="0" y="1429302"/>
                </a:cubicBezTo>
                <a:cubicBezTo>
                  <a:pt x="-2602" y="1268002"/>
                  <a:pt x="14684" y="1180463"/>
                  <a:pt x="0" y="995747"/>
                </a:cubicBezTo>
                <a:cubicBezTo>
                  <a:pt x="-14684" y="811031"/>
                  <a:pt x="12849" y="725435"/>
                  <a:pt x="0" y="562192"/>
                </a:cubicBezTo>
                <a:cubicBezTo>
                  <a:pt x="-12849" y="398949"/>
                  <a:pt x="38670" y="219664"/>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dirty="0">
                <a:latin typeface="Open Sans" panose="020B0606030504020204" pitchFamily="34" charset="0"/>
                <a:ea typeface="Open Sans" panose="020B0606030504020204" pitchFamily="34" charset="0"/>
                <a:cs typeface="Open Sans" panose="020B0606030504020204" pitchFamily="34" charset="0"/>
              </a:rPr>
              <a:t>Li's period is two weeks late. She’s been doing her GCSEs, hasn't been sleeping well, and has barely had time to eat properly. Li’s worried something is wrong. Her period eventually arrives and is normal when it does.</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Shape 3">
            <a:extLst>
              <a:ext uri="{FF2B5EF4-FFF2-40B4-BE49-F238E27FC236}">
                <a16:creationId xmlns:a16="http://schemas.microsoft.com/office/drawing/2014/main" id="{9A7DB8FC-0950-E1BB-AFF6-0F5F6CE64ACE}"/>
              </a:ext>
            </a:extLst>
          </p:cNvPr>
          <p:cNvSpPr/>
          <p:nvPr/>
        </p:nvSpPr>
        <p:spPr>
          <a:xfrm>
            <a:off x="266629" y="2986854"/>
            <a:ext cx="11607153"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lvl="0"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A late period during a stressful time – like exam season – combined with poor sleep and disrupted eating is completely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normal.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Stress raises cortisol levels which can delay ovulation, pushing a period back. The fact that it arrived normally and felt the same as usual is reassuring. Li should aim to get back into routine with her sleep and diet. </a:t>
            </a:r>
          </a:p>
        </p:txBody>
      </p:sp>
      <p:sp>
        <p:nvSpPr>
          <p:cNvPr id="2" name="Rectangle: Rounded Corners 34">
            <a:extLst>
              <a:ext uri="{FF2B5EF4-FFF2-40B4-BE49-F238E27FC236}">
                <a16:creationId xmlns:a16="http://schemas.microsoft.com/office/drawing/2014/main" id="{DC5BAE02-6766-5D1F-369B-19C39A3796D1}"/>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Oval 2">
            <a:extLst>
              <a:ext uri="{FF2B5EF4-FFF2-40B4-BE49-F238E27FC236}">
                <a16:creationId xmlns:a16="http://schemas.microsoft.com/office/drawing/2014/main" id="{B5B606D7-4E78-1BF3-C2BA-DDD1C5046DC1}"/>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73B0897-9350-BC66-6310-3F3181CF4E81}"/>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BFC31B3-9708-6157-6DDD-B67A481F1856}"/>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71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88306-5FC8-6D17-999D-8C5860DA436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3AB9F05-D4AA-B99D-6957-962CF064526F}"/>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Is it a concern?</a:t>
            </a:r>
          </a:p>
        </p:txBody>
      </p:sp>
      <p:sp>
        <p:nvSpPr>
          <p:cNvPr id="6" name="TextBox 5">
            <a:extLst>
              <a:ext uri="{FF2B5EF4-FFF2-40B4-BE49-F238E27FC236}">
                <a16:creationId xmlns:a16="http://schemas.microsoft.com/office/drawing/2014/main" id="{B49C8364-0A9D-4C79-4331-0765F173584B}"/>
              </a:ext>
            </a:extLst>
          </p:cNvPr>
          <p:cNvSpPr txBox="1"/>
          <p:nvPr/>
        </p:nvSpPr>
        <p:spPr>
          <a:xfrm>
            <a:off x="266629" y="1291265"/>
            <a:ext cx="11607153" cy="1429302"/>
          </a:xfrm>
          <a:custGeom>
            <a:avLst/>
            <a:gdLst>
              <a:gd name="csX0" fmla="*/ 0 w 11607153"/>
              <a:gd name="csY0" fmla="*/ 0 h 1429302"/>
              <a:gd name="csX1" fmla="*/ 696429 w 11607153"/>
              <a:gd name="csY1" fmla="*/ 0 h 1429302"/>
              <a:gd name="csX2" fmla="*/ 1392858 w 11607153"/>
              <a:gd name="csY2" fmla="*/ 0 h 1429302"/>
              <a:gd name="csX3" fmla="*/ 2089288 w 11607153"/>
              <a:gd name="csY3" fmla="*/ 0 h 1429302"/>
              <a:gd name="csX4" fmla="*/ 2785717 w 11607153"/>
              <a:gd name="csY4" fmla="*/ 0 h 1429302"/>
              <a:gd name="csX5" fmla="*/ 3598217 w 11607153"/>
              <a:gd name="csY5" fmla="*/ 0 h 1429302"/>
              <a:gd name="csX6" fmla="*/ 4178575 w 11607153"/>
              <a:gd name="csY6" fmla="*/ 0 h 1429302"/>
              <a:gd name="csX7" fmla="*/ 4875004 w 11607153"/>
              <a:gd name="csY7" fmla="*/ 0 h 1429302"/>
              <a:gd name="csX8" fmla="*/ 5455362 w 11607153"/>
              <a:gd name="csY8" fmla="*/ 0 h 1429302"/>
              <a:gd name="csX9" fmla="*/ 6035720 w 11607153"/>
              <a:gd name="csY9" fmla="*/ 0 h 1429302"/>
              <a:gd name="csX10" fmla="*/ 6616077 w 11607153"/>
              <a:gd name="csY10" fmla="*/ 0 h 1429302"/>
              <a:gd name="csX11" fmla="*/ 6848220 w 11607153"/>
              <a:gd name="csY11" fmla="*/ 0 h 1429302"/>
              <a:gd name="csX12" fmla="*/ 7544649 w 11607153"/>
              <a:gd name="csY12" fmla="*/ 0 h 1429302"/>
              <a:gd name="csX13" fmla="*/ 7776793 w 11607153"/>
              <a:gd name="csY13" fmla="*/ 0 h 1429302"/>
              <a:gd name="csX14" fmla="*/ 8357150 w 11607153"/>
              <a:gd name="csY14" fmla="*/ 0 h 1429302"/>
              <a:gd name="csX15" fmla="*/ 9169651 w 11607153"/>
              <a:gd name="csY15" fmla="*/ 0 h 1429302"/>
              <a:gd name="csX16" fmla="*/ 9982152 w 11607153"/>
              <a:gd name="csY16" fmla="*/ 0 h 1429302"/>
              <a:gd name="csX17" fmla="*/ 10678581 w 11607153"/>
              <a:gd name="csY17" fmla="*/ 0 h 1429302"/>
              <a:gd name="csX18" fmla="*/ 11607153 w 11607153"/>
              <a:gd name="csY18" fmla="*/ 0 h 1429302"/>
              <a:gd name="csX19" fmla="*/ 11607153 w 11607153"/>
              <a:gd name="csY19" fmla="*/ 433555 h 1429302"/>
              <a:gd name="csX20" fmla="*/ 11607153 w 11607153"/>
              <a:gd name="csY20" fmla="*/ 909989 h 1429302"/>
              <a:gd name="csX21" fmla="*/ 11607153 w 11607153"/>
              <a:gd name="csY21" fmla="*/ 1429302 h 1429302"/>
              <a:gd name="csX22" fmla="*/ 11142867 w 11607153"/>
              <a:gd name="csY22" fmla="*/ 1429302 h 1429302"/>
              <a:gd name="csX23" fmla="*/ 10562509 w 11607153"/>
              <a:gd name="csY23" fmla="*/ 1429302 h 1429302"/>
              <a:gd name="csX24" fmla="*/ 9750009 w 11607153"/>
              <a:gd name="csY24" fmla="*/ 1429302 h 1429302"/>
              <a:gd name="csX25" fmla="*/ 9169651 w 11607153"/>
              <a:gd name="csY25" fmla="*/ 1429302 h 1429302"/>
              <a:gd name="csX26" fmla="*/ 8473222 w 11607153"/>
              <a:gd name="csY26" fmla="*/ 1429302 h 1429302"/>
              <a:gd name="csX27" fmla="*/ 8241079 w 11607153"/>
              <a:gd name="csY27" fmla="*/ 1429302 h 1429302"/>
              <a:gd name="csX28" fmla="*/ 7428578 w 11607153"/>
              <a:gd name="csY28" fmla="*/ 1429302 h 1429302"/>
              <a:gd name="csX29" fmla="*/ 6964292 w 11607153"/>
              <a:gd name="csY29" fmla="*/ 1429302 h 1429302"/>
              <a:gd name="csX30" fmla="*/ 6267863 w 11607153"/>
              <a:gd name="csY30" fmla="*/ 1429302 h 1429302"/>
              <a:gd name="csX31" fmla="*/ 6035720 w 11607153"/>
              <a:gd name="csY31" fmla="*/ 1429302 h 1429302"/>
              <a:gd name="csX32" fmla="*/ 5223219 w 11607153"/>
              <a:gd name="csY32" fmla="*/ 1429302 h 1429302"/>
              <a:gd name="csX33" fmla="*/ 4758933 w 11607153"/>
              <a:gd name="csY33" fmla="*/ 1429302 h 1429302"/>
              <a:gd name="csX34" fmla="*/ 4178575 w 11607153"/>
              <a:gd name="csY34" fmla="*/ 1429302 h 1429302"/>
              <a:gd name="csX35" fmla="*/ 3830360 w 11607153"/>
              <a:gd name="csY35" fmla="*/ 1429302 h 1429302"/>
              <a:gd name="csX36" fmla="*/ 3133931 w 11607153"/>
              <a:gd name="csY36" fmla="*/ 1429302 h 1429302"/>
              <a:gd name="csX37" fmla="*/ 2321431 w 11607153"/>
              <a:gd name="csY37" fmla="*/ 1429302 h 1429302"/>
              <a:gd name="csX38" fmla="*/ 1857144 w 11607153"/>
              <a:gd name="csY38" fmla="*/ 1429302 h 1429302"/>
              <a:gd name="csX39" fmla="*/ 1044644 w 11607153"/>
              <a:gd name="csY39" fmla="*/ 1429302 h 1429302"/>
              <a:gd name="csX40" fmla="*/ 0 w 11607153"/>
              <a:gd name="csY40" fmla="*/ 1429302 h 1429302"/>
              <a:gd name="csX41" fmla="*/ 0 w 11607153"/>
              <a:gd name="csY41" fmla="*/ 924282 h 1429302"/>
              <a:gd name="csX42" fmla="*/ 0 w 11607153"/>
              <a:gd name="csY42" fmla="*/ 433555 h 1429302"/>
              <a:gd name="csX43" fmla="*/ 0 w 11607153"/>
              <a:gd name="csY43" fmla="*/ 0 h 1429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11607153" h="1429302" fill="none" extrusionOk="0">
                <a:moveTo>
                  <a:pt x="0" y="0"/>
                </a:moveTo>
                <a:cubicBezTo>
                  <a:pt x="341424" y="-40380"/>
                  <a:pt x="440872" y="33052"/>
                  <a:pt x="696429" y="0"/>
                </a:cubicBezTo>
                <a:cubicBezTo>
                  <a:pt x="951986" y="-33052"/>
                  <a:pt x="1253094" y="71713"/>
                  <a:pt x="1392858" y="0"/>
                </a:cubicBezTo>
                <a:cubicBezTo>
                  <a:pt x="1532622" y="-71713"/>
                  <a:pt x="1805930" y="48254"/>
                  <a:pt x="2089288" y="0"/>
                </a:cubicBezTo>
                <a:cubicBezTo>
                  <a:pt x="2372646" y="-48254"/>
                  <a:pt x="2572001" y="9356"/>
                  <a:pt x="2785717" y="0"/>
                </a:cubicBezTo>
                <a:cubicBezTo>
                  <a:pt x="2999433" y="-9356"/>
                  <a:pt x="3326894" y="70958"/>
                  <a:pt x="3598217" y="0"/>
                </a:cubicBezTo>
                <a:cubicBezTo>
                  <a:pt x="3869540" y="-70958"/>
                  <a:pt x="3947224" y="67988"/>
                  <a:pt x="4178575" y="0"/>
                </a:cubicBezTo>
                <a:cubicBezTo>
                  <a:pt x="4409926" y="-67988"/>
                  <a:pt x="4574987" y="67968"/>
                  <a:pt x="4875004" y="0"/>
                </a:cubicBezTo>
                <a:cubicBezTo>
                  <a:pt x="5175021" y="-67968"/>
                  <a:pt x="5316405" y="59342"/>
                  <a:pt x="5455362" y="0"/>
                </a:cubicBezTo>
                <a:cubicBezTo>
                  <a:pt x="5594319" y="-59342"/>
                  <a:pt x="5853961" y="56291"/>
                  <a:pt x="6035720" y="0"/>
                </a:cubicBezTo>
                <a:cubicBezTo>
                  <a:pt x="6217479" y="-56291"/>
                  <a:pt x="6411994" y="37470"/>
                  <a:pt x="6616077" y="0"/>
                </a:cubicBezTo>
                <a:cubicBezTo>
                  <a:pt x="6820160" y="-37470"/>
                  <a:pt x="6741842" y="8421"/>
                  <a:pt x="6848220" y="0"/>
                </a:cubicBezTo>
                <a:cubicBezTo>
                  <a:pt x="6954598" y="-8421"/>
                  <a:pt x="7385505" y="10749"/>
                  <a:pt x="7544649" y="0"/>
                </a:cubicBezTo>
                <a:cubicBezTo>
                  <a:pt x="7703793" y="-10749"/>
                  <a:pt x="7702280" y="18116"/>
                  <a:pt x="7776793" y="0"/>
                </a:cubicBezTo>
                <a:cubicBezTo>
                  <a:pt x="7851306" y="-18116"/>
                  <a:pt x="8128662" y="2405"/>
                  <a:pt x="8357150" y="0"/>
                </a:cubicBezTo>
                <a:cubicBezTo>
                  <a:pt x="8585638" y="-2405"/>
                  <a:pt x="8966337" y="28789"/>
                  <a:pt x="9169651" y="0"/>
                </a:cubicBezTo>
                <a:cubicBezTo>
                  <a:pt x="9372965" y="-28789"/>
                  <a:pt x="9721984" y="35497"/>
                  <a:pt x="9982152" y="0"/>
                </a:cubicBezTo>
                <a:cubicBezTo>
                  <a:pt x="10242320" y="-35497"/>
                  <a:pt x="10458679" y="5857"/>
                  <a:pt x="10678581" y="0"/>
                </a:cubicBezTo>
                <a:cubicBezTo>
                  <a:pt x="10898483" y="-5857"/>
                  <a:pt x="11209340" y="65412"/>
                  <a:pt x="11607153" y="0"/>
                </a:cubicBezTo>
                <a:cubicBezTo>
                  <a:pt x="11620073" y="113709"/>
                  <a:pt x="11596589" y="311137"/>
                  <a:pt x="11607153" y="433555"/>
                </a:cubicBezTo>
                <a:cubicBezTo>
                  <a:pt x="11617717" y="555973"/>
                  <a:pt x="11566247" y="747345"/>
                  <a:pt x="11607153" y="909989"/>
                </a:cubicBezTo>
                <a:cubicBezTo>
                  <a:pt x="11648059" y="1072633"/>
                  <a:pt x="11557592" y="1181827"/>
                  <a:pt x="11607153" y="1429302"/>
                </a:cubicBezTo>
                <a:cubicBezTo>
                  <a:pt x="11387819" y="1478442"/>
                  <a:pt x="11266174" y="1406357"/>
                  <a:pt x="11142867" y="1429302"/>
                </a:cubicBezTo>
                <a:cubicBezTo>
                  <a:pt x="11019560" y="1452247"/>
                  <a:pt x="10713027" y="1423793"/>
                  <a:pt x="10562509" y="1429302"/>
                </a:cubicBezTo>
                <a:cubicBezTo>
                  <a:pt x="10411991" y="1434811"/>
                  <a:pt x="10020199" y="1398744"/>
                  <a:pt x="9750009" y="1429302"/>
                </a:cubicBezTo>
                <a:cubicBezTo>
                  <a:pt x="9479819" y="1459860"/>
                  <a:pt x="9365748" y="1372025"/>
                  <a:pt x="9169651" y="1429302"/>
                </a:cubicBezTo>
                <a:cubicBezTo>
                  <a:pt x="8973554" y="1486579"/>
                  <a:pt x="8675628" y="1352753"/>
                  <a:pt x="8473222" y="1429302"/>
                </a:cubicBezTo>
                <a:cubicBezTo>
                  <a:pt x="8270816" y="1505851"/>
                  <a:pt x="8350939" y="1419410"/>
                  <a:pt x="8241079" y="1429302"/>
                </a:cubicBezTo>
                <a:cubicBezTo>
                  <a:pt x="8131219" y="1439194"/>
                  <a:pt x="7696152" y="1396061"/>
                  <a:pt x="7428578" y="1429302"/>
                </a:cubicBezTo>
                <a:cubicBezTo>
                  <a:pt x="7161004" y="1462543"/>
                  <a:pt x="7169612" y="1400128"/>
                  <a:pt x="6964292" y="1429302"/>
                </a:cubicBezTo>
                <a:cubicBezTo>
                  <a:pt x="6758972" y="1458476"/>
                  <a:pt x="6594840" y="1403949"/>
                  <a:pt x="6267863" y="1429302"/>
                </a:cubicBezTo>
                <a:cubicBezTo>
                  <a:pt x="5940886" y="1454655"/>
                  <a:pt x="6114709" y="1405371"/>
                  <a:pt x="6035720" y="1429302"/>
                </a:cubicBezTo>
                <a:cubicBezTo>
                  <a:pt x="5956731" y="1453233"/>
                  <a:pt x="5607806" y="1386570"/>
                  <a:pt x="5223219" y="1429302"/>
                </a:cubicBezTo>
                <a:cubicBezTo>
                  <a:pt x="4838632" y="1472034"/>
                  <a:pt x="4951048" y="1425832"/>
                  <a:pt x="4758933" y="1429302"/>
                </a:cubicBezTo>
                <a:cubicBezTo>
                  <a:pt x="4566818" y="1432772"/>
                  <a:pt x="4415429" y="1428819"/>
                  <a:pt x="4178575" y="1429302"/>
                </a:cubicBezTo>
                <a:cubicBezTo>
                  <a:pt x="3941721" y="1429785"/>
                  <a:pt x="3965202" y="1415703"/>
                  <a:pt x="3830360" y="1429302"/>
                </a:cubicBezTo>
                <a:cubicBezTo>
                  <a:pt x="3695518" y="1442901"/>
                  <a:pt x="3315751" y="1402059"/>
                  <a:pt x="3133931" y="1429302"/>
                </a:cubicBezTo>
                <a:cubicBezTo>
                  <a:pt x="2952111" y="1456545"/>
                  <a:pt x="2553405" y="1369968"/>
                  <a:pt x="2321431" y="1429302"/>
                </a:cubicBezTo>
                <a:cubicBezTo>
                  <a:pt x="2089457" y="1488636"/>
                  <a:pt x="1967325" y="1413821"/>
                  <a:pt x="1857144" y="1429302"/>
                </a:cubicBezTo>
                <a:cubicBezTo>
                  <a:pt x="1746963" y="1444783"/>
                  <a:pt x="1368271" y="1358910"/>
                  <a:pt x="1044644" y="1429302"/>
                </a:cubicBezTo>
                <a:cubicBezTo>
                  <a:pt x="721017" y="1499694"/>
                  <a:pt x="463489" y="1398152"/>
                  <a:pt x="0" y="1429302"/>
                </a:cubicBezTo>
                <a:cubicBezTo>
                  <a:pt x="-37988" y="1244957"/>
                  <a:pt x="17630" y="1091052"/>
                  <a:pt x="0" y="924282"/>
                </a:cubicBezTo>
                <a:cubicBezTo>
                  <a:pt x="-17630" y="757512"/>
                  <a:pt x="40666" y="662751"/>
                  <a:pt x="0" y="433555"/>
                </a:cubicBezTo>
                <a:cubicBezTo>
                  <a:pt x="-40666" y="204359"/>
                  <a:pt x="35495" y="116871"/>
                  <a:pt x="0" y="0"/>
                </a:cubicBezTo>
                <a:close/>
              </a:path>
              <a:path w="11607153" h="1429302" stroke="0" extrusionOk="0">
                <a:moveTo>
                  <a:pt x="0" y="0"/>
                </a:moveTo>
                <a:cubicBezTo>
                  <a:pt x="110348" y="-11723"/>
                  <a:pt x="344113" y="51866"/>
                  <a:pt x="464286" y="0"/>
                </a:cubicBezTo>
                <a:cubicBezTo>
                  <a:pt x="584459" y="-51866"/>
                  <a:pt x="610257" y="6118"/>
                  <a:pt x="696429" y="0"/>
                </a:cubicBezTo>
                <a:cubicBezTo>
                  <a:pt x="782601" y="-6118"/>
                  <a:pt x="1303667" y="6243"/>
                  <a:pt x="1508930" y="0"/>
                </a:cubicBezTo>
                <a:cubicBezTo>
                  <a:pt x="1714193" y="-6243"/>
                  <a:pt x="1795026" y="48378"/>
                  <a:pt x="1973216" y="0"/>
                </a:cubicBezTo>
                <a:cubicBezTo>
                  <a:pt x="2151406" y="-48378"/>
                  <a:pt x="2332061" y="53934"/>
                  <a:pt x="2437502" y="0"/>
                </a:cubicBezTo>
                <a:cubicBezTo>
                  <a:pt x="2542943" y="-53934"/>
                  <a:pt x="3053684" y="16588"/>
                  <a:pt x="3250003" y="0"/>
                </a:cubicBezTo>
                <a:cubicBezTo>
                  <a:pt x="3446322" y="-16588"/>
                  <a:pt x="3437383" y="9874"/>
                  <a:pt x="3598217" y="0"/>
                </a:cubicBezTo>
                <a:cubicBezTo>
                  <a:pt x="3759051" y="-9874"/>
                  <a:pt x="4039920" y="33185"/>
                  <a:pt x="4410718" y="0"/>
                </a:cubicBezTo>
                <a:cubicBezTo>
                  <a:pt x="4781516" y="-33185"/>
                  <a:pt x="4836747" y="27200"/>
                  <a:pt x="5223219" y="0"/>
                </a:cubicBezTo>
                <a:cubicBezTo>
                  <a:pt x="5609691" y="-27200"/>
                  <a:pt x="5543063" y="22611"/>
                  <a:pt x="5803577" y="0"/>
                </a:cubicBezTo>
                <a:cubicBezTo>
                  <a:pt x="6064091" y="-22611"/>
                  <a:pt x="6417094" y="25149"/>
                  <a:pt x="6616077" y="0"/>
                </a:cubicBezTo>
                <a:cubicBezTo>
                  <a:pt x="6815060" y="-25149"/>
                  <a:pt x="6935892" y="19179"/>
                  <a:pt x="7080363" y="0"/>
                </a:cubicBezTo>
                <a:cubicBezTo>
                  <a:pt x="7224834" y="-19179"/>
                  <a:pt x="7425310" y="31510"/>
                  <a:pt x="7544649" y="0"/>
                </a:cubicBezTo>
                <a:cubicBezTo>
                  <a:pt x="7663988" y="-31510"/>
                  <a:pt x="7958311" y="27367"/>
                  <a:pt x="8241079" y="0"/>
                </a:cubicBezTo>
                <a:cubicBezTo>
                  <a:pt x="8523847" y="-27367"/>
                  <a:pt x="8485738" y="43791"/>
                  <a:pt x="8705365" y="0"/>
                </a:cubicBezTo>
                <a:cubicBezTo>
                  <a:pt x="8924992" y="-43791"/>
                  <a:pt x="9309869" y="9885"/>
                  <a:pt x="9517865" y="0"/>
                </a:cubicBezTo>
                <a:cubicBezTo>
                  <a:pt x="9725861" y="-9885"/>
                  <a:pt x="10018414" y="93100"/>
                  <a:pt x="10330366" y="0"/>
                </a:cubicBezTo>
                <a:cubicBezTo>
                  <a:pt x="10642318" y="-93100"/>
                  <a:pt x="10707319" y="34883"/>
                  <a:pt x="10910724" y="0"/>
                </a:cubicBezTo>
                <a:cubicBezTo>
                  <a:pt x="11114129" y="-34883"/>
                  <a:pt x="11456937" y="76612"/>
                  <a:pt x="11607153" y="0"/>
                </a:cubicBezTo>
                <a:cubicBezTo>
                  <a:pt x="11656899" y="162090"/>
                  <a:pt x="11557390" y="244106"/>
                  <a:pt x="11607153" y="433555"/>
                </a:cubicBezTo>
                <a:cubicBezTo>
                  <a:pt x="11656916" y="623005"/>
                  <a:pt x="11569453" y="745487"/>
                  <a:pt x="11607153" y="881403"/>
                </a:cubicBezTo>
                <a:cubicBezTo>
                  <a:pt x="11644853" y="1017319"/>
                  <a:pt x="11565166" y="1213118"/>
                  <a:pt x="11607153" y="1429302"/>
                </a:cubicBezTo>
                <a:cubicBezTo>
                  <a:pt x="11453546" y="1457261"/>
                  <a:pt x="11354221" y="1377629"/>
                  <a:pt x="11142867" y="1429302"/>
                </a:cubicBezTo>
                <a:cubicBezTo>
                  <a:pt x="10931513" y="1480975"/>
                  <a:pt x="10826845" y="1364220"/>
                  <a:pt x="10562509" y="1429302"/>
                </a:cubicBezTo>
                <a:cubicBezTo>
                  <a:pt x="10298173" y="1494384"/>
                  <a:pt x="10443945" y="1418391"/>
                  <a:pt x="10330366" y="1429302"/>
                </a:cubicBezTo>
                <a:cubicBezTo>
                  <a:pt x="10216787" y="1440213"/>
                  <a:pt x="10207465" y="1427885"/>
                  <a:pt x="10098223" y="1429302"/>
                </a:cubicBezTo>
                <a:cubicBezTo>
                  <a:pt x="9988981" y="1430719"/>
                  <a:pt x="9637725" y="1425692"/>
                  <a:pt x="9517865" y="1429302"/>
                </a:cubicBezTo>
                <a:cubicBezTo>
                  <a:pt x="9398005" y="1432912"/>
                  <a:pt x="9285561" y="1402889"/>
                  <a:pt x="9169651" y="1429302"/>
                </a:cubicBezTo>
                <a:cubicBezTo>
                  <a:pt x="9053741" y="1455715"/>
                  <a:pt x="8622326" y="1402107"/>
                  <a:pt x="8473222" y="1429302"/>
                </a:cubicBezTo>
                <a:cubicBezTo>
                  <a:pt x="8324118" y="1456497"/>
                  <a:pt x="8271578" y="1411532"/>
                  <a:pt x="8125007" y="1429302"/>
                </a:cubicBezTo>
                <a:cubicBezTo>
                  <a:pt x="7978437" y="1447072"/>
                  <a:pt x="7775470" y="1362383"/>
                  <a:pt x="7428578" y="1429302"/>
                </a:cubicBezTo>
                <a:cubicBezTo>
                  <a:pt x="7081686" y="1496221"/>
                  <a:pt x="7282083" y="1412540"/>
                  <a:pt x="7196435" y="1429302"/>
                </a:cubicBezTo>
                <a:cubicBezTo>
                  <a:pt x="7110787" y="1446064"/>
                  <a:pt x="6741687" y="1408721"/>
                  <a:pt x="6500006" y="1429302"/>
                </a:cubicBezTo>
                <a:cubicBezTo>
                  <a:pt x="6258325" y="1449883"/>
                  <a:pt x="6263142" y="1406583"/>
                  <a:pt x="6151791" y="1429302"/>
                </a:cubicBezTo>
                <a:cubicBezTo>
                  <a:pt x="6040441" y="1452021"/>
                  <a:pt x="5988484" y="1405897"/>
                  <a:pt x="5919648" y="1429302"/>
                </a:cubicBezTo>
                <a:cubicBezTo>
                  <a:pt x="5850812" y="1452707"/>
                  <a:pt x="5708057" y="1417430"/>
                  <a:pt x="5571433" y="1429302"/>
                </a:cubicBezTo>
                <a:cubicBezTo>
                  <a:pt x="5434810" y="1441174"/>
                  <a:pt x="5188378" y="1358893"/>
                  <a:pt x="4875004" y="1429302"/>
                </a:cubicBezTo>
                <a:cubicBezTo>
                  <a:pt x="4561630" y="1499711"/>
                  <a:pt x="4627558" y="1395276"/>
                  <a:pt x="4526790" y="1429302"/>
                </a:cubicBezTo>
                <a:cubicBezTo>
                  <a:pt x="4426022" y="1463328"/>
                  <a:pt x="4392625" y="1416267"/>
                  <a:pt x="4294647" y="1429302"/>
                </a:cubicBezTo>
                <a:cubicBezTo>
                  <a:pt x="4196669" y="1442337"/>
                  <a:pt x="4034289" y="1408813"/>
                  <a:pt x="3946432" y="1429302"/>
                </a:cubicBezTo>
                <a:cubicBezTo>
                  <a:pt x="3858575" y="1449791"/>
                  <a:pt x="3698761" y="1424970"/>
                  <a:pt x="3482146" y="1429302"/>
                </a:cubicBezTo>
                <a:cubicBezTo>
                  <a:pt x="3265531" y="1433634"/>
                  <a:pt x="3055850" y="1360313"/>
                  <a:pt x="2901788" y="1429302"/>
                </a:cubicBezTo>
                <a:cubicBezTo>
                  <a:pt x="2747726" y="1498291"/>
                  <a:pt x="2657599" y="1390498"/>
                  <a:pt x="2553574" y="1429302"/>
                </a:cubicBezTo>
                <a:cubicBezTo>
                  <a:pt x="2449549" y="1468106"/>
                  <a:pt x="2059300" y="1353629"/>
                  <a:pt x="1741073" y="1429302"/>
                </a:cubicBezTo>
                <a:cubicBezTo>
                  <a:pt x="1422846" y="1504975"/>
                  <a:pt x="1298510" y="1384176"/>
                  <a:pt x="1160715" y="1429302"/>
                </a:cubicBezTo>
                <a:cubicBezTo>
                  <a:pt x="1022920" y="1474428"/>
                  <a:pt x="450606" y="1359170"/>
                  <a:pt x="0" y="1429302"/>
                </a:cubicBezTo>
                <a:cubicBezTo>
                  <a:pt x="-24266" y="1196301"/>
                  <a:pt x="58726" y="1062775"/>
                  <a:pt x="0" y="938575"/>
                </a:cubicBezTo>
                <a:cubicBezTo>
                  <a:pt x="-58726" y="814375"/>
                  <a:pt x="13451" y="587339"/>
                  <a:pt x="0" y="462141"/>
                </a:cubicBezTo>
                <a:cubicBezTo>
                  <a:pt x="-13451" y="336943"/>
                  <a:pt x="46263" y="157703"/>
                  <a:pt x="0" y="0"/>
                </a:cubicBezTo>
                <a:close/>
              </a:path>
            </a:pathLst>
          </a:custGeom>
          <a:solidFill>
            <a:srgbClr val="F2F2F2"/>
          </a:solid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a:lnSpc>
                <a:spcPct val="150000"/>
              </a:lnSpc>
            </a:pPr>
            <a:r>
              <a:rPr lang="en-GB" sz="2000" b="0" i="0" u="none" strike="noStrike" dirty="0">
                <a:solidFill>
                  <a:srgbClr val="000000"/>
                </a:solidFill>
                <a:effectLst/>
                <a:latin typeface="Open Sans" panose="020B0606030504020204" pitchFamily="34" charset="0"/>
              </a:rPr>
              <a:t>Aoife has had painful periods since </a:t>
            </a:r>
            <a:r>
              <a:rPr lang="en-GB" sz="2000" dirty="0">
                <a:solidFill>
                  <a:srgbClr val="000000"/>
                </a:solidFill>
                <a:latin typeface="Open Sans" panose="020B0606030504020204" pitchFamily="34" charset="0"/>
              </a:rPr>
              <a:t>she</a:t>
            </a:r>
            <a:r>
              <a:rPr lang="en-GB" sz="2000" b="0" i="0" u="none" strike="noStrike" dirty="0">
                <a:solidFill>
                  <a:srgbClr val="000000"/>
                </a:solidFill>
                <a:effectLst/>
                <a:latin typeface="Open Sans" panose="020B0606030504020204" pitchFamily="34" charset="0"/>
              </a:rPr>
              <a:t> was 13. The pain starts two days before bleeding and doesn't respond to ibuprofen. It's bad enough that she regularly misses school. </a:t>
            </a:r>
            <a:r>
              <a:rPr lang="en-GB" sz="2000" dirty="0">
                <a:solidFill>
                  <a:srgbClr val="000000"/>
                </a:solidFill>
                <a:latin typeface="Open Sans" panose="020B0606030504020204" pitchFamily="34" charset="0"/>
              </a:rPr>
              <a:t>Aoife</a:t>
            </a:r>
            <a:r>
              <a:rPr lang="en-GB" sz="2000" b="0" i="0" u="none" strike="noStrike" dirty="0">
                <a:solidFill>
                  <a:srgbClr val="000000"/>
                </a:solidFill>
                <a:effectLst/>
                <a:latin typeface="Open Sans" panose="020B0606030504020204" pitchFamily="34" charset="0"/>
              </a:rPr>
              <a:t> gets pain during bowel movements and has started to dread her cycle every month.</a:t>
            </a:r>
            <a:endParaRPr lang="en-US" sz="2000" dirty="0"/>
          </a:p>
        </p:txBody>
      </p:sp>
      <p:sp>
        <p:nvSpPr>
          <p:cNvPr id="2" name="Freeform: Shape 3">
            <a:extLst>
              <a:ext uri="{FF2B5EF4-FFF2-40B4-BE49-F238E27FC236}">
                <a16:creationId xmlns:a16="http://schemas.microsoft.com/office/drawing/2014/main" id="{A155580F-963C-5E54-F143-ED7DBF0E1B0C}"/>
              </a:ext>
            </a:extLst>
          </p:cNvPr>
          <p:cNvSpPr/>
          <p:nvPr/>
        </p:nvSpPr>
        <p:spPr>
          <a:xfrm>
            <a:off x="266628" y="2986854"/>
            <a:ext cx="11607153"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Aoife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requires a GP appointment.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Period pain that doesn't respond to standard pain relief and is severe enough to cause school absence isn’t something to push through – it’s a sign that something needs investigating.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Pain occurring outside of periods</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like during bowel movements, is also a significant indicator that the issue extends beyond the uterus itself.</a:t>
            </a:r>
          </a:p>
        </p:txBody>
      </p:sp>
      <p:sp>
        <p:nvSpPr>
          <p:cNvPr id="3" name="Freeform: Shape 3">
            <a:extLst>
              <a:ext uri="{FF2B5EF4-FFF2-40B4-BE49-F238E27FC236}">
                <a16:creationId xmlns:a16="http://schemas.microsoft.com/office/drawing/2014/main" id="{B25DBD2C-40A9-921D-8F29-5CD4D1A2AB47}"/>
              </a:ext>
            </a:extLst>
          </p:cNvPr>
          <p:cNvSpPr/>
          <p:nvPr/>
        </p:nvSpPr>
        <p:spPr>
          <a:xfrm>
            <a:off x="266627" y="3008987"/>
            <a:ext cx="11607153"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AEAB"/>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0000" tIns="68580" rIns="180000" bIns="68580" numCol="1" spcCol="1270" anchor="ctr" anchorCtr="0">
            <a:noAutofit/>
          </a:bodyPr>
          <a:lstStyle/>
          <a:p>
            <a:pPr defTabSz="800100">
              <a:lnSpc>
                <a:spcPct val="150000"/>
              </a:lnSpc>
              <a:spcBef>
                <a:spcPct val="0"/>
              </a:spcBef>
              <a:spcAft>
                <a:spcPct val="35000"/>
              </a:spcAft>
              <a:defRPr/>
            </a:pP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could be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endometriosis </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a condition where tissue like the uterine lining grows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outside</a:t>
            </a:r>
            <a:r>
              <a:rPr lang="en-GB"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the uterus, on the ovaries, bowel, or other organs. Each month these tissues swell and break down but have nowhere to go, unlike normal uterine lining which sheds during a period. This causes severe pain, inflammation, and scarring over time. </a:t>
            </a:r>
          </a:p>
        </p:txBody>
      </p:sp>
      <p:sp>
        <p:nvSpPr>
          <p:cNvPr id="5" name="Rectangle: Rounded Corners 34">
            <a:extLst>
              <a:ext uri="{FF2B5EF4-FFF2-40B4-BE49-F238E27FC236}">
                <a16:creationId xmlns:a16="http://schemas.microsoft.com/office/drawing/2014/main" id="{034C3192-E23D-8E8B-F7A4-52D6863298DC}"/>
              </a:ext>
            </a:extLst>
          </p:cNvPr>
          <p:cNvSpPr/>
          <p:nvPr/>
        </p:nvSpPr>
        <p:spPr>
          <a:xfrm>
            <a:off x="253377" y="5403946"/>
            <a:ext cx="11620405" cy="485384"/>
          </a:xfrm>
          <a:prstGeom prst="roundRect">
            <a:avLst/>
          </a:prstGeom>
          <a:solidFill>
            <a:schemeClr val="bg2"/>
          </a:solidFill>
          <a:ln w="9525">
            <a:solidFill>
              <a:schemeClr val="tx1">
                <a:lumMod val="50000"/>
                <a:lumOff val="50000"/>
              </a:schemeClr>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GB"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Normal	             2. Worth monitoring	                 3. Requires GP appointment</a:t>
            </a:r>
            <a:endParaRPr kumimoji="0" lang="en-GB" sz="18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F6064499-0750-795A-2622-2E08F08392D1}"/>
              </a:ext>
              <a:ext uri="{C183D7F6-B498-43B3-948B-1728B52AA6E4}">
                <adec:decorative xmlns:adec="http://schemas.microsoft.com/office/drawing/2017/decorative" val="1"/>
              </a:ext>
            </a:extLst>
          </p:cNvPr>
          <p:cNvSpPr/>
          <p:nvPr/>
        </p:nvSpPr>
        <p:spPr>
          <a:xfrm>
            <a:off x="541311" y="5456142"/>
            <a:ext cx="353573" cy="370553"/>
          </a:xfrm>
          <a:prstGeom prst="ellipse">
            <a:avLst/>
          </a:prstGeom>
          <a:solidFill>
            <a:srgbClr val="92D05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21EA9E0-C868-377B-A055-1B17A009C444}"/>
              </a:ext>
              <a:ext uri="{C183D7F6-B498-43B3-948B-1728B52AA6E4}">
                <adec:decorative xmlns:adec="http://schemas.microsoft.com/office/drawing/2017/decorative" val="1"/>
              </a:ext>
            </a:extLst>
          </p:cNvPr>
          <p:cNvSpPr/>
          <p:nvPr/>
        </p:nvSpPr>
        <p:spPr>
          <a:xfrm>
            <a:off x="3485972" y="5456142"/>
            <a:ext cx="353573" cy="370553"/>
          </a:xfrm>
          <a:prstGeom prst="ellipse">
            <a:avLst/>
          </a:prstGeom>
          <a:solidFill>
            <a:schemeClr val="accent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1588C56-75E7-65FA-2FA5-F2CC2AAA2071}"/>
              </a:ext>
              <a:ext uri="{C183D7F6-B498-43B3-948B-1728B52AA6E4}">
                <adec:decorative xmlns:adec="http://schemas.microsoft.com/office/drawing/2017/decorative" val="1"/>
              </a:ext>
            </a:extLst>
          </p:cNvPr>
          <p:cNvSpPr/>
          <p:nvPr/>
        </p:nvSpPr>
        <p:spPr>
          <a:xfrm>
            <a:off x="7427989" y="5456142"/>
            <a:ext cx="353573" cy="370553"/>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10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5E191B-6B1E-8B5E-240D-C2F92AE9E94D}"/>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What is self-advocacy? (2 mins)</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5" name="TextBox 4">
            <a:extLst>
              <a:ext uri="{FF2B5EF4-FFF2-40B4-BE49-F238E27FC236}">
                <a16:creationId xmlns:a16="http://schemas.microsoft.com/office/drawing/2014/main" id="{1E2C58C8-437B-10A7-5B78-633AF28B35FA}"/>
              </a:ext>
            </a:extLst>
          </p:cNvPr>
          <p:cNvSpPr txBox="1"/>
          <p:nvPr/>
        </p:nvSpPr>
        <p:spPr>
          <a:xfrm>
            <a:off x="191529" y="1157067"/>
            <a:ext cx="11808942" cy="1053878"/>
          </a:xfrm>
          <a:prstGeom prst="rect">
            <a:avLst/>
          </a:prstGeom>
          <a:noFill/>
        </p:spPr>
        <p:txBody>
          <a:bodyPr wrap="square" rtlCol="0">
            <a:spAutoFit/>
          </a:bodyPr>
          <a:lstStyle/>
          <a:p>
            <a:pPr>
              <a:lnSpc>
                <a:spcPct val="150000"/>
              </a:lnSpc>
            </a:pPr>
            <a:r>
              <a:rPr lang="en-GB" sz="2200" dirty="0">
                <a:latin typeface="Open Sans" panose="020B0606030504020204" pitchFamily="34" charset="0"/>
                <a:ea typeface="Open Sans" panose="020B0606030504020204" pitchFamily="34" charset="0"/>
                <a:cs typeface="Open Sans" panose="020B0606030504020204" pitchFamily="34" charset="0"/>
              </a:rPr>
              <a:t>Self-advocacy means knowing your needs and being able to communicate them clearly and confidently. </a:t>
            </a:r>
            <a:endParaRPr lang="en-US"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Freeform: Shape 3">
            <a:extLst>
              <a:ext uri="{FF2B5EF4-FFF2-40B4-BE49-F238E27FC236}">
                <a16:creationId xmlns:a16="http://schemas.microsoft.com/office/drawing/2014/main" id="{47E8CBC0-9246-644E-141A-55DBBC2F25B3}"/>
              </a:ext>
            </a:extLst>
          </p:cNvPr>
          <p:cNvSpPr/>
          <p:nvPr/>
        </p:nvSpPr>
        <p:spPr>
          <a:xfrm>
            <a:off x="244076" y="2351350"/>
            <a:ext cx="3448625" cy="3407036"/>
          </a:xfrm>
          <a:prstGeom prst="roundRect">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Why is it important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 be able to self-advocate at a doctor’s appointment?</a:t>
            </a:r>
          </a:p>
        </p:txBody>
      </p:sp>
      <p:sp>
        <p:nvSpPr>
          <p:cNvPr id="8" name="Freeform: Shape 3">
            <a:extLst>
              <a:ext uri="{FF2B5EF4-FFF2-40B4-BE49-F238E27FC236}">
                <a16:creationId xmlns:a16="http://schemas.microsoft.com/office/drawing/2014/main" id="{E62673CC-4C16-0F90-A1C0-50204175E433}"/>
              </a:ext>
            </a:extLst>
          </p:cNvPr>
          <p:cNvSpPr/>
          <p:nvPr/>
        </p:nvSpPr>
        <p:spPr>
          <a:xfrm>
            <a:off x="3881238" y="2351349"/>
            <a:ext cx="7930696" cy="1568398"/>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84% of women </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England reported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feeling dismissed </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by medical professionals in a government survey. A separate UK survey found this compares to around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35% of men</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9" name="Freeform: Shape 3">
            <a:extLst>
              <a:ext uri="{FF2B5EF4-FFF2-40B4-BE49-F238E27FC236}">
                <a16:creationId xmlns:a16="http://schemas.microsoft.com/office/drawing/2014/main" id="{2047D63A-C560-1EDB-610B-20C637887565}"/>
              </a:ext>
            </a:extLst>
          </p:cNvPr>
          <p:cNvSpPr/>
          <p:nvPr/>
        </p:nvSpPr>
        <p:spPr>
          <a:xfrm>
            <a:off x="3881238" y="4148153"/>
            <a:ext cx="7930696" cy="1579284"/>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T</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 average UK diagnosis time for endometriosis is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nine years</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with most women having to visit their GP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more than five times </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before a referral to a specialist.</a:t>
            </a:r>
          </a:p>
        </p:txBody>
      </p:sp>
    </p:spTree>
    <p:extLst>
      <p:ext uri="{BB962C8B-B14F-4D97-AF65-F5344CB8AC3E}">
        <p14:creationId xmlns:p14="http://schemas.microsoft.com/office/powerpoint/2010/main" val="42814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1B4066-5393-F783-4A00-126EA54C39FC}"/>
              </a:ext>
            </a:extLst>
          </p:cNvPr>
          <p:cNvSpPr>
            <a:spLocks noGrp="1"/>
          </p:cNvSpPr>
          <p:nvPr>
            <p:ph idx="1"/>
          </p:nvPr>
        </p:nvSpPr>
        <p:spPr>
          <a:xfrm>
            <a:off x="157413" y="1253331"/>
            <a:ext cx="11877174" cy="4351338"/>
          </a:xfrm>
        </p:spPr>
        <p:txBody>
          <a:bodyPr>
            <a:normAutofit/>
          </a:bodyPr>
          <a:lstStyle/>
          <a:p>
            <a:pPr marL="0" indent="0">
              <a:lnSpc>
                <a:spcPct val="150000"/>
              </a:lnSpc>
              <a:buNone/>
            </a:pPr>
            <a:r>
              <a:rPr lang="en-US" sz="2200" dirty="0">
                <a:latin typeface="Open Sans" panose="020B0606030504020204" pitchFamily="34" charset="0"/>
                <a:ea typeface="Open Sans" panose="020B0606030504020204" pitchFamily="34" charset="0"/>
                <a:cs typeface="Open Sans" panose="020B0606030504020204" pitchFamily="34" charset="0"/>
              </a:rPr>
              <a:t>You can use the SOAP framework below to help you communicate your needs effectively at medical appointments.</a:t>
            </a:r>
          </a:p>
        </p:txBody>
      </p:sp>
      <p:sp>
        <p:nvSpPr>
          <p:cNvPr id="6" name="Title 1">
            <a:extLst>
              <a:ext uri="{FF2B5EF4-FFF2-40B4-BE49-F238E27FC236}">
                <a16:creationId xmlns:a16="http://schemas.microsoft.com/office/drawing/2014/main" id="{009555EE-B2D1-1E1F-D372-18291522046A}"/>
              </a:ext>
            </a:extLst>
          </p:cNvPr>
          <p:cNvSpPr txBox="1">
            <a:spLocks/>
          </p:cNvSpPr>
          <p:nvPr/>
        </p:nvSpPr>
        <p:spPr>
          <a:xfrm>
            <a:off x="0" y="1253331"/>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12" name="TextBox 11">
            <a:extLst>
              <a:ext uri="{FF2B5EF4-FFF2-40B4-BE49-F238E27FC236}">
                <a16:creationId xmlns:a16="http://schemas.microsoft.com/office/drawing/2014/main" id="{6620FBD2-1BC9-DCF4-52E6-71FA31565367}"/>
              </a:ext>
            </a:extLst>
          </p:cNvPr>
          <p:cNvSpPr txBox="1"/>
          <p:nvPr/>
        </p:nvSpPr>
        <p:spPr>
          <a:xfrm>
            <a:off x="271282" y="3253256"/>
            <a:ext cx="2777788" cy="2351413"/>
          </a:xfrm>
          <a:prstGeom prst="rect">
            <a:avLst/>
          </a:prstGeom>
          <a:solidFill>
            <a:schemeClr val="accent1">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Describe what you’re experiencing and be specific. Explain the </a:t>
            </a:r>
            <a:r>
              <a:rPr kumimoji="0" lang="en-US"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impact</a:t>
            </a:r>
            <a:r>
              <a:rPr kumimoji="0" lang="en-US" sz="20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this is having on your life.</a:t>
            </a:r>
            <a:endPar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1" name="Freeform: Shape 3">
            <a:extLst>
              <a:ext uri="{FF2B5EF4-FFF2-40B4-BE49-F238E27FC236}">
                <a16:creationId xmlns:a16="http://schemas.microsoft.com/office/drawing/2014/main" id="{D4CBD5D9-3E5C-62DB-D340-4587564AA562}"/>
              </a:ext>
            </a:extLst>
          </p:cNvPr>
          <p:cNvSpPr/>
          <p:nvPr/>
        </p:nvSpPr>
        <p:spPr>
          <a:xfrm>
            <a:off x="256768" y="2664187"/>
            <a:ext cx="2777788" cy="589069"/>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Symptoms</a:t>
            </a:r>
            <a:endPar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59CAEB3C-67A6-A98B-042E-38EDAF278030}"/>
              </a:ext>
            </a:extLst>
          </p:cNvPr>
          <p:cNvSpPr txBox="1"/>
          <p:nvPr/>
        </p:nvSpPr>
        <p:spPr>
          <a:xfrm>
            <a:off x="3240782" y="3253256"/>
            <a:ext cx="2777788" cy="2351413"/>
          </a:xfrm>
          <a:prstGeom prst="rect">
            <a:avLst/>
          </a:prstGeom>
          <a:solidFill>
            <a:schemeClr val="accent5">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bad is it from 1 to 10? How often does it happen? How long has it been going on?</a:t>
            </a:r>
          </a:p>
        </p:txBody>
      </p:sp>
      <p:sp>
        <p:nvSpPr>
          <p:cNvPr id="14" name="Freeform: Shape 3">
            <a:extLst>
              <a:ext uri="{FF2B5EF4-FFF2-40B4-BE49-F238E27FC236}">
                <a16:creationId xmlns:a16="http://schemas.microsoft.com/office/drawing/2014/main" id="{6FE93667-4C79-1366-892E-1488719C9592}"/>
              </a:ext>
            </a:extLst>
          </p:cNvPr>
          <p:cNvSpPr/>
          <p:nvPr/>
        </p:nvSpPr>
        <p:spPr>
          <a:xfrm>
            <a:off x="3226268" y="2664187"/>
            <a:ext cx="2777788" cy="589069"/>
          </a:xfrm>
          <a:prstGeom prst="rect">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On a scale</a:t>
            </a:r>
            <a:endPar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DC7147EC-5BE1-E66E-A313-197B57F3DF53}"/>
              </a:ext>
            </a:extLst>
          </p:cNvPr>
          <p:cNvSpPr txBox="1"/>
          <p:nvPr/>
        </p:nvSpPr>
        <p:spPr>
          <a:xfrm>
            <a:off x="6195768" y="3253256"/>
            <a:ext cx="2777788" cy="2351413"/>
          </a:xfrm>
          <a:prstGeom prst="rect">
            <a:avLst/>
          </a:prstGeom>
          <a:solidFill>
            <a:srgbClr val="EDD4FF"/>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‘’What could be causing this?’’ ‘’Can I be referred for further investigation?’’</a:t>
            </a:r>
            <a:endPar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Shape 3">
            <a:extLst>
              <a:ext uri="{FF2B5EF4-FFF2-40B4-BE49-F238E27FC236}">
                <a16:creationId xmlns:a16="http://schemas.microsoft.com/office/drawing/2014/main" id="{6130498C-F341-91B4-72C4-2F2BE3DA3E07}"/>
              </a:ext>
            </a:extLst>
          </p:cNvPr>
          <p:cNvSpPr/>
          <p:nvPr/>
        </p:nvSpPr>
        <p:spPr>
          <a:xfrm>
            <a:off x="6181254" y="2664187"/>
            <a:ext cx="2777788" cy="589069"/>
          </a:xfrm>
          <a:prstGeom prst="rect">
            <a:avLst/>
          </a:prstGeom>
          <a:solidFill>
            <a:srgbClr val="DDC5ED"/>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7" name="TextBox 16">
            <a:extLst>
              <a:ext uri="{FF2B5EF4-FFF2-40B4-BE49-F238E27FC236}">
                <a16:creationId xmlns:a16="http://schemas.microsoft.com/office/drawing/2014/main" id="{7C11DDD8-EB03-F321-0D00-AF59662CAB5B}"/>
              </a:ext>
            </a:extLst>
          </p:cNvPr>
          <p:cNvSpPr txBox="1"/>
          <p:nvPr/>
        </p:nvSpPr>
        <p:spPr>
          <a:xfrm>
            <a:off x="9157444" y="3253256"/>
            <a:ext cx="2777788" cy="2351413"/>
          </a:xfrm>
          <a:prstGeom prst="rect">
            <a:avLst/>
          </a:prstGeom>
          <a:solidFill>
            <a:schemeClr val="accent2">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If feeling dismissed. </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‘’I’d like this noted in my medical records’’ ‘’I’d like a second opinion’’</a:t>
            </a:r>
          </a:p>
        </p:txBody>
      </p:sp>
      <p:sp>
        <p:nvSpPr>
          <p:cNvPr id="18" name="Freeform: Shape 3">
            <a:extLst>
              <a:ext uri="{FF2B5EF4-FFF2-40B4-BE49-F238E27FC236}">
                <a16:creationId xmlns:a16="http://schemas.microsoft.com/office/drawing/2014/main" id="{15559D89-698E-EA87-3A02-E6452C3368BA}"/>
              </a:ext>
            </a:extLst>
          </p:cNvPr>
          <p:cNvSpPr/>
          <p:nvPr/>
        </p:nvSpPr>
        <p:spPr>
          <a:xfrm>
            <a:off x="9142930" y="2664187"/>
            <a:ext cx="2777788" cy="589069"/>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Push back</a:t>
            </a:r>
            <a:endPar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2" name="Graphic 21">
            <a:extLst>
              <a:ext uri="{FF2B5EF4-FFF2-40B4-BE49-F238E27FC236}">
                <a16:creationId xmlns:a16="http://schemas.microsoft.com/office/drawing/2014/main" id="{9BBBB640-70E2-A2EA-F80A-737C6E26769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63418" y="432333"/>
            <a:ext cx="914400" cy="914400"/>
          </a:xfrm>
          <a:prstGeom prst="rect">
            <a:avLst/>
          </a:prstGeom>
        </p:spPr>
      </p:pic>
      <p:sp>
        <p:nvSpPr>
          <p:cNvPr id="2" name="Title 1">
            <a:extLst>
              <a:ext uri="{FF2B5EF4-FFF2-40B4-BE49-F238E27FC236}">
                <a16:creationId xmlns:a16="http://schemas.microsoft.com/office/drawing/2014/main" id="{9BCF2672-4643-A7B8-1282-5722E2776B70}"/>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200" b="1" dirty="0">
                <a:solidFill>
                  <a:prstClr val="black"/>
                </a:solidFill>
                <a:latin typeface="Open Sans" panose="020B0606030504020204"/>
              </a:rPr>
              <a:t>SOAP for self-advocacy (12 mins)</a:t>
            </a:r>
          </a:p>
        </p:txBody>
      </p:sp>
    </p:spTree>
    <p:extLst>
      <p:ext uri="{BB962C8B-B14F-4D97-AF65-F5344CB8AC3E}">
        <p14:creationId xmlns:p14="http://schemas.microsoft.com/office/powerpoint/2010/main" val="3947057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E99A3-DCFE-7E94-3ECF-46EF86880AF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D938E75-0693-F546-4198-0E45E69E0783}"/>
              </a:ext>
            </a:extLst>
          </p:cNvPr>
          <p:cNvSpPr txBox="1"/>
          <p:nvPr/>
        </p:nvSpPr>
        <p:spPr>
          <a:xfrm>
            <a:off x="144380" y="1471404"/>
            <a:ext cx="5740226" cy="5493812"/>
          </a:xfrm>
          <a:prstGeom prst="rect">
            <a:avLst/>
          </a:prstGeom>
          <a:noFill/>
        </p:spPr>
        <p:txBody>
          <a:bodyPr wrap="square" rtlCol="0">
            <a:spAutoFit/>
          </a:bodyPr>
          <a:lstStyle/>
          <a:p>
            <a:r>
              <a:rPr lang="en-GB" sz="1300" b="1" dirty="0">
                <a:latin typeface="Open Sans" panose="020B0606030504020204" pitchFamily="34" charset="0"/>
                <a:ea typeface="Open Sans" panose="020B0606030504020204" pitchFamily="34" charset="0"/>
                <a:cs typeface="Open Sans" panose="020B0606030504020204" pitchFamily="34" charset="0"/>
              </a:rPr>
              <a:t>I've already been to the GP about my symptoms and been told it's nothing to worry about. What can I do?</a:t>
            </a:r>
            <a:r>
              <a:rPr lang="en-GB" sz="1300" dirty="0">
                <a:latin typeface="Open Sans" panose="020B0606030504020204" pitchFamily="34" charset="0"/>
                <a:ea typeface="Open Sans" panose="020B0606030504020204" pitchFamily="34" charset="0"/>
                <a:cs typeface="Open Sans" panose="020B0606030504020204" pitchFamily="34" charset="0"/>
              </a:rPr>
              <a:t> It's unfortunately common for menstrual symptoms to be dismissed or minimised by healthcare professionals. If you feel your concerns haven't been taken seriously, you are entitled to ask for a second opinion, request a referral, or see a different GP. Use the push back element of the SOAP framework – ask for your symptoms to be noted in your records and request a referral for further investigation. Keeping a symptom diary or tracking your cycle can also strengthen your case.</a:t>
            </a:r>
            <a:br>
              <a:rPr lang="en-GB" sz="1300" dirty="0">
                <a:latin typeface="Open Sans" panose="020B0606030504020204" pitchFamily="34" charset="0"/>
                <a:ea typeface="Open Sans" panose="020B0606030504020204" pitchFamily="34" charset="0"/>
                <a:cs typeface="Open Sans" panose="020B0606030504020204" pitchFamily="34" charset="0"/>
              </a:rPr>
            </a:br>
            <a:endParaRPr lang="en-GB" sz="1300" dirty="0">
              <a:latin typeface="Open Sans" panose="020B0606030504020204" pitchFamily="34" charset="0"/>
              <a:ea typeface="Open Sans" panose="020B0606030504020204" pitchFamily="34" charset="0"/>
              <a:cs typeface="Open Sans" panose="020B0606030504020204" pitchFamily="34" charset="0"/>
            </a:endParaRPr>
          </a:p>
          <a:p>
            <a:r>
              <a:rPr lang="en-GB" sz="1300" b="1" dirty="0">
                <a:latin typeface="Open Sans" panose="020B0606030504020204" pitchFamily="34" charset="0"/>
                <a:ea typeface="Open Sans" panose="020B0606030504020204" pitchFamily="34" charset="0"/>
                <a:cs typeface="Open Sans" panose="020B0606030504020204" pitchFamily="34" charset="0"/>
              </a:rPr>
              <a:t>Is it normal to feel really low or angry before my period – or is something wrong?</a:t>
            </a:r>
            <a:r>
              <a:rPr lang="en-GB" sz="1300" dirty="0">
                <a:latin typeface="Open Sans" panose="020B0606030504020204" pitchFamily="34" charset="0"/>
                <a:ea typeface="Open Sans" panose="020B0606030504020204" pitchFamily="34" charset="0"/>
                <a:cs typeface="Open Sans" panose="020B0606030504020204" pitchFamily="34" charset="0"/>
              </a:rPr>
              <a:t> Mild mood changes before a period are common and linked to natural hormonal shifts. However, if those feelings are severe – significantly affecting your ability to function, your relationships, or your mental health – it may be worth speaking to a GP. There is a big difference between feeling a little low before a period and experiencing debilitating depression or rage. The latter can be a sign of PMDD, which is a recognised and treatable condition.</a:t>
            </a:r>
            <a:br>
              <a:rPr lang="en-GB" sz="1300" dirty="0">
                <a:latin typeface="Open Sans" panose="020B0606030504020204" pitchFamily="34" charset="0"/>
                <a:ea typeface="Open Sans" panose="020B0606030504020204" pitchFamily="34" charset="0"/>
                <a:cs typeface="Open Sans" panose="020B0606030504020204" pitchFamily="34" charset="0"/>
              </a:rPr>
            </a:br>
            <a:endParaRPr lang="en-GB" sz="1300" dirty="0">
              <a:latin typeface="Open Sans" panose="020B0606030504020204" pitchFamily="34" charset="0"/>
              <a:ea typeface="Open Sans" panose="020B0606030504020204" pitchFamily="34" charset="0"/>
              <a:cs typeface="Open Sans" panose="020B0606030504020204" pitchFamily="34" charset="0"/>
            </a:endParaRPr>
          </a:p>
          <a:p>
            <a:r>
              <a:rPr lang="en-GB" sz="1300" b="1" dirty="0">
                <a:latin typeface="Open Sans" panose="020B0606030504020204" pitchFamily="34" charset="0"/>
                <a:ea typeface="Open Sans" panose="020B0606030504020204" pitchFamily="34" charset="0"/>
                <a:cs typeface="Open Sans" panose="020B0606030504020204" pitchFamily="34" charset="0"/>
              </a:rPr>
              <a:t>Can people who don't menstruate get help if they're worried about a friend or partner's menstrual health?</a:t>
            </a:r>
            <a:r>
              <a:rPr lang="en-GB" sz="1300" dirty="0">
                <a:latin typeface="Open Sans" panose="020B0606030504020204" pitchFamily="34" charset="0"/>
                <a:ea typeface="Open Sans" panose="020B0606030504020204" pitchFamily="34" charset="0"/>
                <a:cs typeface="Open Sans" panose="020B0606030504020204" pitchFamily="34" charset="0"/>
              </a:rPr>
              <a:t> Yes – and it matters that they do. If you're worried about someone, encourage them to speak to a GP and offer to go with them if that would help. You can share what you learned in this lesson – including the SOAP framework – so they feel more prepared for an appointment. Supporting someone to seek help is one of the most valuable things you can do.</a:t>
            </a:r>
            <a:br>
              <a:rPr lang="en-GB" sz="1300" dirty="0">
                <a:latin typeface="Open Sans" panose="020B0606030504020204" pitchFamily="34" charset="0"/>
                <a:ea typeface="Open Sans" panose="020B0606030504020204" pitchFamily="34" charset="0"/>
                <a:cs typeface="Open Sans" panose="020B0606030504020204" pitchFamily="34" charset="0"/>
              </a:rPr>
            </a:br>
            <a:endParaRPr lang="en-GB" sz="13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02AB208E-C8C2-78CE-DD9A-FAF42CC512B5}"/>
              </a:ext>
            </a:extLst>
          </p:cNvPr>
          <p:cNvSpPr>
            <a:spLocks noGrp="1"/>
          </p:cNvSpPr>
          <p:nvPr>
            <p:ph type="title"/>
          </p:nvPr>
        </p:nvSpPr>
        <p:spPr>
          <a:xfrm>
            <a:off x="144380" y="-87538"/>
            <a:ext cx="11903240" cy="1158933"/>
          </a:xfrm>
        </p:spPr>
        <p:txBody>
          <a:bodyPr>
            <a:normAutofit/>
          </a:bodyPr>
          <a:lstStyle/>
          <a:p>
            <a:r>
              <a:rPr lang="en-GB" sz="3200" b="1">
                <a:latin typeface="Open Sans" panose="020B0606030504020204"/>
                <a:cs typeface="Arial" pitchFamily="34" charset="0"/>
              </a:rPr>
              <a:t>Teacher’s slide – FAQs</a:t>
            </a:r>
            <a:endParaRPr lang="en-GB" sz="3200" b="1" dirty="0">
              <a:latin typeface="Open Sans" panose="020B0606030504020204"/>
              <a:cs typeface="Arial" pitchFamily="34" charset="0"/>
            </a:endParaRPr>
          </a:p>
        </p:txBody>
      </p:sp>
      <p:sp>
        <p:nvSpPr>
          <p:cNvPr id="3" name="TextBox 2">
            <a:extLst>
              <a:ext uri="{FF2B5EF4-FFF2-40B4-BE49-F238E27FC236}">
                <a16:creationId xmlns:a16="http://schemas.microsoft.com/office/drawing/2014/main" id="{36D80F1F-88D2-95A0-30D0-7EBC7332B06C}"/>
              </a:ext>
            </a:extLst>
          </p:cNvPr>
          <p:cNvSpPr txBox="1"/>
          <p:nvPr/>
        </p:nvSpPr>
        <p:spPr>
          <a:xfrm>
            <a:off x="201564" y="761759"/>
            <a:ext cx="11846056" cy="646331"/>
          </a:xfrm>
          <a:prstGeom prst="rect">
            <a:avLst/>
          </a:prstGeom>
          <a:noFill/>
        </p:spPr>
        <p:txBody>
          <a:bodyPr wrap="square">
            <a:spAutoFit/>
          </a:bodyPr>
          <a:lstStyle/>
          <a:p>
            <a:pPr marL="0" marR="0" lvl="0" indent="0" algn="l" defTabSz="914400" rtl="0" eaLnBrk="1" fontAlgn="auto" latinLnBrk="0" hangingPunct="1">
              <a:lnSpc>
                <a:spcPct val="100000"/>
              </a:lnSpc>
              <a:spcAft>
                <a:spcPts val="170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a:ea typeface="+mn-ea"/>
                <a:cs typeface="+mn-cs"/>
              </a:rPr>
              <a:t>Students may have additional questions after completing this lesson. This page is intended to give you answers to questions that aren’t covered in the main lesson. </a:t>
            </a:r>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62E345A5-452F-9802-9A43-DAD554587C02}"/>
              </a:ext>
            </a:extLst>
          </p:cNvPr>
          <p:cNvSpPr txBox="1"/>
          <p:nvPr/>
        </p:nvSpPr>
        <p:spPr>
          <a:xfrm>
            <a:off x="5942096" y="1471404"/>
            <a:ext cx="6105524" cy="40934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I've heard that endometriosis takes years to diagnose. Is that true – and why?</a:t>
            </a:r>
            <a: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Yes. The average diagnosis time for endometriosis in the UK is currently around eight years. This is partly because severe period pain has historically been normalised and dismissed, and partly because symptoms overlap with other conditions. Awareness is improving, but it remains a significant issue. If you or someone you know has symptoms that sound like endometriosis, it is worth being persistent with healthcare professionals and asking specifically about the condition by name.</a:t>
            </a:r>
            <a:b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PCOS the same as PMOS?</a:t>
            </a:r>
            <a: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Polycystic ovary syndrome is in the process of being renamed polycystic ovary/metabolic syndrome (PCOS/PMOS) to better reflect the metabolic aspects of the condition. You may hear both terms used. They refer to the same condition.</a:t>
            </a:r>
            <a:b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menstrual health conditions affect fertility?</a:t>
            </a:r>
            <a:r>
              <a:rPr kumimoji="0" lang="en-GB" sz="13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Yes – some conditions covered in this lesson, including endometriosis and PCOS, can affect fertility if left undiagnosed or untreated. However, many people with these conditions go on to conceive naturally or with support. Early diagnosis and treatment significantly improves outcomes. This is one of the most important reasons to seek help early rather than waiting.</a:t>
            </a:r>
          </a:p>
        </p:txBody>
      </p:sp>
    </p:spTree>
    <p:extLst>
      <p:ext uri="{BB962C8B-B14F-4D97-AF65-F5344CB8AC3E}">
        <p14:creationId xmlns:p14="http://schemas.microsoft.com/office/powerpoint/2010/main" val="3697032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7FB372-6699-6F58-0672-0EBDCDA1D02E}"/>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02FED451-1EC3-3A9E-E226-CC7524C9CF0B}"/>
              </a:ext>
            </a:extLst>
          </p:cNvPr>
          <p:cNvSpPr/>
          <p:nvPr/>
        </p:nvSpPr>
        <p:spPr>
          <a:xfrm>
            <a:off x="314826" y="5266098"/>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CD76FECB-7AFB-E137-A284-0A9EE0B41677}"/>
              </a:ext>
            </a:extLst>
          </p:cNvPr>
          <p:cNvSpPr/>
          <p:nvPr/>
        </p:nvSpPr>
        <p:spPr>
          <a:xfrm>
            <a:off x="3255317" y="5266098"/>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702332F6-F5D8-91DC-B2A1-E4A09C12C386}"/>
              </a:ext>
            </a:extLst>
          </p:cNvPr>
          <p:cNvSpPr/>
          <p:nvPr/>
        </p:nvSpPr>
        <p:spPr>
          <a:xfrm>
            <a:off x="6204783" y="5266098"/>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5A280AEB-411D-B915-1CA4-DB61D4BAF0E6}"/>
              </a:ext>
            </a:extLst>
          </p:cNvPr>
          <p:cNvSpPr/>
          <p:nvPr/>
        </p:nvSpPr>
        <p:spPr>
          <a:xfrm>
            <a:off x="9154249" y="5266098"/>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B8D5A2CC-189C-1AA7-F6A4-FDB34007CC4F}"/>
              </a:ext>
            </a:extLst>
          </p:cNvPr>
          <p:cNvSpPr txBox="1"/>
          <p:nvPr/>
        </p:nvSpPr>
        <p:spPr>
          <a:xfrm>
            <a:off x="285797" y="2553274"/>
            <a:ext cx="11620405" cy="2577372"/>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 She has a GP appointment next week.</a:t>
            </a:r>
          </a:p>
        </p:txBody>
      </p:sp>
      <p:sp>
        <p:nvSpPr>
          <p:cNvPr id="17" name="TextBox 16">
            <a:extLst>
              <a:ext uri="{FF2B5EF4-FFF2-40B4-BE49-F238E27FC236}">
                <a16:creationId xmlns:a16="http://schemas.microsoft.com/office/drawing/2014/main" id="{58056B06-4B44-7B4E-8720-70CA4D786032}"/>
              </a:ext>
            </a:extLst>
          </p:cNvPr>
          <p:cNvSpPr txBox="1"/>
          <p:nvPr/>
        </p:nvSpPr>
        <p:spPr>
          <a:xfrm>
            <a:off x="285797" y="1328876"/>
            <a:ext cx="10527346" cy="1107996"/>
          </a:xfrm>
          <a:prstGeom prst="rect">
            <a:avLst/>
          </a:prstGeom>
          <a:noFill/>
        </p:spPr>
        <p:txBody>
          <a:bodyPr wrap="square" rtlCol="0">
            <a:spAutoFit/>
          </a:bodyPr>
          <a:lstStyle/>
          <a:p>
            <a:pPr marL="342900" indent="-342900">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Read the scenario</a:t>
            </a:r>
            <a:br>
              <a:rPr lang="en-US" sz="2200" dirty="0">
                <a:latin typeface="Open Sans" panose="020B0606030504020204" pitchFamily="34" charset="0"/>
                <a:ea typeface="Open Sans" panose="020B0606030504020204" pitchFamily="34" charset="0"/>
                <a:cs typeface="Open Sans" panose="020B0606030504020204" pitchFamily="34" charset="0"/>
              </a:rPr>
            </a:b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Use SOAP to write down what Amara should say at her appointment</a:t>
            </a:r>
          </a:p>
        </p:txBody>
      </p:sp>
    </p:spTree>
    <p:extLst>
      <p:ext uri="{BB962C8B-B14F-4D97-AF65-F5344CB8AC3E}">
        <p14:creationId xmlns:p14="http://schemas.microsoft.com/office/powerpoint/2010/main" val="2887399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580C0-72A6-C703-6539-620FEF20AA3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8BEED46-6DE7-1D46-857F-7E3A9B858BA2}"/>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C4CD35B5-C117-3A2E-FA87-C6F1B530E5BA}"/>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3E0D6EEE-193F-38EB-8C8D-4106C736E3E5}"/>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11BD5C46-E867-D8FD-5FFF-E8477E7262CD}"/>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2CB8171B-77C1-EB14-6E25-47E6C270B251}"/>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33BA763D-1A20-2105-8D47-DE22B8CC18AF}"/>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49BA1796-F6FA-BBAA-2605-B71C5ECE73F5}"/>
              </a:ext>
            </a:extLst>
          </p:cNvPr>
          <p:cNvSpPr txBox="1"/>
          <p:nvPr/>
        </p:nvSpPr>
        <p:spPr>
          <a:xfrm>
            <a:off x="285796" y="4306972"/>
            <a:ext cx="11620404" cy="1561710"/>
          </a:xfrm>
          <a:prstGeom prst="rect">
            <a:avLst/>
          </a:prstGeom>
          <a:solidFill>
            <a:srgbClr val="33CC99">
              <a:lumMod val="20000"/>
              <a:lumOff val="80000"/>
            </a:srgb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‘’I’ve had severe period pain since I was 14 that stops me from going to school most months. </a:t>
            </a:r>
            <a:r>
              <a:rPr lang="en-US"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The pain doesn’t respond to ibuprofen at all. I’ve also started experiencing pain when going to the toilet during my period.’’</a:t>
            </a:r>
            <a:endPar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7" name="Straight Arrow Connector 6">
            <a:extLst>
              <a:ext uri="{FF2B5EF4-FFF2-40B4-BE49-F238E27FC236}">
                <a16:creationId xmlns:a16="http://schemas.microsoft.com/office/drawing/2014/main" id="{D482E797-9D0A-3116-C16C-AC64B5F9D37E}"/>
              </a:ext>
            </a:extLst>
          </p:cNvPr>
          <p:cNvCxnSpPr/>
          <p:nvPr/>
        </p:nvCxnSpPr>
        <p:spPr>
          <a:xfrm>
            <a:off x="1653016" y="3924874"/>
            <a:ext cx="0" cy="382098"/>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9691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B8883-C6FC-C840-B956-00D2280F918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B685CF7-0C88-38F7-42EE-E7CBCEB04393}"/>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E8D0E0D7-DA78-3540-F06E-723378C918BF}"/>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687E57DD-DC63-C366-D0CC-1ECBCFAC5F11}"/>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A5F304F8-67A0-EC66-8EF3-870C1A4EEC84}"/>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02757EC2-D0F6-BC24-9942-8BF7C78A6DAB}"/>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104E088B-5D1F-23B6-9F23-5B85F007560D}"/>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a:t>
            </a: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8AEAB2F9-9AA7-986B-9129-AD5D21D344FC}"/>
              </a:ext>
            </a:extLst>
          </p:cNvPr>
          <p:cNvSpPr txBox="1"/>
          <p:nvPr/>
        </p:nvSpPr>
        <p:spPr>
          <a:xfrm>
            <a:off x="285795" y="4339576"/>
            <a:ext cx="11620404" cy="1053878"/>
          </a:xfrm>
          <a:prstGeom prst="rect">
            <a:avLst/>
          </a:prstGeom>
          <a:solidFill>
            <a:schemeClr val="accent5">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pain is around 8 or 9 out of 10 at its worst. It’s been happening every month for two years. I’ve missed roughly one to two days of school every cycle because of it.’’</a:t>
            </a:r>
          </a:p>
        </p:txBody>
      </p:sp>
      <p:cxnSp>
        <p:nvCxnSpPr>
          <p:cNvPr id="7" name="Straight Arrow Connector 6">
            <a:extLst>
              <a:ext uri="{FF2B5EF4-FFF2-40B4-BE49-F238E27FC236}">
                <a16:creationId xmlns:a16="http://schemas.microsoft.com/office/drawing/2014/main" id="{D48D8FA3-D550-CE53-991D-17286FB44E28}"/>
              </a:ext>
            </a:extLst>
          </p:cNvPr>
          <p:cNvCxnSpPr/>
          <p:nvPr/>
        </p:nvCxnSpPr>
        <p:spPr>
          <a:xfrm>
            <a:off x="4526844" y="3939495"/>
            <a:ext cx="0" cy="382098"/>
          </a:xfrm>
          <a:prstGeom prst="straightConnector1">
            <a:avLst/>
          </a:prstGeom>
          <a:ln w="57150">
            <a:solidFill>
              <a:schemeClr val="accent5"/>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190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2B8C-ED45-2FAA-574C-388B1E93DB0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D83809B-C5BC-2C3D-7BBA-CD47030985FC}"/>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8343ED4B-AC9B-FE52-B197-1EDE30BC2B43}"/>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FA158F56-A14C-13DA-E00F-5431AAC44701}"/>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23B91B54-B859-88DB-119F-E4CF57689DEF}"/>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CFE165DC-28A3-ACFA-160F-0B9396CEFAF1}"/>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60F9A191-9812-407C-1CB4-C75C10C80FD1}"/>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a:t>
            </a: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CC59AAD9-3A28-C016-A2E4-DAE4114079DD}"/>
              </a:ext>
            </a:extLst>
          </p:cNvPr>
          <p:cNvSpPr txBox="1"/>
          <p:nvPr/>
        </p:nvSpPr>
        <p:spPr>
          <a:xfrm>
            <a:off x="285795" y="4339576"/>
            <a:ext cx="11620404" cy="1053878"/>
          </a:xfrm>
          <a:prstGeom prst="rect">
            <a:avLst/>
          </a:prstGeom>
          <a:solidFill>
            <a:srgbClr val="EDD4FF"/>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"I've been told twice that it's just </a:t>
            </a:r>
            <a:r>
              <a:rPr kumimoji="0" lang="en-US" sz="2200" b="0" i="0" u="none" strike="noStrike" kern="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cramps</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but nothing has improved. Could there be another cause? Could this be endometriosis?"</a:t>
            </a:r>
          </a:p>
        </p:txBody>
      </p:sp>
      <p:cxnSp>
        <p:nvCxnSpPr>
          <p:cNvPr id="7" name="Straight Arrow Connector 6">
            <a:extLst>
              <a:ext uri="{FF2B5EF4-FFF2-40B4-BE49-F238E27FC236}">
                <a16:creationId xmlns:a16="http://schemas.microsoft.com/office/drawing/2014/main" id="{9E03A0A7-7401-9CF4-BF79-F3D36243AF5C}"/>
              </a:ext>
            </a:extLst>
          </p:cNvPr>
          <p:cNvCxnSpPr/>
          <p:nvPr/>
        </p:nvCxnSpPr>
        <p:spPr>
          <a:xfrm>
            <a:off x="7545815" y="3942964"/>
            <a:ext cx="0" cy="382098"/>
          </a:xfrm>
          <a:prstGeom prst="straightConnector1">
            <a:avLst/>
          </a:prstGeom>
          <a:ln w="57150">
            <a:solidFill>
              <a:srgbClr val="CBA7E3"/>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8284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DA388-4FEC-060F-2329-885EADA6B6C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7C91911-444A-DDA3-6E6F-4D8106BB23C2}"/>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80145055-B92A-C205-E58C-25682AC7E2E5}"/>
              </a:ext>
            </a:extLst>
          </p:cNvPr>
          <p:cNvSpPr/>
          <p:nvPr/>
        </p:nvSpPr>
        <p:spPr>
          <a:xfrm>
            <a:off x="285796" y="3277641"/>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D8F2A471-8BF3-81C6-1FD6-231FC8EA9784}"/>
              </a:ext>
            </a:extLst>
          </p:cNvPr>
          <p:cNvSpPr/>
          <p:nvPr/>
        </p:nvSpPr>
        <p:spPr>
          <a:xfrm>
            <a:off x="3226287" y="3277641"/>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0E93526A-4E90-1E11-ADD6-5D4F348FECF5}"/>
              </a:ext>
            </a:extLst>
          </p:cNvPr>
          <p:cNvSpPr/>
          <p:nvPr/>
        </p:nvSpPr>
        <p:spPr>
          <a:xfrm>
            <a:off x="6175753" y="3277641"/>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D108C642-D302-4014-3394-2EBC1643970B}"/>
              </a:ext>
            </a:extLst>
          </p:cNvPr>
          <p:cNvSpPr/>
          <p:nvPr/>
        </p:nvSpPr>
        <p:spPr>
          <a:xfrm>
            <a:off x="9125219" y="3277641"/>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B1E20E43-5125-F2AE-D91B-23C54FA710F0}"/>
              </a:ext>
            </a:extLst>
          </p:cNvPr>
          <p:cNvSpPr txBox="1"/>
          <p:nvPr/>
        </p:nvSpPr>
        <p:spPr>
          <a:xfrm>
            <a:off x="285796" y="1205011"/>
            <a:ext cx="11620405" cy="1889748"/>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Amara </a:t>
            </a:r>
            <a:r>
              <a:rPr lang="en-US"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16) has had severe period pain since she was 14 – bad enough to miss school most months. She’s seen a GP twice and been told both times it’s just cramps and to take ibuprofen, which barely helps. She’s also started experiencing pain when going to the toilet around the time of her period but hasn't mentioned it because she feels embarrassed.</a:t>
            </a:r>
          </a:p>
        </p:txBody>
      </p:sp>
      <p:sp>
        <p:nvSpPr>
          <p:cNvPr id="6" name="TextBox 5">
            <a:extLst>
              <a:ext uri="{FF2B5EF4-FFF2-40B4-BE49-F238E27FC236}">
                <a16:creationId xmlns:a16="http://schemas.microsoft.com/office/drawing/2014/main" id="{2DA55079-83BF-7A84-DCC9-A55E6FCA6D90}"/>
              </a:ext>
            </a:extLst>
          </p:cNvPr>
          <p:cNvSpPr txBox="1"/>
          <p:nvPr/>
        </p:nvSpPr>
        <p:spPr>
          <a:xfrm>
            <a:off x="285795" y="4339576"/>
            <a:ext cx="11620404" cy="1053878"/>
          </a:xfrm>
          <a:prstGeom prst="rect">
            <a:avLst/>
          </a:prstGeom>
          <a:solidFill>
            <a:schemeClr val="accent2">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"I'd like everything we've discussed today noted in my medical records. I've been dismissed twice already and I'd like a referral to a </a:t>
            </a:r>
            <a:r>
              <a:rPr kumimoji="0" lang="en-US" sz="2200" b="0" i="0" u="none" strike="noStrike" kern="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gynaecologist</a:t>
            </a: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to investigate further."</a:t>
            </a:r>
          </a:p>
        </p:txBody>
      </p:sp>
      <p:cxnSp>
        <p:nvCxnSpPr>
          <p:cNvPr id="7" name="Straight Arrow Connector 6">
            <a:extLst>
              <a:ext uri="{FF2B5EF4-FFF2-40B4-BE49-F238E27FC236}">
                <a16:creationId xmlns:a16="http://schemas.microsoft.com/office/drawing/2014/main" id="{58221108-037A-4138-0D7B-E615ECE1B7C1}"/>
              </a:ext>
            </a:extLst>
          </p:cNvPr>
          <p:cNvCxnSpPr/>
          <p:nvPr/>
        </p:nvCxnSpPr>
        <p:spPr>
          <a:xfrm>
            <a:off x="10506729" y="3942964"/>
            <a:ext cx="0" cy="382098"/>
          </a:xfrm>
          <a:prstGeom prst="straightConnector1">
            <a:avLst/>
          </a:prstGeom>
          <a:ln w="57150">
            <a:solidFill>
              <a:schemeClr val="accent2"/>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89992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37D80-10DF-8CF6-D768-884FDC51DAB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10A95D7-D0A5-C066-E05A-8EA1D1D7244B}"/>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3FBBBCE0-1165-4995-D421-6EE86600435F}"/>
              </a:ext>
            </a:extLst>
          </p:cNvPr>
          <p:cNvSpPr/>
          <p:nvPr/>
        </p:nvSpPr>
        <p:spPr>
          <a:xfrm>
            <a:off x="314826" y="5266098"/>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9E81D7E3-3DE4-5CA4-41C3-E18C6401843C}"/>
              </a:ext>
            </a:extLst>
          </p:cNvPr>
          <p:cNvSpPr/>
          <p:nvPr/>
        </p:nvSpPr>
        <p:spPr>
          <a:xfrm>
            <a:off x="3255317" y="5266098"/>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374526BD-41D5-D350-4C9C-5F899F26C640}"/>
              </a:ext>
            </a:extLst>
          </p:cNvPr>
          <p:cNvSpPr/>
          <p:nvPr/>
        </p:nvSpPr>
        <p:spPr>
          <a:xfrm>
            <a:off x="6204783" y="5266098"/>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E3AE07CA-BC81-8346-0FCF-FF633EAF5A73}"/>
              </a:ext>
            </a:extLst>
          </p:cNvPr>
          <p:cNvSpPr/>
          <p:nvPr/>
        </p:nvSpPr>
        <p:spPr>
          <a:xfrm>
            <a:off x="9154249" y="5266098"/>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E3F40E16-3BBB-ACCA-D21B-EEF0B2FEAAC2}"/>
              </a:ext>
            </a:extLst>
          </p:cNvPr>
          <p:cNvSpPr txBox="1"/>
          <p:nvPr/>
        </p:nvSpPr>
        <p:spPr>
          <a:xfrm>
            <a:off x="285797" y="2553274"/>
            <a:ext cx="11620405" cy="2577372"/>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50000"/>
              </a:lnSpc>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Ezra (17) experiences severe low mood in the 10 days before every period – a heaviness in her chest, overwhelming anxiety, and a sense of despair she can't find reasons for. It lifts completely once her period arrives. She’s been referred to a school counsellor, but the sessions aren't helping, and her cycle has never been mentioned. She’s been tracking her symptoms for four months and the pattern is consistent. </a:t>
            </a:r>
          </a:p>
        </p:txBody>
      </p:sp>
      <p:sp>
        <p:nvSpPr>
          <p:cNvPr id="17" name="TextBox 16">
            <a:extLst>
              <a:ext uri="{FF2B5EF4-FFF2-40B4-BE49-F238E27FC236}">
                <a16:creationId xmlns:a16="http://schemas.microsoft.com/office/drawing/2014/main" id="{C0C7FE27-12B1-31E1-6A68-08F61783E68D}"/>
              </a:ext>
            </a:extLst>
          </p:cNvPr>
          <p:cNvSpPr txBox="1"/>
          <p:nvPr/>
        </p:nvSpPr>
        <p:spPr>
          <a:xfrm>
            <a:off x="285797" y="1309826"/>
            <a:ext cx="10527346" cy="1107996"/>
          </a:xfrm>
          <a:prstGeom prst="rect">
            <a:avLst/>
          </a:prstGeom>
          <a:noFill/>
        </p:spPr>
        <p:txBody>
          <a:bodyPr wrap="square" rtlCol="0">
            <a:spAutoFit/>
          </a:bodyPr>
          <a:lstStyle/>
          <a:p>
            <a:pPr marL="342900" indent="-342900">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Read the scenario</a:t>
            </a:r>
            <a:br>
              <a:rPr lang="en-US" sz="2200" dirty="0">
                <a:latin typeface="Open Sans" panose="020B0606030504020204" pitchFamily="34" charset="0"/>
                <a:ea typeface="Open Sans" panose="020B0606030504020204" pitchFamily="34" charset="0"/>
                <a:cs typeface="Open Sans" panose="020B0606030504020204" pitchFamily="34" charset="0"/>
              </a:rPr>
            </a:b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US" sz="2200" dirty="0">
                <a:latin typeface="Open Sans" panose="020B0606030504020204" pitchFamily="34" charset="0"/>
                <a:ea typeface="Open Sans" panose="020B0606030504020204" pitchFamily="34" charset="0"/>
                <a:cs typeface="Open Sans" panose="020B0606030504020204" pitchFamily="34" charset="0"/>
              </a:rPr>
              <a:t>Use SOAP to write down what Ezra should say at her appointment</a:t>
            </a:r>
          </a:p>
        </p:txBody>
      </p:sp>
    </p:spTree>
    <p:extLst>
      <p:ext uri="{BB962C8B-B14F-4D97-AF65-F5344CB8AC3E}">
        <p14:creationId xmlns:p14="http://schemas.microsoft.com/office/powerpoint/2010/main" val="2870054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4B8CE-E556-AC34-9711-89BA16E4971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BE1CDBE-BFC0-A34C-8091-FE45F4054DA9}"/>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5390B060-DE70-5A33-C5FE-3D4B6E23FA08}"/>
              </a:ext>
            </a:extLst>
          </p:cNvPr>
          <p:cNvSpPr/>
          <p:nvPr/>
        </p:nvSpPr>
        <p:spPr>
          <a:xfrm>
            <a:off x="285797" y="3620419"/>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3A7345F9-5E31-D521-AF2D-B36AFE093A5B}"/>
              </a:ext>
            </a:extLst>
          </p:cNvPr>
          <p:cNvSpPr/>
          <p:nvPr/>
        </p:nvSpPr>
        <p:spPr>
          <a:xfrm>
            <a:off x="3226288" y="3620419"/>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7C3516F3-204F-B04C-89B3-BB474BFF93BC}"/>
              </a:ext>
            </a:extLst>
          </p:cNvPr>
          <p:cNvSpPr/>
          <p:nvPr/>
        </p:nvSpPr>
        <p:spPr>
          <a:xfrm>
            <a:off x="6175754" y="3620419"/>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45ACD1A4-9CE3-29E0-FD62-BB8D813E53AE}"/>
              </a:ext>
            </a:extLst>
          </p:cNvPr>
          <p:cNvSpPr/>
          <p:nvPr/>
        </p:nvSpPr>
        <p:spPr>
          <a:xfrm>
            <a:off x="9125220" y="3620419"/>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CD59B352-EEDF-EB09-AF9C-755E08795185}"/>
              </a:ext>
            </a:extLst>
          </p:cNvPr>
          <p:cNvSpPr txBox="1"/>
          <p:nvPr/>
        </p:nvSpPr>
        <p:spPr>
          <a:xfrm>
            <a:off x="256769" y="1145346"/>
            <a:ext cx="11620405" cy="2351413"/>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Ezra (17) experiences severe low mood in the 10 days before every period – a heaviness in her chest, overwhelming anxiety, and a sense of despair she can't find reasons for. It lifts completely once her period arrives. She’s been referred to a school counsellor, but the sessions aren't helping, and her cycle has never been mentioned. She’s been tracking her symptoms for four months and the pattern is consistent. </a:t>
            </a:r>
          </a:p>
        </p:txBody>
      </p:sp>
      <p:sp>
        <p:nvSpPr>
          <p:cNvPr id="2" name="TextBox 1">
            <a:extLst>
              <a:ext uri="{FF2B5EF4-FFF2-40B4-BE49-F238E27FC236}">
                <a16:creationId xmlns:a16="http://schemas.microsoft.com/office/drawing/2014/main" id="{827607CE-3616-C8E0-3F5C-ACCCB1ABCD16}"/>
              </a:ext>
            </a:extLst>
          </p:cNvPr>
          <p:cNvSpPr txBox="1"/>
          <p:nvPr/>
        </p:nvSpPr>
        <p:spPr>
          <a:xfrm>
            <a:off x="285797" y="4376690"/>
            <a:ext cx="11620404" cy="1561710"/>
          </a:xfrm>
          <a:prstGeom prst="rect">
            <a:avLst/>
          </a:prstGeom>
          <a:solidFill>
            <a:srgbClr val="33CC99">
              <a:lumMod val="20000"/>
              <a:lumOff val="80000"/>
            </a:srgb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"Every month, in the ten days before my period, I experience a heaviness in my chest, overwhelming anxiety, and a sense of despair I can't explain. It lifts almost completely within a day or two of my period arriving."</a:t>
            </a:r>
          </a:p>
        </p:txBody>
      </p:sp>
      <p:cxnSp>
        <p:nvCxnSpPr>
          <p:cNvPr id="3" name="Straight Arrow Connector 2">
            <a:extLst>
              <a:ext uri="{FF2B5EF4-FFF2-40B4-BE49-F238E27FC236}">
                <a16:creationId xmlns:a16="http://schemas.microsoft.com/office/drawing/2014/main" id="{F1511B63-B36A-762F-8088-CA6C0B54A31B}"/>
              </a:ext>
            </a:extLst>
          </p:cNvPr>
          <p:cNvCxnSpPr>
            <a:cxnSpLocks/>
          </p:cNvCxnSpPr>
          <p:nvPr/>
        </p:nvCxnSpPr>
        <p:spPr>
          <a:xfrm>
            <a:off x="1653018" y="4258703"/>
            <a:ext cx="0" cy="25524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5084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C720-65F9-1EC6-41C3-8557E3EEF83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9370C73-104E-BE54-AF48-0A263736FBF1}"/>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AB93B623-0334-873C-782F-4944B4710E75}"/>
              </a:ext>
            </a:extLst>
          </p:cNvPr>
          <p:cNvSpPr/>
          <p:nvPr/>
        </p:nvSpPr>
        <p:spPr>
          <a:xfrm>
            <a:off x="285797" y="3620419"/>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D8C541C3-21F5-277A-92A5-E1EF4CDBB96C}"/>
              </a:ext>
            </a:extLst>
          </p:cNvPr>
          <p:cNvSpPr/>
          <p:nvPr/>
        </p:nvSpPr>
        <p:spPr>
          <a:xfrm>
            <a:off x="3226288" y="3620419"/>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10ED358D-13AB-7156-2B96-19CDCE310FD9}"/>
              </a:ext>
            </a:extLst>
          </p:cNvPr>
          <p:cNvSpPr/>
          <p:nvPr/>
        </p:nvSpPr>
        <p:spPr>
          <a:xfrm>
            <a:off x="6175754" y="3620419"/>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19E9F6FB-E1BA-7D5A-B6F4-ABE85FC0BFD9}"/>
              </a:ext>
            </a:extLst>
          </p:cNvPr>
          <p:cNvSpPr/>
          <p:nvPr/>
        </p:nvSpPr>
        <p:spPr>
          <a:xfrm>
            <a:off x="9125220" y="3620419"/>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67FE93FA-8A41-0FD7-4DDD-3056D9A53BD9}"/>
              </a:ext>
            </a:extLst>
          </p:cNvPr>
          <p:cNvSpPr txBox="1"/>
          <p:nvPr/>
        </p:nvSpPr>
        <p:spPr>
          <a:xfrm>
            <a:off x="256769" y="1145346"/>
            <a:ext cx="11620405" cy="2351413"/>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Ezra (17) experiences severe low mood in the 10 days before every period – a heaviness in her chest, overwhelming anxiety, and a sense of despair she can't find reasons for. It lifts completely once her period arrives. She’s been referred to a school counsellor, but the sessions aren't helping, and her cycle has never been mentioned. She’s been tracking her symptoms for four months and the pattern is consistent. </a:t>
            </a:r>
          </a:p>
        </p:txBody>
      </p:sp>
      <p:sp>
        <p:nvSpPr>
          <p:cNvPr id="2" name="TextBox 1">
            <a:extLst>
              <a:ext uri="{FF2B5EF4-FFF2-40B4-BE49-F238E27FC236}">
                <a16:creationId xmlns:a16="http://schemas.microsoft.com/office/drawing/2014/main" id="{37D015C8-F1CF-AF1B-4F7A-9C74674D94F7}"/>
              </a:ext>
            </a:extLst>
          </p:cNvPr>
          <p:cNvSpPr txBox="1"/>
          <p:nvPr/>
        </p:nvSpPr>
        <p:spPr>
          <a:xfrm>
            <a:off x="285797" y="4521833"/>
            <a:ext cx="11620404" cy="1053878"/>
          </a:xfrm>
          <a:prstGeom prst="rect">
            <a:avLst/>
          </a:prstGeom>
          <a:solidFill>
            <a:schemeClr val="accent5">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GB" sz="2200" dirty="0">
                <a:latin typeface="Open Sans" panose="020B0606030504020204" pitchFamily="34" charset="0"/>
                <a:ea typeface="Open Sans" panose="020B0606030504020204" pitchFamily="34" charset="0"/>
                <a:cs typeface="Open Sans" panose="020B0606030504020204" pitchFamily="34" charset="0"/>
              </a:rPr>
              <a:t>"The low mood is around 7 or 8 out of 10 in severity. It happens every single month without fail and has been going on for at least six months."</a:t>
            </a:r>
            <a:endPar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Arrow Connector 2">
            <a:extLst>
              <a:ext uri="{FF2B5EF4-FFF2-40B4-BE49-F238E27FC236}">
                <a16:creationId xmlns:a16="http://schemas.microsoft.com/office/drawing/2014/main" id="{6B7CE2C6-E1EE-A185-6093-D0C8774A58A0}"/>
              </a:ext>
            </a:extLst>
          </p:cNvPr>
          <p:cNvCxnSpPr>
            <a:cxnSpLocks/>
          </p:cNvCxnSpPr>
          <p:nvPr/>
        </p:nvCxnSpPr>
        <p:spPr>
          <a:xfrm>
            <a:off x="4541361" y="4266593"/>
            <a:ext cx="0" cy="255240"/>
          </a:xfrm>
          <a:prstGeom prst="straightConnector1">
            <a:avLst/>
          </a:prstGeom>
          <a:ln w="57150">
            <a:solidFill>
              <a:schemeClr val="accent5">
                <a:lumMod val="60000"/>
                <a:lumOff val="40000"/>
              </a:schemeClr>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457827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A91D5-7B3C-8098-03B0-6217611C30B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7A1B285-39C3-E34B-68A8-D99929361033}"/>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66832ACA-12E3-D7C8-6255-78657AA9383F}"/>
              </a:ext>
            </a:extLst>
          </p:cNvPr>
          <p:cNvSpPr/>
          <p:nvPr/>
        </p:nvSpPr>
        <p:spPr>
          <a:xfrm>
            <a:off x="285797" y="3620419"/>
            <a:ext cx="2722925" cy="589069"/>
          </a:xfrm>
          <a:prstGeom prst="roundRect">
            <a:avLst/>
          </a:prstGeom>
          <a:solidFill>
            <a:srgbClr val="ADEBD6"/>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56B68656-43FA-5817-D5E3-39FEAC9BF075}"/>
              </a:ext>
            </a:extLst>
          </p:cNvPr>
          <p:cNvSpPr/>
          <p:nvPr/>
        </p:nvSpPr>
        <p:spPr>
          <a:xfrm>
            <a:off x="3226288" y="3620419"/>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82C8D931-9912-1DE0-797A-36CACE62D032}"/>
              </a:ext>
            </a:extLst>
          </p:cNvPr>
          <p:cNvSpPr/>
          <p:nvPr/>
        </p:nvSpPr>
        <p:spPr>
          <a:xfrm>
            <a:off x="6175754" y="3620419"/>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A8062923-5F5A-E196-0C98-AE2E2B6DB28E}"/>
              </a:ext>
            </a:extLst>
          </p:cNvPr>
          <p:cNvSpPr/>
          <p:nvPr/>
        </p:nvSpPr>
        <p:spPr>
          <a:xfrm>
            <a:off x="9125220" y="3620419"/>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395A8DB2-0B95-FC8D-B69B-1185871F1940}"/>
              </a:ext>
            </a:extLst>
          </p:cNvPr>
          <p:cNvSpPr txBox="1"/>
          <p:nvPr/>
        </p:nvSpPr>
        <p:spPr>
          <a:xfrm>
            <a:off x="256769" y="1145346"/>
            <a:ext cx="11620405" cy="2351413"/>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Ezra (17) experiences severe low mood in the 10 days before every period – a heaviness in her chest, overwhelming anxiety, and a sense of despair she can't find reasons for. It lifts completely once her period arrives. She’s been referred to a school counsellor, but the sessions aren't helping, and her cycle has never been mentioned. She’s been tracking her symptoms for four months and the pattern is consistent. </a:t>
            </a:r>
          </a:p>
        </p:txBody>
      </p:sp>
      <p:sp>
        <p:nvSpPr>
          <p:cNvPr id="2" name="TextBox 1">
            <a:extLst>
              <a:ext uri="{FF2B5EF4-FFF2-40B4-BE49-F238E27FC236}">
                <a16:creationId xmlns:a16="http://schemas.microsoft.com/office/drawing/2014/main" id="{29ADDDAA-B50B-A7BC-199C-10C848461767}"/>
              </a:ext>
            </a:extLst>
          </p:cNvPr>
          <p:cNvSpPr txBox="1"/>
          <p:nvPr/>
        </p:nvSpPr>
        <p:spPr>
          <a:xfrm>
            <a:off x="285797" y="4521833"/>
            <a:ext cx="11620404" cy="1053878"/>
          </a:xfrm>
          <a:prstGeom prst="rect">
            <a:avLst/>
          </a:prstGeom>
          <a:solidFill>
            <a:srgbClr val="EDD4FF"/>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GB" sz="2200" dirty="0">
                <a:latin typeface="Open Sans" panose="020B0606030504020204" pitchFamily="34" charset="0"/>
                <a:ea typeface="Open Sans" panose="020B0606030504020204" pitchFamily="34" charset="0"/>
                <a:cs typeface="Open Sans" panose="020B0606030504020204" pitchFamily="34" charset="0"/>
              </a:rPr>
              <a:t>"I've been seeing a school counsellor but it isn't helping. The pattern is always linked to my cycle – could my symptoms be hormone-related? Could this be PMDD?"</a:t>
            </a:r>
            <a:endPar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Arrow Connector 2">
            <a:extLst>
              <a:ext uri="{FF2B5EF4-FFF2-40B4-BE49-F238E27FC236}">
                <a16:creationId xmlns:a16="http://schemas.microsoft.com/office/drawing/2014/main" id="{78DC37B2-05ED-90E4-FB0F-04269D7061FC}"/>
              </a:ext>
            </a:extLst>
          </p:cNvPr>
          <p:cNvCxnSpPr>
            <a:cxnSpLocks/>
          </p:cNvCxnSpPr>
          <p:nvPr/>
        </p:nvCxnSpPr>
        <p:spPr>
          <a:xfrm>
            <a:off x="7531304" y="4266593"/>
            <a:ext cx="0" cy="255240"/>
          </a:xfrm>
          <a:prstGeom prst="straightConnector1">
            <a:avLst/>
          </a:prstGeom>
          <a:ln w="57150">
            <a:solidFill>
              <a:srgbClr val="CBA7E3"/>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78585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7AAC1-E9D3-B671-0A00-E4EF5DB1CD0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252A46-C3A7-BF9E-A81B-501B660F60AB}"/>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SOAP for self-advocacy</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9" name="Freeform: Shape 3">
            <a:extLst>
              <a:ext uri="{FF2B5EF4-FFF2-40B4-BE49-F238E27FC236}">
                <a16:creationId xmlns:a16="http://schemas.microsoft.com/office/drawing/2014/main" id="{7D339C70-F655-037C-49D2-7DF9CED9C2C5}"/>
              </a:ext>
            </a:extLst>
          </p:cNvPr>
          <p:cNvSpPr/>
          <p:nvPr/>
        </p:nvSpPr>
        <p:spPr>
          <a:xfrm>
            <a:off x="285797" y="3620419"/>
            <a:ext cx="2722925" cy="589069"/>
          </a:xfrm>
          <a:prstGeom prst="roundRect">
            <a:avLst/>
          </a:prstGeom>
          <a:solidFill>
            <a:srgbClr val="33CC99">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Symptoms</a:t>
            </a:r>
          </a:p>
        </p:txBody>
      </p:sp>
      <p:sp>
        <p:nvSpPr>
          <p:cNvPr id="10" name="Freeform: Shape 3">
            <a:extLst>
              <a:ext uri="{FF2B5EF4-FFF2-40B4-BE49-F238E27FC236}">
                <a16:creationId xmlns:a16="http://schemas.microsoft.com/office/drawing/2014/main" id="{2207E505-3D97-605D-894B-77C9590C1E43}"/>
              </a:ext>
            </a:extLst>
          </p:cNvPr>
          <p:cNvSpPr/>
          <p:nvPr/>
        </p:nvSpPr>
        <p:spPr>
          <a:xfrm>
            <a:off x="3226288" y="3620419"/>
            <a:ext cx="2722925" cy="589069"/>
          </a:xfrm>
          <a:prstGeom prst="roundRect">
            <a:avLst/>
          </a:prstGeom>
          <a:solidFill>
            <a:srgbClr val="5B9B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a scale</a:t>
            </a:r>
          </a:p>
        </p:txBody>
      </p:sp>
      <p:sp>
        <p:nvSpPr>
          <p:cNvPr id="11" name="Freeform: Shape 3">
            <a:extLst>
              <a:ext uri="{FF2B5EF4-FFF2-40B4-BE49-F238E27FC236}">
                <a16:creationId xmlns:a16="http://schemas.microsoft.com/office/drawing/2014/main" id="{2464AF87-A0D9-C6C2-3665-42D8F54D9054}"/>
              </a:ext>
            </a:extLst>
          </p:cNvPr>
          <p:cNvSpPr/>
          <p:nvPr/>
        </p:nvSpPr>
        <p:spPr>
          <a:xfrm>
            <a:off x="6175754" y="3620419"/>
            <a:ext cx="2722925" cy="589070"/>
          </a:xfrm>
          <a:prstGeom prst="roundRect">
            <a:avLst/>
          </a:prstGeom>
          <a:solidFill>
            <a:srgbClr val="DDC5ED"/>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a:t>
            </a:r>
          </a:p>
        </p:txBody>
      </p:sp>
      <p:sp>
        <p:nvSpPr>
          <p:cNvPr id="12" name="Freeform: Shape 3">
            <a:extLst>
              <a:ext uri="{FF2B5EF4-FFF2-40B4-BE49-F238E27FC236}">
                <a16:creationId xmlns:a16="http://schemas.microsoft.com/office/drawing/2014/main" id="{8F1A6155-A3A6-48B3-7D7F-2F923620C67B}"/>
              </a:ext>
            </a:extLst>
          </p:cNvPr>
          <p:cNvSpPr/>
          <p:nvPr/>
        </p:nvSpPr>
        <p:spPr>
          <a:xfrm>
            <a:off x="9125220" y="3620419"/>
            <a:ext cx="2722925" cy="589070"/>
          </a:xfrm>
          <a:prstGeom prst="roundRect">
            <a:avLst/>
          </a:prstGeom>
          <a:solidFill>
            <a:srgbClr val="4BC7C8">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spcFirstLastPara="0" vert="horz" wrap="square" lIns="68580" tIns="68580" rIns="68580" bIns="68580" numCol="1" spcCol="1270" anchor="ctr" anchorCtr="0">
            <a:noAutofit/>
          </a:bodyPr>
          <a:lstStyle/>
          <a:p>
            <a:pPr marL="0" marR="0" lvl="0" indent="0" algn="ctr" defTabSz="800100" eaLnBrk="1" fontAlgn="auto" latinLnBrk="0" hangingPunct="1">
              <a:lnSpc>
                <a:spcPct val="150000"/>
              </a:lnSpc>
              <a:spcBef>
                <a:spcPct val="0"/>
              </a:spcBef>
              <a:spcAft>
                <a:spcPct val="35000"/>
              </a:spcAft>
              <a:buClrTx/>
              <a:buSzTx/>
              <a:buFont typeface="+mj-lt"/>
              <a:buNone/>
              <a:tabLst/>
              <a:defRPr/>
            </a:pPr>
            <a:r>
              <a:rPr kumimoji="0" lang="en-GB" sz="20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Push back</a:t>
            </a:r>
          </a:p>
        </p:txBody>
      </p:sp>
      <p:sp>
        <p:nvSpPr>
          <p:cNvPr id="14" name="TextBox 13">
            <a:extLst>
              <a:ext uri="{FF2B5EF4-FFF2-40B4-BE49-F238E27FC236}">
                <a16:creationId xmlns:a16="http://schemas.microsoft.com/office/drawing/2014/main" id="{901C6618-4B6A-0D81-B310-06724480D38A}"/>
              </a:ext>
            </a:extLst>
          </p:cNvPr>
          <p:cNvSpPr txBox="1"/>
          <p:nvPr/>
        </p:nvSpPr>
        <p:spPr>
          <a:xfrm>
            <a:off x="256769" y="1145346"/>
            <a:ext cx="11620405" cy="2351413"/>
          </a:xfrm>
          <a:prstGeom prst="rect">
            <a:avLst/>
          </a:prstGeom>
          <a:solidFill>
            <a:schemeClr val="bg2"/>
          </a:solidFill>
          <a:ln w="952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Ezra (17) experiences severe low mood in the 10 days before every period – a heaviness in her chest, overwhelming anxiety, and a sense of despair she can't find reasons for. It lifts completely once her period arrives. She’s been referred to a school counsellor, but the sessions aren't helping, and her cycle has never been mentioned. She’s been tracking her symptoms for four months and the pattern is consistent. </a:t>
            </a:r>
          </a:p>
        </p:txBody>
      </p:sp>
      <p:sp>
        <p:nvSpPr>
          <p:cNvPr id="2" name="TextBox 1">
            <a:extLst>
              <a:ext uri="{FF2B5EF4-FFF2-40B4-BE49-F238E27FC236}">
                <a16:creationId xmlns:a16="http://schemas.microsoft.com/office/drawing/2014/main" id="{B36CDF45-89B3-3054-34A1-E95013AB3857}"/>
              </a:ext>
            </a:extLst>
          </p:cNvPr>
          <p:cNvSpPr txBox="1"/>
          <p:nvPr/>
        </p:nvSpPr>
        <p:spPr>
          <a:xfrm>
            <a:off x="285797" y="4521833"/>
            <a:ext cx="11620404" cy="1053878"/>
          </a:xfrm>
          <a:prstGeom prst="rect">
            <a:avLst/>
          </a:prstGeom>
          <a:solidFill>
            <a:schemeClr val="accent2">
              <a:lumMod val="20000"/>
              <a:lumOff val="80000"/>
            </a:schemeClr>
          </a:solidFill>
          <a:ln w="571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GB" sz="2200" dirty="0">
                <a:latin typeface="Open Sans" panose="020B0606030504020204" pitchFamily="34" charset="0"/>
                <a:ea typeface="Open Sans" panose="020B0606030504020204" pitchFamily="34" charset="0"/>
                <a:cs typeface="Open Sans" panose="020B0606030504020204" pitchFamily="34" charset="0"/>
              </a:rPr>
              <a:t>"I don't think counselling is addressing the cause. I'd like my cycle to be investigated as part of the cause, and I'd like a referral to a specialist in hormonal conditions."</a:t>
            </a:r>
            <a:endPar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Arrow Connector 2">
            <a:extLst>
              <a:ext uri="{FF2B5EF4-FFF2-40B4-BE49-F238E27FC236}">
                <a16:creationId xmlns:a16="http://schemas.microsoft.com/office/drawing/2014/main" id="{AD4E8287-4AC9-8A18-895A-265979F5287C}"/>
              </a:ext>
            </a:extLst>
          </p:cNvPr>
          <p:cNvCxnSpPr>
            <a:cxnSpLocks/>
          </p:cNvCxnSpPr>
          <p:nvPr/>
        </p:nvCxnSpPr>
        <p:spPr>
          <a:xfrm>
            <a:off x="10492219" y="4267544"/>
            <a:ext cx="0" cy="255240"/>
          </a:xfrm>
          <a:prstGeom prst="straightConnector1">
            <a:avLst/>
          </a:prstGeom>
          <a:ln w="57150">
            <a:solidFill>
              <a:schemeClr val="accent2"/>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287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413AA3-618C-4E33-8970-89EE42658359}"/>
              </a:ext>
            </a:extLst>
          </p:cNvPr>
          <p:cNvSpPr txBox="1"/>
          <p:nvPr/>
        </p:nvSpPr>
        <p:spPr>
          <a:xfrm>
            <a:off x="1631576" y="3155576"/>
            <a:ext cx="8928848"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400" dirty="0">
                <a:solidFill>
                  <a:prstClr val="white"/>
                </a:solidFill>
                <a:latin typeface="Open Sans" panose="020B0606030504020204"/>
              </a:rPr>
              <a:t>Understanding menstrual health: conditions and self-advocacy</a:t>
            </a:r>
            <a:endParaRPr kumimoji="0" lang="en-GB" sz="4400" b="0" i="0" u="none" strike="noStrike" kern="1200" cap="none" spc="0" normalizeH="0" baseline="0" noProof="0" dirty="0">
              <a:ln>
                <a:noFill/>
              </a:ln>
              <a:solidFill>
                <a:prstClr val="white"/>
              </a:solidFill>
              <a:effectLst/>
              <a:uLnTx/>
              <a:uFillTx/>
              <a:latin typeface="Open Sans" panose="020B0606030504020204"/>
              <a:ea typeface="+mn-ea"/>
              <a:cs typeface="+mn-cs"/>
            </a:endParaRPr>
          </a:p>
        </p:txBody>
      </p:sp>
    </p:spTree>
    <p:extLst>
      <p:ext uri="{BB962C8B-B14F-4D97-AF65-F5344CB8AC3E}">
        <p14:creationId xmlns:p14="http://schemas.microsoft.com/office/powerpoint/2010/main" val="18521203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FBE770-876A-AA27-C174-DF79F5D3474B}"/>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(10 mins)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cxnSp>
        <p:nvCxnSpPr>
          <p:cNvPr id="6" name="Straight Arrow Connector 5">
            <a:extLst>
              <a:ext uri="{FF2B5EF4-FFF2-40B4-BE49-F238E27FC236}">
                <a16:creationId xmlns:a16="http://schemas.microsoft.com/office/drawing/2014/main" id="{0EACC5CE-6F42-5C1B-E39E-DFA0407234A0}"/>
              </a:ext>
            </a:extLst>
          </p:cNvPr>
          <p:cNvCxnSpPr/>
          <p:nvPr/>
        </p:nvCxnSpPr>
        <p:spPr>
          <a:xfrm>
            <a:off x="525117" y="4959625"/>
            <a:ext cx="11141765"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10FF58E6-40C3-375C-FCDC-1C83A329C6A2}"/>
              </a:ext>
            </a:extLst>
          </p:cNvPr>
          <p:cNvSpPr txBox="1"/>
          <p:nvPr/>
        </p:nvSpPr>
        <p:spPr>
          <a:xfrm>
            <a:off x="5768007" y="5236646"/>
            <a:ext cx="655983"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Age</a:t>
            </a:r>
          </a:p>
        </p:txBody>
      </p:sp>
      <p:pic>
        <p:nvPicPr>
          <p:cNvPr id="11" name="Graphic 10" descr="droplet">
            <a:extLst>
              <a:ext uri="{FF2B5EF4-FFF2-40B4-BE49-F238E27FC236}">
                <a16:creationId xmlns:a16="http://schemas.microsoft.com/office/drawing/2014/main" id="{09CF8938-B1E8-47A0-946B-93C37B1A16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1416" y="3597967"/>
            <a:ext cx="854762" cy="854762"/>
          </a:xfrm>
          <a:prstGeom prst="rect">
            <a:avLst/>
          </a:prstGeom>
          <a:effectLst>
            <a:outerShdw blurRad="50800" dist="38100" dir="2700000" algn="tl" rotWithShape="0">
              <a:prstClr val="black">
                <a:alpha val="40000"/>
              </a:prstClr>
            </a:outerShdw>
          </a:effectLst>
        </p:spPr>
      </p:pic>
      <p:pic>
        <p:nvPicPr>
          <p:cNvPr id="13" name="Graphic 12" descr="Pause ">
            <a:extLst>
              <a:ext uri="{FF2B5EF4-FFF2-40B4-BE49-F238E27FC236}">
                <a16:creationId xmlns:a16="http://schemas.microsoft.com/office/drawing/2014/main" id="{EE6D7B31-B14A-C915-16CE-B000B5925E3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68608" y="3743748"/>
            <a:ext cx="771937" cy="771937"/>
          </a:xfrm>
          <a:prstGeom prst="rect">
            <a:avLst/>
          </a:prstGeom>
          <a:effectLst>
            <a:outerShdw blurRad="50800" dist="38100" dir="2700000" algn="tl" rotWithShape="0">
              <a:prstClr val="black">
                <a:alpha val="40000"/>
              </a:prstClr>
            </a:outerShdw>
          </a:effectLst>
        </p:spPr>
      </p:pic>
      <p:pic>
        <p:nvPicPr>
          <p:cNvPr id="15" name="Graphic 14" descr="Baby crawling &#10;">
            <a:extLst>
              <a:ext uri="{FF2B5EF4-FFF2-40B4-BE49-F238E27FC236}">
                <a16:creationId xmlns:a16="http://schemas.microsoft.com/office/drawing/2014/main" id="{FD87AAFB-6394-4840-6A94-E9CE9AB28FD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5488" y="3649321"/>
            <a:ext cx="914400" cy="914400"/>
          </a:xfrm>
          <a:prstGeom prst="rect">
            <a:avLst/>
          </a:prstGeom>
          <a:effectLst>
            <a:outerShdw blurRad="50800" dist="38100" dir="2700000" algn="tl" rotWithShape="0">
              <a:prstClr val="black">
                <a:alpha val="40000"/>
              </a:prstClr>
            </a:outerShdw>
          </a:effectLst>
        </p:spPr>
      </p:pic>
      <p:pic>
        <p:nvPicPr>
          <p:cNvPr id="17" name="Graphic 16" descr="Downward trend graph ">
            <a:extLst>
              <a:ext uri="{FF2B5EF4-FFF2-40B4-BE49-F238E27FC236}">
                <a16:creationId xmlns:a16="http://schemas.microsoft.com/office/drawing/2014/main" id="{14DE552D-F845-1485-A1DD-7470678EFC0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7048" y="3649321"/>
            <a:ext cx="914400" cy="914400"/>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E1C1A0BD-F691-F44F-17CE-8ED2829477D4}"/>
              </a:ext>
            </a:extLst>
          </p:cNvPr>
          <p:cNvSpPr txBox="1"/>
          <p:nvPr/>
        </p:nvSpPr>
        <p:spPr>
          <a:xfrm>
            <a:off x="285797" y="1262767"/>
            <a:ext cx="10527346" cy="1107996"/>
          </a:xfrm>
          <a:prstGeom prst="rect">
            <a:avLst/>
          </a:prstGeom>
          <a:noFill/>
        </p:spPr>
        <p:txBody>
          <a:bodyPr wrap="square" rtlCol="0">
            <a:spAutoFi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The timeline represents how the menstrual cycle changes over time. </a:t>
            </a:r>
            <a:br>
              <a:rPr lang="en-US" sz="2200" dirty="0">
                <a:latin typeface="Open Sans" panose="020B0606030504020204" pitchFamily="34" charset="0"/>
                <a:ea typeface="Open Sans" panose="020B0606030504020204" pitchFamily="34" charset="0"/>
                <a:cs typeface="Open Sans" panose="020B0606030504020204" pitchFamily="34" charset="0"/>
              </a:rPr>
            </a:br>
            <a:br>
              <a:rPr lang="en-US" sz="2200" dirty="0">
                <a:latin typeface="Open Sans" panose="020B0606030504020204" pitchFamily="34" charset="0"/>
                <a:ea typeface="Open Sans" panose="020B0606030504020204" pitchFamily="34" charset="0"/>
                <a:cs typeface="Open Sans" panose="020B0606030504020204" pitchFamily="34" charset="0"/>
              </a:rPr>
            </a:br>
            <a:r>
              <a:rPr lang="en-US" sz="2200" dirty="0">
                <a:latin typeface="Open Sans" panose="020B0606030504020204" pitchFamily="34" charset="0"/>
                <a:ea typeface="Open Sans" panose="020B0606030504020204" pitchFamily="34" charset="0"/>
                <a:cs typeface="Open Sans" panose="020B0606030504020204" pitchFamily="34" charset="0"/>
              </a:rPr>
              <a:t>Can you guess what the icons represent?</a:t>
            </a:r>
          </a:p>
        </p:txBody>
      </p:sp>
    </p:spTree>
    <p:extLst>
      <p:ext uri="{BB962C8B-B14F-4D97-AF65-F5344CB8AC3E}">
        <p14:creationId xmlns:p14="http://schemas.microsoft.com/office/powerpoint/2010/main" val="236258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A52DE-2D23-9239-C1BF-B483DE9256C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9EDAADD-E364-56D2-8A8A-1B1A5C35F62D}"/>
              </a:ext>
            </a:extLst>
          </p:cNvPr>
          <p:cNvSpPr txBox="1">
            <a:spLocks/>
          </p:cNvSpPr>
          <p:nvPr/>
        </p:nvSpPr>
        <p:spPr>
          <a:xfrm>
            <a:off x="285797" y="476158"/>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cxnSp>
        <p:nvCxnSpPr>
          <p:cNvPr id="6" name="Straight Arrow Connector 5">
            <a:extLst>
              <a:ext uri="{FF2B5EF4-FFF2-40B4-BE49-F238E27FC236}">
                <a16:creationId xmlns:a16="http://schemas.microsoft.com/office/drawing/2014/main" id="{6518D590-3DBE-8584-794F-5F732BBE6674}"/>
              </a:ext>
            </a:extLst>
          </p:cNvPr>
          <p:cNvCxnSpPr/>
          <p:nvPr/>
        </p:nvCxnSpPr>
        <p:spPr>
          <a:xfrm>
            <a:off x="525117" y="5188225"/>
            <a:ext cx="11141765"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489641C9-0FE9-B6BA-6A8C-509BAD7DC27E}"/>
              </a:ext>
            </a:extLst>
          </p:cNvPr>
          <p:cNvSpPr txBox="1"/>
          <p:nvPr/>
        </p:nvSpPr>
        <p:spPr>
          <a:xfrm>
            <a:off x="5768007" y="5465246"/>
            <a:ext cx="655983" cy="400110"/>
          </a:xfrm>
          <a:prstGeom prst="rect">
            <a:avLst/>
          </a:prstGeom>
          <a:noFill/>
        </p:spPr>
        <p:txBody>
          <a:bodyPr wrap="square" rtlCol="0">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Age</a:t>
            </a:r>
          </a:p>
        </p:txBody>
      </p:sp>
      <p:pic>
        <p:nvPicPr>
          <p:cNvPr id="11" name="Graphic 10" descr="Droplet">
            <a:extLst>
              <a:ext uri="{FF2B5EF4-FFF2-40B4-BE49-F238E27FC236}">
                <a16:creationId xmlns:a16="http://schemas.microsoft.com/office/drawing/2014/main" id="{BB2D6F22-F32C-7E93-CF90-820721A07E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1416" y="3826567"/>
            <a:ext cx="854762" cy="854762"/>
          </a:xfrm>
          <a:prstGeom prst="rect">
            <a:avLst/>
          </a:prstGeom>
          <a:effectLst>
            <a:outerShdw blurRad="50800" dist="38100" dir="2700000" algn="tl" rotWithShape="0">
              <a:prstClr val="black">
                <a:alpha val="40000"/>
              </a:prstClr>
            </a:outerShdw>
          </a:effectLst>
        </p:spPr>
      </p:pic>
      <p:pic>
        <p:nvPicPr>
          <p:cNvPr id="13" name="Graphic 12" descr="Pause ">
            <a:extLst>
              <a:ext uri="{FF2B5EF4-FFF2-40B4-BE49-F238E27FC236}">
                <a16:creationId xmlns:a16="http://schemas.microsoft.com/office/drawing/2014/main" id="{2A500752-C8E1-A28F-B1E6-3954AF52EB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04935" y="3942876"/>
            <a:ext cx="771937" cy="771937"/>
          </a:xfrm>
          <a:prstGeom prst="rect">
            <a:avLst/>
          </a:prstGeom>
          <a:effectLst>
            <a:outerShdw blurRad="50800" dist="38100" dir="2700000" algn="tl" rotWithShape="0">
              <a:prstClr val="black">
                <a:alpha val="40000"/>
              </a:prstClr>
            </a:outerShdw>
          </a:effectLst>
        </p:spPr>
      </p:pic>
      <p:pic>
        <p:nvPicPr>
          <p:cNvPr id="15" name="Graphic 14" descr="Baby crawling ">
            <a:extLst>
              <a:ext uri="{FF2B5EF4-FFF2-40B4-BE49-F238E27FC236}">
                <a16:creationId xmlns:a16="http://schemas.microsoft.com/office/drawing/2014/main" id="{4E4D65AF-BF8E-E694-76BD-AE167D4F081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45488" y="3877921"/>
            <a:ext cx="914400" cy="914400"/>
          </a:xfrm>
          <a:prstGeom prst="rect">
            <a:avLst/>
          </a:prstGeom>
          <a:effectLst>
            <a:outerShdw blurRad="50800" dist="38100" dir="2700000" algn="tl" rotWithShape="0">
              <a:prstClr val="black">
                <a:alpha val="40000"/>
              </a:prstClr>
            </a:outerShdw>
          </a:effectLst>
        </p:spPr>
      </p:pic>
      <p:pic>
        <p:nvPicPr>
          <p:cNvPr id="17" name="Graphic 16" descr="Downward trend graph ">
            <a:extLst>
              <a:ext uri="{FF2B5EF4-FFF2-40B4-BE49-F238E27FC236}">
                <a16:creationId xmlns:a16="http://schemas.microsoft.com/office/drawing/2014/main" id="{950CF77A-17F0-E7F1-CA8D-DF7D9F44967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9602" y="3829885"/>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90B7E131-1836-00EB-DFC8-644557203470}"/>
              </a:ext>
            </a:extLst>
          </p:cNvPr>
          <p:cNvSpPr txBox="1"/>
          <p:nvPr/>
        </p:nvSpPr>
        <p:spPr>
          <a:xfrm>
            <a:off x="408818" y="1738268"/>
            <a:ext cx="2020081" cy="1634490"/>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Puberty </a:t>
            </a:r>
          </a:p>
          <a:p>
            <a:pPr algn="ctr"/>
            <a:r>
              <a:rPr lang="en-US" dirty="0">
                <a:latin typeface="Open Sans" panose="020B0606030504020204" pitchFamily="34" charset="0"/>
                <a:ea typeface="Open Sans" panose="020B0606030504020204" pitchFamily="34" charset="0"/>
                <a:cs typeface="Open Sans" panose="020B0606030504020204" pitchFamily="34" charset="0"/>
              </a:rPr>
              <a:t>(ages 8-16)</a:t>
            </a:r>
            <a:br>
              <a:rPr lang="en-US" dirty="0">
                <a:latin typeface="Open Sans" panose="020B0606030504020204" pitchFamily="34" charset="0"/>
                <a:ea typeface="Open Sans" panose="020B0606030504020204" pitchFamily="34" charset="0"/>
                <a:cs typeface="Open Sans" panose="020B0606030504020204" pitchFamily="34" charset="0"/>
              </a:rPr>
            </a:b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763DDA45-ED84-3ABB-2A8A-76B7746EDB09}"/>
              </a:ext>
            </a:extLst>
          </p:cNvPr>
          <p:cNvSpPr txBox="1"/>
          <p:nvPr/>
        </p:nvSpPr>
        <p:spPr>
          <a:xfrm>
            <a:off x="2698877" y="1732802"/>
            <a:ext cx="2767645" cy="1634490"/>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Reproductive years</a:t>
            </a:r>
          </a:p>
          <a:p>
            <a:pPr algn="ctr"/>
            <a:r>
              <a:rPr lang="en-US" dirty="0">
                <a:latin typeface="Open Sans" panose="020B0606030504020204" pitchFamily="34" charset="0"/>
                <a:ea typeface="Open Sans" panose="020B0606030504020204" pitchFamily="34" charset="0"/>
                <a:cs typeface="Open Sans" panose="020B0606030504020204" pitchFamily="34" charset="0"/>
              </a:rPr>
              <a:t>(ages 16-45)</a:t>
            </a:r>
          </a:p>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DA87C097-6EB2-0F6A-6922-4C5CF454F155}"/>
              </a:ext>
            </a:extLst>
          </p:cNvPr>
          <p:cNvSpPr txBox="1"/>
          <p:nvPr/>
        </p:nvSpPr>
        <p:spPr>
          <a:xfrm>
            <a:off x="5736500" y="1732802"/>
            <a:ext cx="2900604" cy="1634490"/>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Perimenopause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(begins approx. age 45)</a:t>
            </a:r>
          </a:p>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3825C62C-9792-D688-7ADF-5BE253DE4897}"/>
              </a:ext>
            </a:extLst>
          </p:cNvPr>
          <p:cNvSpPr txBox="1"/>
          <p:nvPr/>
        </p:nvSpPr>
        <p:spPr>
          <a:xfrm>
            <a:off x="8907082" y="1726866"/>
            <a:ext cx="2767645" cy="1634490"/>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(average age 51)</a:t>
            </a:r>
          </a:p>
          <a:p>
            <a:pPr algn="ct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Periods stop completely</a:t>
            </a:r>
          </a:p>
        </p:txBody>
      </p:sp>
    </p:spTree>
    <p:extLst>
      <p:ext uri="{BB962C8B-B14F-4D97-AF65-F5344CB8AC3E}">
        <p14:creationId xmlns:p14="http://schemas.microsoft.com/office/powerpoint/2010/main" val="397944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706AE-EE85-B6A8-EF98-1F45B7D784C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9C05696-1DA3-CB58-A038-CA4ADD3D8CD1}"/>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pic>
        <p:nvPicPr>
          <p:cNvPr id="11" name="Graphic 10">
            <a:extLst>
              <a:ext uri="{FF2B5EF4-FFF2-40B4-BE49-F238E27FC236}">
                <a16:creationId xmlns:a16="http://schemas.microsoft.com/office/drawing/2014/main" id="{D12676B4-918B-B4C9-AEA1-4B6902CF74C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B9FAD8F1-33E9-BDE4-1F3F-D6476F7CDFA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ED4CC9E6-2E9E-A9DA-E360-996685E3B79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6850F6EE-F204-5665-83CA-720B13DC326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51650929-73F0-0E22-FAB1-F069BF3A1C79}"/>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A. Puberty </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9DE4F44D-F965-35FF-D1A9-A377ABFF26AF}"/>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B. Reproductive years</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CA30C1D3-99E7-E97E-FD37-E6BC5B165729}"/>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C. Perimenopause</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39E57B10-F964-6DC0-C773-7852ECFAE3F0}"/>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D. 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FCF61C7F-9095-2073-EF4D-52CDB241C7DE}"/>
              </a:ext>
            </a:extLst>
          </p:cNvPr>
          <p:cNvSpPr txBox="1"/>
          <p:nvPr/>
        </p:nvSpPr>
        <p:spPr>
          <a:xfrm>
            <a:off x="150195" y="985277"/>
            <a:ext cx="11906203" cy="504754"/>
          </a:xfrm>
          <a:prstGeom prst="rect">
            <a:avLst/>
          </a:prstGeom>
          <a:noFill/>
        </p:spPr>
        <p:txBody>
          <a:bodyPr wrap="square" rtlCol="0">
            <a:spAutoFit/>
          </a:bodyPr>
          <a:lstStyle/>
          <a:p>
            <a:pPr>
              <a:lnSpc>
                <a:spcPct val="150000"/>
              </a:lnSpc>
            </a:pPr>
            <a:r>
              <a:rPr lang="en-US" sz="2000" dirty="0">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C8152812-0FAC-C2C4-FEE4-207591E92D64}"/>
              </a:ext>
            </a:extLst>
          </p:cNvPr>
          <p:cNvSpPr txBox="1"/>
          <p:nvPr/>
        </p:nvSpPr>
        <p:spPr>
          <a:xfrm>
            <a:off x="174835" y="1798414"/>
            <a:ext cx="2290060"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3F01A9D7-F19C-C501-DD10-E6E5A46317F6}"/>
              </a:ext>
            </a:extLst>
          </p:cNvPr>
          <p:cNvSpPr txBox="1"/>
          <p:nvPr/>
        </p:nvSpPr>
        <p:spPr>
          <a:xfrm>
            <a:off x="2697686" y="2494688"/>
            <a:ext cx="2677212"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7475737C-A33C-1BCA-5D99-518FAAB05363}"/>
              </a:ext>
            </a:extLst>
          </p:cNvPr>
          <p:cNvSpPr txBox="1"/>
          <p:nvPr/>
        </p:nvSpPr>
        <p:spPr>
          <a:xfrm>
            <a:off x="256976" y="2482613"/>
            <a:ext cx="2183734"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07486007-5A40-8CB7-F0AD-6A129937F373}"/>
              </a:ext>
            </a:extLst>
          </p:cNvPr>
          <p:cNvSpPr txBox="1"/>
          <p:nvPr/>
        </p:nvSpPr>
        <p:spPr>
          <a:xfrm>
            <a:off x="2639730" y="1798414"/>
            <a:ext cx="2412928"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6B1AB863-3E94-49D7-978E-05F1AEC0878E}"/>
              </a:ext>
            </a:extLst>
          </p:cNvPr>
          <p:cNvSpPr txBox="1"/>
          <p:nvPr/>
        </p:nvSpPr>
        <p:spPr>
          <a:xfrm>
            <a:off x="5227493" y="1789926"/>
            <a:ext cx="181762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E2614D5F-0E97-7E6B-0F94-401AF45ABB3B}"/>
              </a:ext>
            </a:extLst>
          </p:cNvPr>
          <p:cNvSpPr txBox="1"/>
          <p:nvPr/>
        </p:nvSpPr>
        <p:spPr>
          <a:xfrm>
            <a:off x="5631874" y="2492826"/>
            <a:ext cx="313200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73663C2D-CF6F-2815-3E87-846CB8E2CD6C}"/>
              </a:ext>
            </a:extLst>
          </p:cNvPr>
          <p:cNvSpPr txBox="1"/>
          <p:nvPr/>
        </p:nvSpPr>
        <p:spPr>
          <a:xfrm>
            <a:off x="7219955" y="1798414"/>
            <a:ext cx="1714140"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2F8AD079-33BE-764C-43BA-15CF41F45367}"/>
              </a:ext>
            </a:extLst>
          </p:cNvPr>
          <p:cNvSpPr txBox="1"/>
          <p:nvPr/>
        </p:nvSpPr>
        <p:spPr>
          <a:xfrm>
            <a:off x="9020857" y="2482613"/>
            <a:ext cx="291416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28092D13-DD25-B62D-643A-21035708D1E4}"/>
              </a:ext>
            </a:extLst>
          </p:cNvPr>
          <p:cNvSpPr txBox="1"/>
          <p:nvPr/>
        </p:nvSpPr>
        <p:spPr>
          <a:xfrm>
            <a:off x="5582609" y="3187238"/>
            <a:ext cx="284999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4CEB3508-4975-61D6-B796-93BCF515F4D7}"/>
              </a:ext>
            </a:extLst>
          </p:cNvPr>
          <p:cNvSpPr txBox="1"/>
          <p:nvPr/>
        </p:nvSpPr>
        <p:spPr>
          <a:xfrm>
            <a:off x="9108930" y="1787584"/>
            <a:ext cx="2908236"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88963DDB-7913-216F-4F7F-758B256E6D80}"/>
              </a:ext>
            </a:extLst>
          </p:cNvPr>
          <p:cNvSpPr txBox="1"/>
          <p:nvPr/>
        </p:nvSpPr>
        <p:spPr>
          <a:xfrm>
            <a:off x="177325" y="3187238"/>
            <a:ext cx="2548679"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C0807EF7-C21C-6ABF-334C-879F2A9EF31C}"/>
              </a:ext>
            </a:extLst>
          </p:cNvPr>
          <p:cNvSpPr txBox="1"/>
          <p:nvPr/>
        </p:nvSpPr>
        <p:spPr>
          <a:xfrm>
            <a:off x="2903329" y="3187238"/>
            <a:ext cx="2501955"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CB171FE7-7D19-ACE0-7B6B-3913F2ED4C6A}"/>
              </a:ext>
            </a:extLst>
          </p:cNvPr>
          <p:cNvSpPr txBox="1"/>
          <p:nvPr/>
        </p:nvSpPr>
        <p:spPr>
          <a:xfrm>
            <a:off x="8609931" y="3178377"/>
            <a:ext cx="3404746"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30073545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E552C-B403-E058-CA0A-A12C1044A5B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B040392-9D73-704B-2815-251193F10EFC}"/>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pic>
        <p:nvPicPr>
          <p:cNvPr id="11" name="Graphic 10">
            <a:extLst>
              <a:ext uri="{FF2B5EF4-FFF2-40B4-BE49-F238E27FC236}">
                <a16:creationId xmlns:a16="http://schemas.microsoft.com/office/drawing/2014/main" id="{10E5B851-78DD-A45A-3642-120D7CE7C57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A4FB2EF3-48F9-158E-36A8-95B2C6378F3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E45B5B83-79D3-C517-21F6-134DD4DF1DB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4F5FF26E-FA53-C068-22FD-B0424CEF9CB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E0BCC97C-70AE-18D8-E0CD-D8A7A7DFD1A5}"/>
              </a:ext>
            </a:extLst>
          </p:cNvPr>
          <p:cNvSpPr txBox="1"/>
          <p:nvPr/>
        </p:nvSpPr>
        <p:spPr>
          <a:xfrm>
            <a:off x="480536" y="4804197"/>
            <a:ext cx="2020081" cy="1021556"/>
          </a:xfrm>
          <a:prstGeom prst="roundRect">
            <a:avLst/>
          </a:prstGeom>
          <a:solidFill>
            <a:schemeClr val="accent1">
              <a:lumMod val="40000"/>
              <a:lumOff val="60000"/>
            </a:schemeClr>
          </a:solidFill>
          <a:ln>
            <a:solidFill>
              <a:schemeClr val="accent1">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A. Puberty </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519C2607-C748-CE55-3BA0-DA80D88C7D59}"/>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B. Reproductive years</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EF4E1150-F8E0-18E4-63EA-D14E96998AE5}"/>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C. Perimenopause</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FAF68AB3-F620-8BF6-1C5A-ABF0F556B5BE}"/>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D. 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F839D8B8-53FF-5F38-171E-67195F399E2E}"/>
              </a:ext>
            </a:extLst>
          </p:cNvPr>
          <p:cNvSpPr txBox="1"/>
          <p:nvPr/>
        </p:nvSpPr>
        <p:spPr>
          <a:xfrm>
            <a:off x="150195" y="985277"/>
            <a:ext cx="11906203" cy="504754"/>
          </a:xfrm>
          <a:prstGeom prst="rect">
            <a:avLst/>
          </a:prstGeom>
          <a:noFill/>
        </p:spPr>
        <p:txBody>
          <a:bodyPr wrap="square" rtlCol="0">
            <a:spAutoFit/>
          </a:bodyPr>
          <a:lstStyle/>
          <a:p>
            <a:pPr>
              <a:lnSpc>
                <a:spcPct val="150000"/>
              </a:lnSpc>
            </a:pPr>
            <a:r>
              <a:rPr lang="en-US" sz="2000" dirty="0">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5B0F6CFC-974C-AA0D-6C18-5C2049746403}"/>
              </a:ext>
            </a:extLst>
          </p:cNvPr>
          <p:cNvSpPr txBox="1"/>
          <p:nvPr/>
        </p:nvSpPr>
        <p:spPr>
          <a:xfrm>
            <a:off x="174835" y="1798414"/>
            <a:ext cx="2290060" cy="442674"/>
          </a:xfrm>
          <a:prstGeom prst="roundRect">
            <a:avLst/>
          </a:prstGeom>
          <a:solidFill>
            <a:schemeClr val="accent1">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FF25D8CD-3A75-F85E-A9AB-55974F8239CC}"/>
              </a:ext>
            </a:extLst>
          </p:cNvPr>
          <p:cNvSpPr txBox="1"/>
          <p:nvPr/>
        </p:nvSpPr>
        <p:spPr>
          <a:xfrm>
            <a:off x="2697686" y="2494688"/>
            <a:ext cx="2677212"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D9089F9A-0A11-BBF5-B9A6-2CF26EF892B1}"/>
              </a:ext>
            </a:extLst>
          </p:cNvPr>
          <p:cNvSpPr txBox="1"/>
          <p:nvPr/>
        </p:nvSpPr>
        <p:spPr>
          <a:xfrm>
            <a:off x="256976" y="2482613"/>
            <a:ext cx="2183734"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9E48C673-D617-9662-4EBA-6E94B8E7CEDA}"/>
              </a:ext>
            </a:extLst>
          </p:cNvPr>
          <p:cNvSpPr txBox="1"/>
          <p:nvPr/>
        </p:nvSpPr>
        <p:spPr>
          <a:xfrm>
            <a:off x="2639730" y="1798414"/>
            <a:ext cx="2412928" cy="442674"/>
          </a:xfrm>
          <a:prstGeom prst="roundRect">
            <a:avLst/>
          </a:prstGeom>
          <a:solidFill>
            <a:schemeClr val="accent1">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7879F551-86CC-B184-9BD2-709F498724A2}"/>
              </a:ext>
            </a:extLst>
          </p:cNvPr>
          <p:cNvSpPr txBox="1"/>
          <p:nvPr/>
        </p:nvSpPr>
        <p:spPr>
          <a:xfrm>
            <a:off x="5227493" y="1789926"/>
            <a:ext cx="181762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27154F92-CE54-C2DB-0C79-30F6D6958B0A}"/>
              </a:ext>
            </a:extLst>
          </p:cNvPr>
          <p:cNvSpPr txBox="1"/>
          <p:nvPr/>
        </p:nvSpPr>
        <p:spPr>
          <a:xfrm>
            <a:off x="5631874" y="2492826"/>
            <a:ext cx="3132007" cy="442674"/>
          </a:xfrm>
          <a:prstGeom prst="roundRect">
            <a:avLst/>
          </a:prstGeom>
          <a:solidFill>
            <a:schemeClr val="accent1">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8D2FF631-58EE-0CD7-0C62-60F22EFFB507}"/>
              </a:ext>
            </a:extLst>
          </p:cNvPr>
          <p:cNvSpPr txBox="1"/>
          <p:nvPr/>
        </p:nvSpPr>
        <p:spPr>
          <a:xfrm>
            <a:off x="7219955" y="1798414"/>
            <a:ext cx="1714140"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75A9B42E-E0DF-B880-69C2-5C58C87E5364}"/>
              </a:ext>
            </a:extLst>
          </p:cNvPr>
          <p:cNvSpPr txBox="1"/>
          <p:nvPr/>
        </p:nvSpPr>
        <p:spPr>
          <a:xfrm>
            <a:off x="9020857" y="2482613"/>
            <a:ext cx="291416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EDB7741B-FB93-FCBF-B66C-12705774EE50}"/>
              </a:ext>
            </a:extLst>
          </p:cNvPr>
          <p:cNvSpPr txBox="1"/>
          <p:nvPr/>
        </p:nvSpPr>
        <p:spPr>
          <a:xfrm>
            <a:off x="5582609" y="3187238"/>
            <a:ext cx="284999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B60516B8-CCEA-6CF9-7E41-0A4F981BA575}"/>
              </a:ext>
            </a:extLst>
          </p:cNvPr>
          <p:cNvSpPr txBox="1"/>
          <p:nvPr/>
        </p:nvSpPr>
        <p:spPr>
          <a:xfrm>
            <a:off x="9108930" y="1787584"/>
            <a:ext cx="2908236"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803CBA17-28DA-61C3-0CE0-2ECF0BF9EDD2}"/>
              </a:ext>
            </a:extLst>
          </p:cNvPr>
          <p:cNvSpPr txBox="1"/>
          <p:nvPr/>
        </p:nvSpPr>
        <p:spPr>
          <a:xfrm>
            <a:off x="177325" y="3187238"/>
            <a:ext cx="2548679"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64D6E268-E0A5-EB5E-7FFD-F86CFA4D5F0B}"/>
              </a:ext>
            </a:extLst>
          </p:cNvPr>
          <p:cNvSpPr txBox="1"/>
          <p:nvPr/>
        </p:nvSpPr>
        <p:spPr>
          <a:xfrm>
            <a:off x="2903329" y="3187238"/>
            <a:ext cx="2501955"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F7402FBC-A72A-73E2-3F47-8EA2E74A27EE}"/>
              </a:ext>
            </a:extLst>
          </p:cNvPr>
          <p:cNvSpPr txBox="1"/>
          <p:nvPr/>
        </p:nvSpPr>
        <p:spPr>
          <a:xfrm>
            <a:off x="8609931" y="3178377"/>
            <a:ext cx="3404746"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15766007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42E62-84C6-4326-91A4-6D71AE022C2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96B501B-4070-D70A-3392-F5C5240B440F}"/>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pic>
        <p:nvPicPr>
          <p:cNvPr id="11" name="Graphic 10">
            <a:extLst>
              <a:ext uri="{FF2B5EF4-FFF2-40B4-BE49-F238E27FC236}">
                <a16:creationId xmlns:a16="http://schemas.microsoft.com/office/drawing/2014/main" id="{687BB24E-0C87-B272-60E0-30CAEA9C61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A79403AD-918D-CE2F-3A44-C6F477163F5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40E66976-B972-20BB-474F-A1BE53B3F0B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283BFED5-DA67-836C-033A-171E7C995CF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1D33C6A2-B351-3442-F5F7-E74C9DD0AA5E}"/>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A. Puberty </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5CAB2A69-777D-38C5-836F-F29CE081314E}"/>
              </a:ext>
            </a:extLst>
          </p:cNvPr>
          <p:cNvSpPr txBox="1"/>
          <p:nvPr/>
        </p:nvSpPr>
        <p:spPr>
          <a:xfrm>
            <a:off x="2770595" y="4798731"/>
            <a:ext cx="2767645" cy="1021556"/>
          </a:xfrm>
          <a:prstGeom prst="round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B. Reproductive years</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A78DE68F-4F48-95F8-05C5-64BC184B5CD1}"/>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C. Perimenopause</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EFB7B1D6-A365-F5F9-26FC-CC735A29869C}"/>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D. 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63078B1F-98A4-FC7D-CCBF-D4D501DDD9CE}"/>
              </a:ext>
            </a:extLst>
          </p:cNvPr>
          <p:cNvSpPr txBox="1"/>
          <p:nvPr/>
        </p:nvSpPr>
        <p:spPr>
          <a:xfrm>
            <a:off x="150195" y="985277"/>
            <a:ext cx="11906203" cy="504754"/>
          </a:xfrm>
          <a:prstGeom prst="rect">
            <a:avLst/>
          </a:prstGeom>
          <a:noFill/>
        </p:spPr>
        <p:txBody>
          <a:bodyPr wrap="square" rtlCol="0">
            <a:spAutoFit/>
          </a:bodyPr>
          <a:lstStyle/>
          <a:p>
            <a:pPr>
              <a:lnSpc>
                <a:spcPct val="150000"/>
              </a:lnSpc>
            </a:pPr>
            <a:r>
              <a:rPr lang="en-US" sz="2000" dirty="0">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3BC62BD9-0F4D-D5B3-721A-46C1C5EDB202}"/>
              </a:ext>
            </a:extLst>
          </p:cNvPr>
          <p:cNvSpPr txBox="1"/>
          <p:nvPr/>
        </p:nvSpPr>
        <p:spPr>
          <a:xfrm>
            <a:off x="174835" y="1798414"/>
            <a:ext cx="2290060"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10A2F340-1E3B-7BD4-6D7C-06E596D7A182}"/>
              </a:ext>
            </a:extLst>
          </p:cNvPr>
          <p:cNvSpPr txBox="1"/>
          <p:nvPr/>
        </p:nvSpPr>
        <p:spPr>
          <a:xfrm>
            <a:off x="2697686" y="2494688"/>
            <a:ext cx="2677212" cy="442674"/>
          </a:xfrm>
          <a:prstGeom prst="roundRect">
            <a:avLst/>
          </a:prstGeom>
          <a:solidFill>
            <a:schemeClr val="accent5">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948AE68E-2765-7BFE-C1A4-C4AA61556F64}"/>
              </a:ext>
            </a:extLst>
          </p:cNvPr>
          <p:cNvSpPr txBox="1"/>
          <p:nvPr/>
        </p:nvSpPr>
        <p:spPr>
          <a:xfrm>
            <a:off x="256976" y="2482613"/>
            <a:ext cx="2183734"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8A82B16A-9D65-FB11-EE72-7C0A133126DF}"/>
              </a:ext>
            </a:extLst>
          </p:cNvPr>
          <p:cNvSpPr txBox="1"/>
          <p:nvPr/>
        </p:nvSpPr>
        <p:spPr>
          <a:xfrm>
            <a:off x="2639730" y="1798414"/>
            <a:ext cx="2412928" cy="442674"/>
          </a:xfrm>
          <a:prstGeom prst="roundRect">
            <a:avLst/>
          </a:prstGeom>
          <a:solidFill>
            <a:schemeClr val="accent5">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D4E39F54-8187-B7DD-D493-4BF67979E78D}"/>
              </a:ext>
            </a:extLst>
          </p:cNvPr>
          <p:cNvSpPr txBox="1"/>
          <p:nvPr/>
        </p:nvSpPr>
        <p:spPr>
          <a:xfrm>
            <a:off x="5227493" y="1789926"/>
            <a:ext cx="181762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748EE817-8F4E-CB1B-6808-FA0527A225A1}"/>
              </a:ext>
            </a:extLst>
          </p:cNvPr>
          <p:cNvSpPr txBox="1"/>
          <p:nvPr/>
        </p:nvSpPr>
        <p:spPr>
          <a:xfrm>
            <a:off x="5631874" y="2492826"/>
            <a:ext cx="3132007" cy="442674"/>
          </a:xfrm>
          <a:prstGeom prst="roundRect">
            <a:avLst/>
          </a:prstGeom>
          <a:solidFill>
            <a:schemeClr val="accent5">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5471011A-8D60-FBD1-7C5A-F339C5F32576}"/>
              </a:ext>
            </a:extLst>
          </p:cNvPr>
          <p:cNvSpPr txBox="1"/>
          <p:nvPr/>
        </p:nvSpPr>
        <p:spPr>
          <a:xfrm>
            <a:off x="7219955" y="1798414"/>
            <a:ext cx="1714140"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A0A11B57-459F-165A-82F5-E355D1D0CB6E}"/>
              </a:ext>
            </a:extLst>
          </p:cNvPr>
          <p:cNvSpPr txBox="1"/>
          <p:nvPr/>
        </p:nvSpPr>
        <p:spPr>
          <a:xfrm>
            <a:off x="9020857" y="2482613"/>
            <a:ext cx="291416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1E20B43C-4036-8957-8EAD-CFA549407164}"/>
              </a:ext>
            </a:extLst>
          </p:cNvPr>
          <p:cNvSpPr txBox="1"/>
          <p:nvPr/>
        </p:nvSpPr>
        <p:spPr>
          <a:xfrm>
            <a:off x="5582609" y="3187238"/>
            <a:ext cx="284999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72835E72-DD5F-2DE1-E55B-AF379113627F}"/>
              </a:ext>
            </a:extLst>
          </p:cNvPr>
          <p:cNvSpPr txBox="1"/>
          <p:nvPr/>
        </p:nvSpPr>
        <p:spPr>
          <a:xfrm>
            <a:off x="9108930" y="1787584"/>
            <a:ext cx="2908236"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38776260-1407-274D-0541-641C8B9D7AF6}"/>
              </a:ext>
            </a:extLst>
          </p:cNvPr>
          <p:cNvSpPr txBox="1"/>
          <p:nvPr/>
        </p:nvSpPr>
        <p:spPr>
          <a:xfrm>
            <a:off x="177325" y="3187238"/>
            <a:ext cx="2548679"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4BA2ADCD-310A-CC13-E900-CCBBDCD4A03D}"/>
              </a:ext>
            </a:extLst>
          </p:cNvPr>
          <p:cNvSpPr txBox="1"/>
          <p:nvPr/>
        </p:nvSpPr>
        <p:spPr>
          <a:xfrm>
            <a:off x="2903329" y="3187238"/>
            <a:ext cx="2501955"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7379C80C-38A3-FC5B-5840-30DDE78F3693}"/>
              </a:ext>
            </a:extLst>
          </p:cNvPr>
          <p:cNvSpPr txBox="1"/>
          <p:nvPr/>
        </p:nvSpPr>
        <p:spPr>
          <a:xfrm>
            <a:off x="8609931" y="3178377"/>
            <a:ext cx="3404746"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846298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C52B-9AC0-4898-8C2A-A9A61722011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2666D6-9982-21B7-7C60-6F79CA9B2C64}"/>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pic>
        <p:nvPicPr>
          <p:cNvPr id="11" name="Graphic 10">
            <a:extLst>
              <a:ext uri="{FF2B5EF4-FFF2-40B4-BE49-F238E27FC236}">
                <a16:creationId xmlns:a16="http://schemas.microsoft.com/office/drawing/2014/main" id="{EBE02223-20A4-DD08-0F9D-6CB99603B27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64A2B9A6-7A2F-51DF-DBF9-04EFD774EB7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9E991995-3322-CAF6-1361-190DC1536F3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C0B29131-2D3F-C48A-C171-CDAB0C20EE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5ECBEC67-ADF6-F758-FA85-AA301DC32F59}"/>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A. Puberty </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1C83B73B-610E-7059-2BC5-E080841BA734}"/>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B. Reproductive years</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3EAA5753-02B5-1E36-8211-1B647D5D34B2}"/>
              </a:ext>
            </a:extLst>
          </p:cNvPr>
          <p:cNvSpPr txBox="1"/>
          <p:nvPr/>
        </p:nvSpPr>
        <p:spPr>
          <a:xfrm>
            <a:off x="5808218" y="4798731"/>
            <a:ext cx="2900604" cy="1021556"/>
          </a:xfrm>
          <a:prstGeom prst="roundRect">
            <a:avLst/>
          </a:prstGeom>
          <a:solidFill>
            <a:schemeClr val="accent3">
              <a:lumMod val="40000"/>
              <a:lumOff val="60000"/>
            </a:schemeClr>
          </a:solidFill>
          <a:ln>
            <a:solidFill>
              <a:schemeClr val="accent3">
                <a:lumMod val="40000"/>
                <a:lumOff val="6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C. Perimenopause</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E3256F4B-4D95-3788-E6EC-B6326BC3926A}"/>
              </a:ext>
            </a:extLst>
          </p:cNvPr>
          <p:cNvSpPr txBox="1"/>
          <p:nvPr/>
        </p:nvSpPr>
        <p:spPr>
          <a:xfrm>
            <a:off x="8978800" y="4792795"/>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D. 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E5497C7A-C7E5-5258-5A2B-8DCC79A3DB03}"/>
              </a:ext>
            </a:extLst>
          </p:cNvPr>
          <p:cNvSpPr txBox="1"/>
          <p:nvPr/>
        </p:nvSpPr>
        <p:spPr>
          <a:xfrm>
            <a:off x="150195" y="985277"/>
            <a:ext cx="11906203" cy="504754"/>
          </a:xfrm>
          <a:prstGeom prst="rect">
            <a:avLst/>
          </a:prstGeom>
          <a:noFill/>
        </p:spPr>
        <p:txBody>
          <a:bodyPr wrap="square" rtlCol="0">
            <a:spAutoFit/>
          </a:bodyPr>
          <a:lstStyle/>
          <a:p>
            <a:pPr>
              <a:lnSpc>
                <a:spcPct val="150000"/>
              </a:lnSpc>
            </a:pPr>
            <a:r>
              <a:rPr lang="en-US" sz="2000" dirty="0">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18902933-4AED-7913-2003-77C87A268CA1}"/>
              </a:ext>
            </a:extLst>
          </p:cNvPr>
          <p:cNvSpPr txBox="1"/>
          <p:nvPr/>
        </p:nvSpPr>
        <p:spPr>
          <a:xfrm>
            <a:off x="174835" y="1798414"/>
            <a:ext cx="2290060"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1AAC0CEB-86BC-DBEC-1EB9-CF298B766D49}"/>
              </a:ext>
            </a:extLst>
          </p:cNvPr>
          <p:cNvSpPr txBox="1"/>
          <p:nvPr/>
        </p:nvSpPr>
        <p:spPr>
          <a:xfrm>
            <a:off x="2697686" y="2494688"/>
            <a:ext cx="2677212"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7E2414C6-09C9-2E43-CA32-88E013AFD2ED}"/>
              </a:ext>
            </a:extLst>
          </p:cNvPr>
          <p:cNvSpPr txBox="1"/>
          <p:nvPr/>
        </p:nvSpPr>
        <p:spPr>
          <a:xfrm>
            <a:off x="256976" y="2482613"/>
            <a:ext cx="2183734"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E1781458-4B1A-C521-2A25-9D5BB8380D1E}"/>
              </a:ext>
            </a:extLst>
          </p:cNvPr>
          <p:cNvSpPr txBox="1"/>
          <p:nvPr/>
        </p:nvSpPr>
        <p:spPr>
          <a:xfrm>
            <a:off x="2639730" y="1798414"/>
            <a:ext cx="2412928"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C0D7EFAD-9DE6-DEF6-00CA-64FEC61CB3AE}"/>
              </a:ext>
            </a:extLst>
          </p:cNvPr>
          <p:cNvSpPr txBox="1"/>
          <p:nvPr/>
        </p:nvSpPr>
        <p:spPr>
          <a:xfrm>
            <a:off x="5227493" y="1789926"/>
            <a:ext cx="1817627"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2D6D1E48-EF60-6164-1170-BE3F94A00030}"/>
              </a:ext>
            </a:extLst>
          </p:cNvPr>
          <p:cNvSpPr txBox="1"/>
          <p:nvPr/>
        </p:nvSpPr>
        <p:spPr>
          <a:xfrm>
            <a:off x="5631874" y="2492826"/>
            <a:ext cx="313200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A5AB4CE1-692E-24B0-95C2-8B36D988B209}"/>
              </a:ext>
            </a:extLst>
          </p:cNvPr>
          <p:cNvSpPr txBox="1"/>
          <p:nvPr/>
        </p:nvSpPr>
        <p:spPr>
          <a:xfrm>
            <a:off x="7219955" y="1798414"/>
            <a:ext cx="1714140"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4F117B66-8FA9-5625-4147-C5906179ABD6}"/>
              </a:ext>
            </a:extLst>
          </p:cNvPr>
          <p:cNvSpPr txBox="1"/>
          <p:nvPr/>
        </p:nvSpPr>
        <p:spPr>
          <a:xfrm>
            <a:off x="9020857" y="2482613"/>
            <a:ext cx="2914167"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538D056C-CB91-9AAB-662B-898DA1E24ABA}"/>
              </a:ext>
            </a:extLst>
          </p:cNvPr>
          <p:cNvSpPr txBox="1"/>
          <p:nvPr/>
        </p:nvSpPr>
        <p:spPr>
          <a:xfrm>
            <a:off x="5582609" y="3187238"/>
            <a:ext cx="2849997"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CD280D42-4E7F-19CA-9C06-1DD18FA01358}"/>
              </a:ext>
            </a:extLst>
          </p:cNvPr>
          <p:cNvSpPr txBox="1"/>
          <p:nvPr/>
        </p:nvSpPr>
        <p:spPr>
          <a:xfrm>
            <a:off x="9108930" y="1787584"/>
            <a:ext cx="2908236"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120C0BCE-8F19-E090-5199-5E0415251D6E}"/>
              </a:ext>
            </a:extLst>
          </p:cNvPr>
          <p:cNvSpPr txBox="1"/>
          <p:nvPr/>
        </p:nvSpPr>
        <p:spPr>
          <a:xfrm>
            <a:off x="177325" y="3187238"/>
            <a:ext cx="2548679"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2D0FB9B1-6537-C19F-41B1-EAA716857E9C}"/>
              </a:ext>
            </a:extLst>
          </p:cNvPr>
          <p:cNvSpPr txBox="1"/>
          <p:nvPr/>
        </p:nvSpPr>
        <p:spPr>
          <a:xfrm>
            <a:off x="2903329" y="3187238"/>
            <a:ext cx="2501955"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19448CF9-4C70-9F49-C5BE-600C7781A19D}"/>
              </a:ext>
            </a:extLst>
          </p:cNvPr>
          <p:cNvSpPr txBox="1"/>
          <p:nvPr/>
        </p:nvSpPr>
        <p:spPr>
          <a:xfrm>
            <a:off x="8609931" y="3178377"/>
            <a:ext cx="3404746" cy="442674"/>
          </a:xfrm>
          <a:prstGeom prst="roundRect">
            <a:avLst/>
          </a:prstGeom>
          <a:solidFill>
            <a:schemeClr val="accent3">
              <a:lumMod val="40000"/>
              <a:lumOff val="60000"/>
            </a:schemeClr>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1245416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9DDF-A543-CA96-D789-F9EA667DD9E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4C86A25-BB27-C546-EC78-02C8FD7E195F}"/>
              </a:ext>
            </a:extLst>
          </p:cNvPr>
          <p:cNvSpPr txBox="1">
            <a:spLocks/>
          </p:cNvSpPr>
          <p:nvPr/>
        </p:nvSpPr>
        <p:spPr>
          <a:xfrm>
            <a:off x="150195" y="394695"/>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The menstrual </a:t>
            </a:r>
            <a:r>
              <a:rPr lang="en-GB" sz="3200" b="1" dirty="0">
                <a:solidFill>
                  <a:prstClr val="black"/>
                </a:solidFill>
                <a:latin typeface="Open Sans" panose="020B0606030504020204"/>
              </a:rPr>
              <a:t>cycle over a lifetime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pic>
        <p:nvPicPr>
          <p:cNvPr id="11" name="Graphic 10">
            <a:extLst>
              <a:ext uri="{FF2B5EF4-FFF2-40B4-BE49-F238E27FC236}">
                <a16:creationId xmlns:a16="http://schemas.microsoft.com/office/drawing/2014/main" id="{B29527CA-74AA-8A2A-6501-7ABD245E1CE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195" y="3889366"/>
            <a:ext cx="854762" cy="854762"/>
          </a:xfrm>
          <a:prstGeom prst="rect">
            <a:avLst/>
          </a:prstGeom>
          <a:effectLst>
            <a:outerShdw blurRad="50800" dist="38100" dir="2700000" algn="tl" rotWithShape="0">
              <a:prstClr val="black">
                <a:alpha val="40000"/>
              </a:prstClr>
            </a:outerShdw>
          </a:effectLst>
        </p:spPr>
      </p:pic>
      <p:pic>
        <p:nvPicPr>
          <p:cNvPr id="13" name="Graphic 12">
            <a:extLst>
              <a:ext uri="{FF2B5EF4-FFF2-40B4-BE49-F238E27FC236}">
                <a16:creationId xmlns:a16="http://schemas.microsoft.com/office/drawing/2014/main" id="{A0F288DB-1A49-BC65-F8AA-4DFF5A4002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76653" y="3977860"/>
            <a:ext cx="771937" cy="771937"/>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4F93519C-69A1-3549-9FE2-DE9D9F39BF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6862" y="3920154"/>
            <a:ext cx="914400" cy="914400"/>
          </a:xfrm>
          <a:prstGeom prst="rect">
            <a:avLst/>
          </a:prstGeom>
          <a:effectLst>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9EE67F2C-8650-0E5A-F214-ED2C84D2E83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1684" y="3889366"/>
            <a:ext cx="914400" cy="914400"/>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00899313-1652-FE96-BAD0-916552655DB1}"/>
              </a:ext>
            </a:extLst>
          </p:cNvPr>
          <p:cNvSpPr txBox="1"/>
          <p:nvPr/>
        </p:nvSpPr>
        <p:spPr>
          <a:xfrm>
            <a:off x="480536" y="4804197"/>
            <a:ext cx="2020081"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A. Puberty </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Menstruation begins</a:t>
            </a:r>
          </a:p>
        </p:txBody>
      </p:sp>
      <p:sp>
        <p:nvSpPr>
          <p:cNvPr id="3" name="TextBox 2">
            <a:extLst>
              <a:ext uri="{FF2B5EF4-FFF2-40B4-BE49-F238E27FC236}">
                <a16:creationId xmlns:a16="http://schemas.microsoft.com/office/drawing/2014/main" id="{7A74D809-4FFD-360C-4D8A-0E3D243DC9DA}"/>
              </a:ext>
            </a:extLst>
          </p:cNvPr>
          <p:cNvSpPr txBox="1"/>
          <p:nvPr/>
        </p:nvSpPr>
        <p:spPr>
          <a:xfrm>
            <a:off x="2770595" y="4798731"/>
            <a:ext cx="2767645"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B. Reproductive years</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 becomes established</a:t>
            </a:r>
          </a:p>
        </p:txBody>
      </p:sp>
      <p:sp>
        <p:nvSpPr>
          <p:cNvPr id="5" name="TextBox 4">
            <a:extLst>
              <a:ext uri="{FF2B5EF4-FFF2-40B4-BE49-F238E27FC236}">
                <a16:creationId xmlns:a16="http://schemas.microsoft.com/office/drawing/2014/main" id="{294097DB-6528-DA0E-9ABF-B9E631A092ED}"/>
              </a:ext>
            </a:extLst>
          </p:cNvPr>
          <p:cNvSpPr txBox="1"/>
          <p:nvPr/>
        </p:nvSpPr>
        <p:spPr>
          <a:xfrm>
            <a:off x="5808218" y="4798731"/>
            <a:ext cx="2900604" cy="1021556"/>
          </a:xfrm>
          <a:prstGeom prst="roundRect">
            <a:avLst/>
          </a:prstGeom>
          <a:solidFill>
            <a:schemeClr val="accent2">
              <a:lumMod val="20000"/>
              <a:lumOff val="80000"/>
            </a:schemeClr>
          </a:solidFill>
          <a:ln>
            <a:solidFill>
              <a:schemeClr val="accent2">
                <a:lumMod val="20000"/>
                <a:lumOff val="80000"/>
              </a:schemeClr>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C. Perimenopause</a:t>
            </a:r>
            <a:endParaRPr lang="en-US" dirty="0">
              <a:latin typeface="Open Sans" panose="020B0606030504020204" pitchFamily="34" charset="0"/>
              <a:ea typeface="Open Sans" panose="020B0606030504020204" pitchFamily="34" charset="0"/>
              <a:cs typeface="Open Sans" panose="020B0606030504020204" pitchFamily="34" charset="0"/>
            </a:endParaRPr>
          </a:p>
          <a:p>
            <a:pPr algn="ctr"/>
            <a:r>
              <a:rPr lang="en-US" dirty="0">
                <a:latin typeface="Open Sans" panose="020B0606030504020204" pitchFamily="34" charset="0"/>
                <a:ea typeface="Open Sans" panose="020B0606030504020204" pitchFamily="34" charset="0"/>
                <a:cs typeface="Open Sans" panose="020B0606030504020204" pitchFamily="34" charset="0"/>
              </a:rPr>
              <a:t>Cycles become unpredictable again</a:t>
            </a:r>
          </a:p>
        </p:txBody>
      </p:sp>
      <p:sp>
        <p:nvSpPr>
          <p:cNvPr id="8" name="TextBox 7">
            <a:extLst>
              <a:ext uri="{FF2B5EF4-FFF2-40B4-BE49-F238E27FC236}">
                <a16:creationId xmlns:a16="http://schemas.microsoft.com/office/drawing/2014/main" id="{9560968A-F379-E0FB-3C67-282614A05445}"/>
              </a:ext>
            </a:extLst>
          </p:cNvPr>
          <p:cNvSpPr txBox="1"/>
          <p:nvPr/>
        </p:nvSpPr>
        <p:spPr>
          <a:xfrm>
            <a:off x="8978800" y="4792795"/>
            <a:ext cx="2767645" cy="1021556"/>
          </a:xfrm>
          <a:prstGeom prst="roundRect">
            <a:avLst/>
          </a:prstGeom>
          <a:solidFill>
            <a:srgbClr val="EDD4FF"/>
          </a:solidFill>
          <a:ln>
            <a:solidFill>
              <a:srgbClr val="EDD4FF"/>
            </a:solidFill>
          </a:ln>
          <a:effectLst>
            <a:outerShdw blurRad="50800" dist="38100" dir="2700000" algn="tl" rotWithShape="0">
              <a:prstClr val="black">
                <a:alpha val="40000"/>
              </a:prstClr>
            </a:outerShdw>
          </a:effectLst>
        </p:spPr>
        <p:txBody>
          <a:bodyPr wrap="square" rtlCol="0">
            <a:spAutoFit/>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D. Menopause</a:t>
            </a:r>
          </a:p>
          <a:p>
            <a:pPr algn="ctr"/>
            <a:r>
              <a:rPr lang="en-US" dirty="0">
                <a:latin typeface="Open Sans" panose="020B0606030504020204" pitchFamily="34" charset="0"/>
                <a:ea typeface="Open Sans" panose="020B0606030504020204" pitchFamily="34" charset="0"/>
                <a:cs typeface="Open Sans" panose="020B0606030504020204" pitchFamily="34" charset="0"/>
              </a:rPr>
              <a:t>Periods stop completely</a:t>
            </a:r>
          </a:p>
        </p:txBody>
      </p:sp>
      <p:sp>
        <p:nvSpPr>
          <p:cNvPr id="9" name="TextBox 8">
            <a:extLst>
              <a:ext uri="{FF2B5EF4-FFF2-40B4-BE49-F238E27FC236}">
                <a16:creationId xmlns:a16="http://schemas.microsoft.com/office/drawing/2014/main" id="{04A0C67E-3B56-9A13-D635-4C0468D2957C}"/>
              </a:ext>
            </a:extLst>
          </p:cNvPr>
          <p:cNvSpPr txBox="1"/>
          <p:nvPr/>
        </p:nvSpPr>
        <p:spPr>
          <a:xfrm>
            <a:off x="150195" y="985277"/>
            <a:ext cx="11906203" cy="504754"/>
          </a:xfrm>
          <a:prstGeom prst="rect">
            <a:avLst/>
          </a:prstGeom>
          <a:noFill/>
        </p:spPr>
        <p:txBody>
          <a:bodyPr wrap="square" rtlCol="0">
            <a:spAutoFit/>
          </a:bodyPr>
          <a:lstStyle/>
          <a:p>
            <a:pPr>
              <a:lnSpc>
                <a:spcPct val="150000"/>
              </a:lnSpc>
            </a:pPr>
            <a:r>
              <a:rPr lang="en-US" sz="2000" dirty="0">
                <a:latin typeface="Open Sans" panose="020B0606030504020204" pitchFamily="34" charset="0"/>
                <a:ea typeface="Open Sans" panose="020B0606030504020204" pitchFamily="34" charset="0"/>
                <a:cs typeface="Open Sans" panose="020B0606030504020204" pitchFamily="34" charset="0"/>
              </a:rPr>
              <a:t>Link the symptoms to the four life stages. Some symptoms may appear in more than one category!</a:t>
            </a:r>
          </a:p>
        </p:txBody>
      </p:sp>
      <p:sp>
        <p:nvSpPr>
          <p:cNvPr id="10" name="TextBox 9">
            <a:extLst>
              <a:ext uri="{FF2B5EF4-FFF2-40B4-BE49-F238E27FC236}">
                <a16:creationId xmlns:a16="http://schemas.microsoft.com/office/drawing/2014/main" id="{BA954598-EC17-0D37-3F8A-F65D22E82BC2}"/>
              </a:ext>
            </a:extLst>
          </p:cNvPr>
          <p:cNvSpPr txBox="1"/>
          <p:nvPr/>
        </p:nvSpPr>
        <p:spPr>
          <a:xfrm>
            <a:off x="174835" y="1798414"/>
            <a:ext cx="2290060"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 Irregular cycles</a:t>
            </a:r>
          </a:p>
        </p:txBody>
      </p:sp>
      <p:sp>
        <p:nvSpPr>
          <p:cNvPr id="12" name="TextBox 11">
            <a:extLst>
              <a:ext uri="{FF2B5EF4-FFF2-40B4-BE49-F238E27FC236}">
                <a16:creationId xmlns:a16="http://schemas.microsoft.com/office/drawing/2014/main" id="{386FD95C-8EA3-D958-408A-7B074888BC17}"/>
              </a:ext>
            </a:extLst>
          </p:cNvPr>
          <p:cNvSpPr txBox="1"/>
          <p:nvPr/>
        </p:nvSpPr>
        <p:spPr>
          <a:xfrm>
            <a:off x="2697686" y="2494688"/>
            <a:ext cx="2677212"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7. Heavy bleeding</a:t>
            </a:r>
          </a:p>
        </p:txBody>
      </p:sp>
      <p:sp>
        <p:nvSpPr>
          <p:cNvPr id="14" name="TextBox 13">
            <a:extLst>
              <a:ext uri="{FF2B5EF4-FFF2-40B4-BE49-F238E27FC236}">
                <a16:creationId xmlns:a16="http://schemas.microsoft.com/office/drawing/2014/main" id="{B616A3E6-F694-3FC8-14F0-D5E6D9271E2F}"/>
              </a:ext>
            </a:extLst>
          </p:cNvPr>
          <p:cNvSpPr txBox="1"/>
          <p:nvPr/>
        </p:nvSpPr>
        <p:spPr>
          <a:xfrm>
            <a:off x="256976" y="2482613"/>
            <a:ext cx="2183734"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6. Hot flushes</a:t>
            </a:r>
          </a:p>
        </p:txBody>
      </p:sp>
      <p:sp>
        <p:nvSpPr>
          <p:cNvPr id="16" name="TextBox 15">
            <a:extLst>
              <a:ext uri="{FF2B5EF4-FFF2-40B4-BE49-F238E27FC236}">
                <a16:creationId xmlns:a16="http://schemas.microsoft.com/office/drawing/2014/main" id="{1886CB39-2A64-E4AE-71DB-46EA19C6EC76}"/>
              </a:ext>
            </a:extLst>
          </p:cNvPr>
          <p:cNvSpPr txBox="1"/>
          <p:nvPr/>
        </p:nvSpPr>
        <p:spPr>
          <a:xfrm>
            <a:off x="2639730" y="1798414"/>
            <a:ext cx="2412928"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2. Mood changes</a:t>
            </a:r>
          </a:p>
        </p:txBody>
      </p:sp>
      <p:sp>
        <p:nvSpPr>
          <p:cNvPr id="18" name="TextBox 17">
            <a:extLst>
              <a:ext uri="{FF2B5EF4-FFF2-40B4-BE49-F238E27FC236}">
                <a16:creationId xmlns:a16="http://schemas.microsoft.com/office/drawing/2014/main" id="{31D108EB-FFEA-BAB9-794E-56F7F942510B}"/>
              </a:ext>
            </a:extLst>
          </p:cNvPr>
          <p:cNvSpPr txBox="1"/>
          <p:nvPr/>
        </p:nvSpPr>
        <p:spPr>
          <a:xfrm>
            <a:off x="5227493" y="1789926"/>
            <a:ext cx="1817627"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3. Joint pain</a:t>
            </a:r>
          </a:p>
        </p:txBody>
      </p:sp>
      <p:sp>
        <p:nvSpPr>
          <p:cNvPr id="19" name="TextBox 18">
            <a:extLst>
              <a:ext uri="{FF2B5EF4-FFF2-40B4-BE49-F238E27FC236}">
                <a16:creationId xmlns:a16="http://schemas.microsoft.com/office/drawing/2014/main" id="{FA9118FA-B8C0-C85E-BBC0-B0B3EDCC3D08}"/>
              </a:ext>
            </a:extLst>
          </p:cNvPr>
          <p:cNvSpPr txBox="1"/>
          <p:nvPr/>
        </p:nvSpPr>
        <p:spPr>
          <a:xfrm>
            <a:off x="5631874" y="2492826"/>
            <a:ext cx="3132007" cy="442674"/>
          </a:xfrm>
          <a:prstGeom prst="roundRect">
            <a:avLst/>
          </a:prstGeom>
          <a:solidFill>
            <a:schemeClr val="bg2"/>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8. More regular cycles</a:t>
            </a:r>
          </a:p>
        </p:txBody>
      </p:sp>
      <p:sp>
        <p:nvSpPr>
          <p:cNvPr id="20" name="TextBox 19">
            <a:extLst>
              <a:ext uri="{FF2B5EF4-FFF2-40B4-BE49-F238E27FC236}">
                <a16:creationId xmlns:a16="http://schemas.microsoft.com/office/drawing/2014/main" id="{E4B6D807-EC05-DD6A-0F1B-6083F5C4DDAD}"/>
              </a:ext>
            </a:extLst>
          </p:cNvPr>
          <p:cNvSpPr txBox="1"/>
          <p:nvPr/>
        </p:nvSpPr>
        <p:spPr>
          <a:xfrm>
            <a:off x="7219955" y="1798414"/>
            <a:ext cx="1714140"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4. Brain fog</a:t>
            </a:r>
          </a:p>
        </p:txBody>
      </p:sp>
      <p:sp>
        <p:nvSpPr>
          <p:cNvPr id="21" name="TextBox 20">
            <a:extLst>
              <a:ext uri="{FF2B5EF4-FFF2-40B4-BE49-F238E27FC236}">
                <a16:creationId xmlns:a16="http://schemas.microsoft.com/office/drawing/2014/main" id="{0E3F9C81-859F-D3F4-1C75-AED8FCB96B93}"/>
              </a:ext>
            </a:extLst>
          </p:cNvPr>
          <p:cNvSpPr txBox="1"/>
          <p:nvPr/>
        </p:nvSpPr>
        <p:spPr>
          <a:xfrm>
            <a:off x="9020857" y="2482613"/>
            <a:ext cx="2914167"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9. Sleep disruption</a:t>
            </a:r>
          </a:p>
        </p:txBody>
      </p:sp>
      <p:sp>
        <p:nvSpPr>
          <p:cNvPr id="22" name="TextBox 21">
            <a:extLst>
              <a:ext uri="{FF2B5EF4-FFF2-40B4-BE49-F238E27FC236}">
                <a16:creationId xmlns:a16="http://schemas.microsoft.com/office/drawing/2014/main" id="{976231AB-5733-238F-EA69-B405A32284BA}"/>
              </a:ext>
            </a:extLst>
          </p:cNvPr>
          <p:cNvSpPr txBox="1"/>
          <p:nvPr/>
        </p:nvSpPr>
        <p:spPr>
          <a:xfrm>
            <a:off x="5582609" y="3187238"/>
            <a:ext cx="2849997"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12. Vaginal dryness</a:t>
            </a:r>
          </a:p>
        </p:txBody>
      </p:sp>
      <p:sp>
        <p:nvSpPr>
          <p:cNvPr id="23" name="TextBox 22">
            <a:extLst>
              <a:ext uri="{FF2B5EF4-FFF2-40B4-BE49-F238E27FC236}">
                <a16:creationId xmlns:a16="http://schemas.microsoft.com/office/drawing/2014/main" id="{0FDC3283-20E1-C8B9-9E73-4E32D9825EE0}"/>
              </a:ext>
            </a:extLst>
          </p:cNvPr>
          <p:cNvSpPr txBox="1"/>
          <p:nvPr/>
        </p:nvSpPr>
        <p:spPr>
          <a:xfrm>
            <a:off x="9108930" y="1787584"/>
            <a:ext cx="2908236"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5. Heart palpitations</a:t>
            </a:r>
          </a:p>
        </p:txBody>
      </p:sp>
      <p:sp>
        <p:nvSpPr>
          <p:cNvPr id="24" name="TextBox 23">
            <a:extLst>
              <a:ext uri="{FF2B5EF4-FFF2-40B4-BE49-F238E27FC236}">
                <a16:creationId xmlns:a16="http://schemas.microsoft.com/office/drawing/2014/main" id="{0CE0EAAB-A60A-9A4A-9E45-13E86A19E0D6}"/>
              </a:ext>
            </a:extLst>
          </p:cNvPr>
          <p:cNvSpPr txBox="1"/>
          <p:nvPr/>
        </p:nvSpPr>
        <p:spPr>
          <a:xfrm>
            <a:off x="177325" y="3187238"/>
            <a:ext cx="2548679"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10. Memory lapses</a:t>
            </a:r>
          </a:p>
        </p:txBody>
      </p:sp>
      <p:sp>
        <p:nvSpPr>
          <p:cNvPr id="25" name="TextBox 24">
            <a:extLst>
              <a:ext uri="{FF2B5EF4-FFF2-40B4-BE49-F238E27FC236}">
                <a16:creationId xmlns:a16="http://schemas.microsoft.com/office/drawing/2014/main" id="{76A171F6-A970-0275-9451-F4982D599153}"/>
              </a:ext>
            </a:extLst>
          </p:cNvPr>
          <p:cNvSpPr txBox="1"/>
          <p:nvPr/>
        </p:nvSpPr>
        <p:spPr>
          <a:xfrm>
            <a:off x="2903329" y="3187238"/>
            <a:ext cx="2501955"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11. Thinning hair</a:t>
            </a:r>
          </a:p>
        </p:txBody>
      </p:sp>
      <p:sp>
        <p:nvSpPr>
          <p:cNvPr id="26" name="TextBox 25">
            <a:extLst>
              <a:ext uri="{FF2B5EF4-FFF2-40B4-BE49-F238E27FC236}">
                <a16:creationId xmlns:a16="http://schemas.microsoft.com/office/drawing/2014/main" id="{9233C36B-6B6F-8FC7-266B-3F37568B463D}"/>
              </a:ext>
            </a:extLst>
          </p:cNvPr>
          <p:cNvSpPr txBox="1"/>
          <p:nvPr/>
        </p:nvSpPr>
        <p:spPr>
          <a:xfrm>
            <a:off x="8609931" y="3178377"/>
            <a:ext cx="3404746" cy="442674"/>
          </a:xfrm>
          <a:prstGeom prst="roundRect">
            <a:avLst/>
          </a:prstGeom>
          <a:solidFill>
            <a:srgbClr val="EDD4FF"/>
          </a:solidFill>
          <a:ln>
            <a:solidFill>
              <a:schemeClr val="tx1"/>
            </a:solidFill>
          </a:ln>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13. Urinary incontinence</a:t>
            </a:r>
          </a:p>
        </p:txBody>
      </p:sp>
    </p:spTree>
    <p:extLst>
      <p:ext uri="{BB962C8B-B14F-4D97-AF65-F5344CB8AC3E}">
        <p14:creationId xmlns:p14="http://schemas.microsoft.com/office/powerpoint/2010/main" val="354194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3DC7F0-F733-4AA8-B5E1-895F12DEDE81}"/>
              </a:ext>
            </a:extLst>
          </p:cNvPr>
          <p:cNvSpPr txBox="1"/>
          <p:nvPr/>
        </p:nvSpPr>
        <p:spPr>
          <a:xfrm>
            <a:off x="462579" y="484679"/>
            <a:ext cx="1155012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Independent learning</a:t>
            </a:r>
          </a:p>
        </p:txBody>
      </p:sp>
      <p:sp>
        <p:nvSpPr>
          <p:cNvPr id="9" name="TextBox 8">
            <a:extLst>
              <a:ext uri="{FF2B5EF4-FFF2-40B4-BE49-F238E27FC236}">
                <a16:creationId xmlns:a16="http://schemas.microsoft.com/office/drawing/2014/main" id="{C0338C94-1CC8-4B8D-8023-B2C0506E7C3E}"/>
              </a:ext>
            </a:extLst>
          </p:cNvPr>
          <p:cNvSpPr txBox="1"/>
          <p:nvPr/>
        </p:nvSpPr>
        <p:spPr>
          <a:xfrm>
            <a:off x="462579" y="1275566"/>
            <a:ext cx="7444292" cy="420858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24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It can be difficult to know which information you can trust online.  </a:t>
            </a:r>
          </a:p>
          <a:p>
            <a:pPr marL="0" marR="0" lvl="0" indent="0" algn="l" defTabSz="914400" rtl="0" eaLnBrk="1" fontAlgn="auto" latinLnBrk="0" hangingPunct="1">
              <a:lnSpc>
                <a:spcPct val="150000"/>
              </a:lnSpc>
              <a:spcBef>
                <a:spcPts val="0"/>
              </a:spcBef>
              <a:spcAft>
                <a:spcPts val="24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The </a:t>
            </a:r>
            <a:r>
              <a:rPr kumimoji="0" lang="en-GB" sz="2200" b="1" i="0" u="none" strike="noStrike" kern="1200" cap="none" spc="0" normalizeH="0" baseline="0" noProof="0" dirty="0">
                <a:ln>
                  <a:noFill/>
                </a:ln>
                <a:solidFill>
                  <a:prstClr val="black"/>
                </a:solidFill>
                <a:effectLst/>
                <a:uLnTx/>
                <a:uFillTx/>
                <a:latin typeface="Open Sans" panose="020B0606030504020204"/>
                <a:ea typeface="+mn-ea"/>
                <a:cs typeface="+mn-cs"/>
              </a:rPr>
              <a:t>Know-how library </a:t>
            </a: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is a reliable source of information about this topic and lots of others. </a:t>
            </a:r>
          </a:p>
          <a:p>
            <a:pPr marL="0" marR="0" lvl="0" indent="0" algn="l" defTabSz="914400" rtl="0" eaLnBrk="1" fontAlgn="auto" latinLnBrk="0" hangingPunct="1">
              <a:lnSpc>
                <a:spcPct val="150000"/>
              </a:lnSpc>
              <a:spcBef>
                <a:spcPts val="0"/>
              </a:spcBef>
              <a:spcAft>
                <a:spcPts val="24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Search by the keyword ‘</a:t>
            </a:r>
            <a:r>
              <a:rPr lang="en-GB" sz="2200" dirty="0">
                <a:solidFill>
                  <a:prstClr val="black"/>
                </a:solidFill>
                <a:latin typeface="Open Sans" panose="020B0606030504020204"/>
              </a:rPr>
              <a:t>menstrual</a:t>
            </a: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 in the Know-how library to find guides on this topic. Remember to favourite guides you’d like to come back to later!</a:t>
            </a:r>
          </a:p>
        </p:txBody>
      </p:sp>
      <p:pic>
        <p:nvPicPr>
          <p:cNvPr id="3" name="Picture 2">
            <a:extLst>
              <a:ext uri="{FF2B5EF4-FFF2-40B4-BE49-F238E27FC236}">
                <a16:creationId xmlns:a16="http://schemas.microsoft.com/office/drawing/2014/main" id="{3D563A80-4751-C417-5B4E-4DC9B8F34B8C}"/>
              </a:ext>
            </a:extLst>
          </p:cNvPr>
          <p:cNvPicPr>
            <a:picLocks noChangeAspect="1"/>
          </p:cNvPicPr>
          <p:nvPr/>
        </p:nvPicPr>
        <p:blipFill>
          <a:blip r:embed="rId3"/>
          <a:stretch>
            <a:fillRect/>
          </a:stretch>
        </p:blipFill>
        <p:spPr>
          <a:xfrm>
            <a:off x="8625710" y="3210314"/>
            <a:ext cx="2773491" cy="254298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E6C74FD5-205A-63E2-B564-6BD3FAC3A244}"/>
              </a:ext>
            </a:extLst>
          </p:cNvPr>
          <p:cNvPicPr>
            <a:picLocks noChangeAspect="1"/>
          </p:cNvPicPr>
          <p:nvPr/>
        </p:nvPicPr>
        <p:blipFill>
          <a:blip r:embed="rId4"/>
          <a:stretch>
            <a:fillRect/>
          </a:stretch>
        </p:blipFill>
        <p:spPr>
          <a:xfrm>
            <a:off x="8625710" y="441033"/>
            <a:ext cx="2773491" cy="25731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003857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11AC7E-9D4E-46EF-2B80-985F4873134E}"/>
              </a:ext>
            </a:extLst>
          </p:cNvPr>
          <p:cNvSpPr txBox="1">
            <a:spLocks/>
          </p:cNvSpPr>
          <p:nvPr/>
        </p:nvSpPr>
        <p:spPr>
          <a:xfrm>
            <a:off x="177903" y="457279"/>
            <a:ext cx="11768979"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3200" b="1" dirty="0">
                <a:solidFill>
                  <a:prstClr val="black"/>
                </a:solidFill>
                <a:latin typeface="Open Sans" panose="020B0606030504020204"/>
              </a:rPr>
              <a:t>Why does menstrual health matter to everyone? (6 mins) </a:t>
            </a:r>
            <a:endPar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endParaRPr>
          </a:p>
        </p:txBody>
      </p:sp>
      <p:sp>
        <p:nvSpPr>
          <p:cNvPr id="7" name="Rounded Rectangle 6">
            <a:extLst>
              <a:ext uri="{FF2B5EF4-FFF2-40B4-BE49-F238E27FC236}">
                <a16:creationId xmlns:a16="http://schemas.microsoft.com/office/drawing/2014/main" id="{56450A1C-C791-4C21-1310-766E460E65C1}"/>
              </a:ext>
            </a:extLst>
          </p:cNvPr>
          <p:cNvSpPr/>
          <p:nvPr/>
        </p:nvSpPr>
        <p:spPr>
          <a:xfrm>
            <a:off x="3269121" y="1559208"/>
            <a:ext cx="5653758" cy="1368039"/>
          </a:xfrm>
          <a:prstGeom prst="roundRect">
            <a:avLst/>
          </a:prstGeom>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Who benefits from understanding menstrual health – and how?</a:t>
            </a:r>
          </a:p>
        </p:txBody>
      </p:sp>
      <p:pic>
        <p:nvPicPr>
          <p:cNvPr id="16" name="Graphic 15">
            <a:extLst>
              <a:ext uri="{FF2B5EF4-FFF2-40B4-BE49-F238E27FC236}">
                <a16:creationId xmlns:a16="http://schemas.microsoft.com/office/drawing/2014/main" id="{80B47509-2741-0064-77D1-CD23298D7E8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1412" y="3577359"/>
            <a:ext cx="914400" cy="914400"/>
          </a:xfrm>
          <a:prstGeom prst="rect">
            <a:avLst/>
          </a:prstGeom>
          <a:effectLst>
            <a:outerShdw blurRad="50800" dist="38100" dir="2700000" algn="tl" rotWithShape="0">
              <a:prstClr val="black">
                <a:alpha val="40000"/>
              </a:prstClr>
            </a:outerShdw>
          </a:effectLst>
        </p:spPr>
      </p:pic>
      <p:pic>
        <p:nvPicPr>
          <p:cNvPr id="18" name="Graphic 17">
            <a:extLst>
              <a:ext uri="{FF2B5EF4-FFF2-40B4-BE49-F238E27FC236}">
                <a16:creationId xmlns:a16="http://schemas.microsoft.com/office/drawing/2014/main" id="{C0CAF7C2-4710-9ACF-5C3C-2BF42DC5162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0014" y="3524276"/>
            <a:ext cx="970369" cy="970369"/>
          </a:xfrm>
          <a:prstGeom prst="rect">
            <a:avLst/>
          </a:prstGeom>
          <a:effectLst>
            <a:outerShdw blurRad="50800" dist="38100" dir="2700000" algn="tl" rotWithShape="0">
              <a:prstClr val="black">
                <a:alpha val="40000"/>
              </a:prstClr>
            </a:outerShdw>
          </a:effectLst>
        </p:spPr>
      </p:pic>
      <p:pic>
        <p:nvPicPr>
          <p:cNvPr id="20" name="Graphic 19">
            <a:extLst>
              <a:ext uri="{FF2B5EF4-FFF2-40B4-BE49-F238E27FC236}">
                <a16:creationId xmlns:a16="http://schemas.microsoft.com/office/drawing/2014/main" id="{3CFDA050-F817-0D8B-B848-7D4B1CF250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71853" y="3625807"/>
            <a:ext cx="914400" cy="914400"/>
          </a:xfrm>
          <a:prstGeom prst="rect">
            <a:avLst/>
          </a:prstGeom>
          <a:effectLst>
            <a:outerShdw blurRad="50800" dist="38100" dir="2700000" algn="tl" rotWithShape="0">
              <a:prstClr val="black">
                <a:alpha val="40000"/>
              </a:prstClr>
            </a:outerShdw>
          </a:effectLst>
        </p:spPr>
      </p:pic>
      <p:pic>
        <p:nvPicPr>
          <p:cNvPr id="22" name="Graphic 21">
            <a:extLst>
              <a:ext uri="{FF2B5EF4-FFF2-40B4-BE49-F238E27FC236}">
                <a16:creationId xmlns:a16="http://schemas.microsoft.com/office/drawing/2014/main" id="{3F053646-0CE3-7463-C43E-A69C7701781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87485" y="3594014"/>
            <a:ext cx="1011297" cy="1011297"/>
          </a:xfrm>
          <a:prstGeom prst="rect">
            <a:avLst/>
          </a:prstGeom>
          <a:effectLst>
            <a:outerShdw blurRad="50800" dist="38100" dir="2700000" algn="tl" rotWithShape="0">
              <a:prstClr val="black">
                <a:alpha val="40000"/>
              </a:prstClr>
            </a:outerShdw>
          </a:effectLst>
        </p:spPr>
      </p:pic>
      <p:pic>
        <p:nvPicPr>
          <p:cNvPr id="24" name="Graphic 23" descr="Classroom with solid fill">
            <a:extLst>
              <a:ext uri="{FF2B5EF4-FFF2-40B4-BE49-F238E27FC236}">
                <a16:creationId xmlns:a16="http://schemas.microsoft.com/office/drawing/2014/main" id="{D74C73B2-6C85-42C4-D853-0DD95D5FDF6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160455" y="3577359"/>
            <a:ext cx="914400" cy="914400"/>
          </a:xfrm>
          <a:prstGeom prst="rect">
            <a:avLst/>
          </a:prstGeom>
          <a:effectLst>
            <a:outerShdw blurRad="50800" dist="38100" dir="2700000" algn="tl" rotWithShape="0">
              <a:prstClr val="black">
                <a:alpha val="40000"/>
              </a:prstClr>
            </a:outerShdw>
          </a:effectLst>
        </p:spPr>
      </p:pic>
      <p:pic>
        <p:nvPicPr>
          <p:cNvPr id="26" name="Graphic 25">
            <a:extLst>
              <a:ext uri="{FF2B5EF4-FFF2-40B4-BE49-F238E27FC236}">
                <a16:creationId xmlns:a16="http://schemas.microsoft.com/office/drawing/2014/main" id="{E107B3EF-413B-1EF8-F6D7-BD812D50112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52393" y="3624524"/>
            <a:ext cx="914400" cy="914400"/>
          </a:xfrm>
          <a:prstGeom prst="rect">
            <a:avLst/>
          </a:prstGeom>
          <a:effectLst>
            <a:outerShdw blurRad="50800" dist="38100" dir="2700000" algn="tl" rotWithShape="0">
              <a:prstClr val="black">
                <a:alpha val="40000"/>
              </a:prstClr>
            </a:outerShdw>
          </a:effectLst>
        </p:spPr>
      </p:pic>
      <p:pic>
        <p:nvPicPr>
          <p:cNvPr id="28" name="Graphic 27">
            <a:extLst>
              <a:ext uri="{FF2B5EF4-FFF2-40B4-BE49-F238E27FC236}">
                <a16:creationId xmlns:a16="http://schemas.microsoft.com/office/drawing/2014/main" id="{DB634AAC-9356-3D71-2571-C616DDF0755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744332" y="3624524"/>
            <a:ext cx="914400" cy="914400"/>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1BEC027C-2F35-45CF-A093-49B4DF44A069}"/>
              </a:ext>
            </a:extLst>
          </p:cNvPr>
          <p:cNvSpPr txBox="1"/>
          <p:nvPr/>
        </p:nvSpPr>
        <p:spPr>
          <a:xfrm>
            <a:off x="214346" y="4737364"/>
            <a:ext cx="1521130"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Males</a:t>
            </a:r>
          </a:p>
        </p:txBody>
      </p:sp>
      <p:sp>
        <p:nvSpPr>
          <p:cNvPr id="30" name="TextBox 29">
            <a:extLst>
              <a:ext uri="{FF2B5EF4-FFF2-40B4-BE49-F238E27FC236}">
                <a16:creationId xmlns:a16="http://schemas.microsoft.com/office/drawing/2014/main" id="{25B80C15-AEF3-9281-1390-3656DD3FDD28}"/>
              </a:ext>
            </a:extLst>
          </p:cNvPr>
          <p:cNvSpPr txBox="1"/>
          <p:nvPr/>
        </p:nvSpPr>
        <p:spPr>
          <a:xfrm>
            <a:off x="1878427" y="4737364"/>
            <a:ext cx="1521130"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Females</a:t>
            </a:r>
          </a:p>
        </p:txBody>
      </p:sp>
      <p:sp>
        <p:nvSpPr>
          <p:cNvPr id="31" name="TextBox 30">
            <a:extLst>
              <a:ext uri="{FF2B5EF4-FFF2-40B4-BE49-F238E27FC236}">
                <a16:creationId xmlns:a16="http://schemas.microsoft.com/office/drawing/2014/main" id="{AB80BCF4-D53B-EAF1-B980-84BD9B5B4684}"/>
              </a:ext>
            </a:extLst>
          </p:cNvPr>
          <p:cNvSpPr txBox="1"/>
          <p:nvPr/>
        </p:nvSpPr>
        <p:spPr>
          <a:xfrm>
            <a:off x="3542508" y="4737364"/>
            <a:ext cx="1521130"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Friends</a:t>
            </a:r>
          </a:p>
        </p:txBody>
      </p:sp>
      <p:sp>
        <p:nvSpPr>
          <p:cNvPr id="32" name="TextBox 31">
            <a:extLst>
              <a:ext uri="{FF2B5EF4-FFF2-40B4-BE49-F238E27FC236}">
                <a16:creationId xmlns:a16="http://schemas.microsoft.com/office/drawing/2014/main" id="{33D8F82E-2BD4-085C-4A3C-96218CBB0A45}"/>
              </a:ext>
            </a:extLst>
          </p:cNvPr>
          <p:cNvSpPr txBox="1"/>
          <p:nvPr/>
        </p:nvSpPr>
        <p:spPr>
          <a:xfrm>
            <a:off x="5206589" y="4734813"/>
            <a:ext cx="1521130"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Family</a:t>
            </a:r>
          </a:p>
        </p:txBody>
      </p:sp>
      <p:sp>
        <p:nvSpPr>
          <p:cNvPr id="33" name="TextBox 32">
            <a:extLst>
              <a:ext uri="{FF2B5EF4-FFF2-40B4-BE49-F238E27FC236}">
                <a16:creationId xmlns:a16="http://schemas.microsoft.com/office/drawing/2014/main" id="{22F646CF-E078-A07D-A782-6053871E2206}"/>
              </a:ext>
            </a:extLst>
          </p:cNvPr>
          <p:cNvSpPr txBox="1"/>
          <p:nvPr/>
        </p:nvSpPr>
        <p:spPr>
          <a:xfrm>
            <a:off x="6870670" y="4734813"/>
            <a:ext cx="1521130"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Teachers</a:t>
            </a:r>
          </a:p>
        </p:txBody>
      </p:sp>
      <p:sp>
        <p:nvSpPr>
          <p:cNvPr id="34" name="TextBox 33">
            <a:extLst>
              <a:ext uri="{FF2B5EF4-FFF2-40B4-BE49-F238E27FC236}">
                <a16:creationId xmlns:a16="http://schemas.microsoft.com/office/drawing/2014/main" id="{0DB7007B-59BA-C413-6FDC-7F46C5323D9F}"/>
              </a:ext>
            </a:extLst>
          </p:cNvPr>
          <p:cNvSpPr txBox="1"/>
          <p:nvPr/>
        </p:nvSpPr>
        <p:spPr>
          <a:xfrm>
            <a:off x="8534751" y="4741599"/>
            <a:ext cx="1796684"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Employers</a:t>
            </a:r>
          </a:p>
        </p:txBody>
      </p:sp>
      <p:sp>
        <p:nvSpPr>
          <p:cNvPr id="35" name="TextBox 34">
            <a:extLst>
              <a:ext uri="{FF2B5EF4-FFF2-40B4-BE49-F238E27FC236}">
                <a16:creationId xmlns:a16="http://schemas.microsoft.com/office/drawing/2014/main" id="{3AD6575E-384F-63B6-9F0C-68A1B4F48C7E}"/>
              </a:ext>
            </a:extLst>
          </p:cNvPr>
          <p:cNvSpPr txBox="1"/>
          <p:nvPr/>
        </p:nvSpPr>
        <p:spPr>
          <a:xfrm>
            <a:off x="10474386" y="4741599"/>
            <a:ext cx="1482435" cy="476726"/>
          </a:xfrm>
          <a:prstGeom prst="roundRect">
            <a:avLst/>
          </a:prstGeom>
          <a:solidFill>
            <a:schemeClr val="bg2"/>
          </a:solidFill>
          <a:ln>
            <a:solidFill>
              <a:schemeClr val="tx1"/>
            </a:solidFill>
          </a:ln>
        </p:spPr>
        <p:txBody>
          <a:bodyPr wrap="square" rtlCol="0">
            <a:spAutoFit/>
          </a:bodyPr>
          <a:lstStyle/>
          <a:p>
            <a:pPr algn="ctr"/>
            <a:r>
              <a:rPr lang="en-US" sz="2200" dirty="0">
                <a:latin typeface="Open Sans" panose="020B0606030504020204" pitchFamily="34" charset="0"/>
                <a:ea typeface="Open Sans" panose="020B0606030504020204" pitchFamily="34" charset="0"/>
                <a:cs typeface="Open Sans" panose="020B0606030504020204" pitchFamily="34" charset="0"/>
              </a:rPr>
              <a:t>Society</a:t>
            </a:r>
          </a:p>
        </p:txBody>
      </p:sp>
    </p:spTree>
    <p:extLst>
      <p:ext uri="{BB962C8B-B14F-4D97-AF65-F5344CB8AC3E}">
        <p14:creationId xmlns:p14="http://schemas.microsoft.com/office/powerpoint/2010/main" val="29792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P spid="3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43A3A0D-2730-4FBB-958A-9165181B72D8}"/>
              </a:ext>
            </a:extLst>
          </p:cNvPr>
          <p:cNvSpPr txBox="1">
            <a:spLocks/>
          </p:cNvSpPr>
          <p:nvPr/>
        </p:nvSpPr>
        <p:spPr>
          <a:xfrm>
            <a:off x="308194" y="2321443"/>
            <a:ext cx="11575612" cy="4068873"/>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fontAlgn="t">
              <a:lnSpc>
                <a:spcPct val="150000"/>
              </a:lnSpc>
              <a:spcBef>
                <a:spcPts val="0"/>
              </a:spcBef>
              <a:spcAft>
                <a:spcPts val="1000"/>
              </a:spcAft>
              <a:defRPr/>
            </a:pPr>
            <a:r>
              <a:rPr lang="en-GB" sz="1600" b="1" dirty="0">
                <a:latin typeface="Open Sans" panose="020B0606030504020204" pitchFamily="34" charset="0"/>
                <a:ea typeface="Open Sans" panose="020B0606030504020204" pitchFamily="34" charset="0"/>
                <a:cs typeface="Open Sans" panose="020B0606030504020204" pitchFamily="34" charset="0"/>
              </a:rPr>
              <a:t>Endometriosis UK</a:t>
            </a:r>
            <a:r>
              <a:rPr lang="en-GB" sz="1600" dirty="0">
                <a:latin typeface="Open Sans" panose="020B0606030504020204" pitchFamily="34" charset="0"/>
                <a:ea typeface="Open Sans" panose="020B0606030504020204" pitchFamily="34" charset="0"/>
                <a:cs typeface="Open Sans" panose="020B0606030504020204" pitchFamily="34" charset="0"/>
              </a:rPr>
              <a:t> (Support, information, and </a:t>
            </a:r>
            <a:br>
              <a:rPr lang="en-GB" sz="1600" dirty="0">
                <a:latin typeface="Open Sans" panose="020B0606030504020204" pitchFamily="34" charset="0"/>
                <a:ea typeface="Open Sans" panose="020B0606030504020204" pitchFamily="34" charset="0"/>
                <a:cs typeface="Open Sans" panose="020B0606030504020204" pitchFamily="34" charset="0"/>
              </a:rPr>
            </a:br>
            <a:r>
              <a:rPr lang="en-GB" sz="1600" dirty="0">
                <a:latin typeface="Open Sans" panose="020B0606030504020204" pitchFamily="34" charset="0"/>
                <a:ea typeface="Open Sans" panose="020B0606030504020204" pitchFamily="34" charset="0"/>
                <a:cs typeface="Open Sans" panose="020B0606030504020204" pitchFamily="34" charset="0"/>
              </a:rPr>
              <a:t>helpline for those affected) – endometriosis-</a:t>
            </a:r>
            <a:r>
              <a:rPr lang="en-GB" sz="1600" dirty="0" err="1">
                <a:latin typeface="Open Sans" panose="020B0606030504020204" pitchFamily="34" charset="0"/>
                <a:ea typeface="Open Sans" panose="020B0606030504020204" pitchFamily="34" charset="0"/>
                <a:cs typeface="Open Sans" panose="020B0606030504020204" pitchFamily="34" charset="0"/>
              </a:rPr>
              <a:t>uk.org</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r>
              <a:rPr lang="en-GB" sz="1600" b="1" dirty="0">
                <a:latin typeface="Open Sans" panose="020B0606030504020204" pitchFamily="34" charset="0"/>
                <a:ea typeface="Open Sans" panose="020B0606030504020204" pitchFamily="34" charset="0"/>
                <a:cs typeface="Open Sans" panose="020B0606030504020204" pitchFamily="34" charset="0"/>
              </a:rPr>
              <a:t>Verity</a:t>
            </a:r>
            <a:r>
              <a:rPr lang="en-GB" sz="1600" dirty="0">
                <a:latin typeface="Open Sans" panose="020B0606030504020204" pitchFamily="34" charset="0"/>
                <a:ea typeface="Open Sans" panose="020B0606030504020204" pitchFamily="34" charset="0"/>
                <a:cs typeface="Open Sans" panose="020B0606030504020204" pitchFamily="34" charset="0"/>
              </a:rPr>
              <a:t> (Charity dedicated to PCOS/PMOS – information, support groups, and community) – verity-</a:t>
            </a:r>
            <a:r>
              <a:rPr lang="en-GB" sz="1600" dirty="0" err="1">
                <a:latin typeface="Open Sans" panose="020B0606030504020204" pitchFamily="34" charset="0"/>
                <a:ea typeface="Open Sans" panose="020B0606030504020204" pitchFamily="34" charset="0"/>
                <a:cs typeface="Open Sans" panose="020B0606030504020204" pitchFamily="34" charset="0"/>
              </a:rPr>
              <a:t>pcos.org.uk</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r>
              <a:rPr lang="en-GB" sz="1600" b="1" dirty="0">
                <a:latin typeface="Open Sans" panose="020B0606030504020204" pitchFamily="34" charset="0"/>
                <a:ea typeface="Open Sans" panose="020B0606030504020204" pitchFamily="34" charset="0"/>
                <a:cs typeface="Open Sans" panose="020B0606030504020204" pitchFamily="34" charset="0"/>
              </a:rPr>
              <a:t>The PMDD Project</a:t>
            </a:r>
            <a:r>
              <a:rPr lang="en-GB" sz="1600" dirty="0">
                <a:latin typeface="Open Sans" panose="020B0606030504020204" pitchFamily="34" charset="0"/>
                <a:ea typeface="Open Sans" panose="020B0606030504020204" pitchFamily="34" charset="0"/>
                <a:cs typeface="Open Sans" panose="020B0606030504020204" pitchFamily="34" charset="0"/>
              </a:rPr>
              <a:t> (Information, awareness, and </a:t>
            </a:r>
            <a:br>
              <a:rPr lang="en-GB" sz="1600" dirty="0">
                <a:latin typeface="Open Sans" panose="020B0606030504020204" pitchFamily="34" charset="0"/>
                <a:ea typeface="Open Sans" panose="020B0606030504020204" pitchFamily="34" charset="0"/>
                <a:cs typeface="Open Sans" panose="020B0606030504020204" pitchFamily="34" charset="0"/>
              </a:rPr>
            </a:br>
            <a:r>
              <a:rPr lang="en-GB" sz="1600" dirty="0">
                <a:latin typeface="Open Sans" panose="020B0606030504020204" pitchFamily="34" charset="0"/>
                <a:ea typeface="Open Sans" panose="020B0606030504020204" pitchFamily="34" charset="0"/>
                <a:cs typeface="Open Sans" panose="020B0606030504020204" pitchFamily="34" charset="0"/>
              </a:rPr>
              <a:t>support for those affected) – </a:t>
            </a:r>
            <a:r>
              <a:rPr lang="en-GB" sz="1600" dirty="0" err="1">
                <a:latin typeface="Open Sans" panose="020B0606030504020204" pitchFamily="34" charset="0"/>
                <a:ea typeface="Open Sans" panose="020B0606030504020204" pitchFamily="34" charset="0"/>
                <a:cs typeface="Open Sans" panose="020B0606030504020204" pitchFamily="34" charset="0"/>
              </a:rPr>
              <a:t>thepmddproject.org</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r>
              <a:rPr kumimoji="0" lang="en-GB" sz="16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NHS </a:t>
            </a:r>
            <a:r>
              <a:rPr lang="en-GB" sz="1600" dirty="0">
                <a:latin typeface="Open Sans" panose="020B0606030504020204" pitchFamily="34" charset="0"/>
                <a:ea typeface="Open Sans" panose="020B0606030504020204" pitchFamily="34" charset="0"/>
                <a:cs typeface="Open Sans" panose="020B0606030504020204" pitchFamily="34" charset="0"/>
              </a:rPr>
              <a:t>(Information on periods, conditions, and when to see a GP) – </a:t>
            </a:r>
            <a:r>
              <a:rPr lang="en-GB" sz="1600" dirty="0" err="1">
                <a:latin typeface="Open Sans" panose="020B0606030504020204" pitchFamily="34" charset="0"/>
                <a:ea typeface="Open Sans" panose="020B0606030504020204" pitchFamily="34" charset="0"/>
                <a:cs typeface="Open Sans" panose="020B0606030504020204" pitchFamily="34" charset="0"/>
              </a:rPr>
              <a:t>nhs.uk</a:t>
            </a:r>
            <a:r>
              <a:rPr lang="en-GB" sz="1600" dirty="0">
                <a:latin typeface="Open Sans" panose="020B0606030504020204" pitchFamily="34" charset="0"/>
                <a:ea typeface="Open Sans" panose="020B0606030504020204" pitchFamily="34" charset="0"/>
                <a:cs typeface="Open Sans" panose="020B0606030504020204" pitchFamily="34" charset="0"/>
              </a:rPr>
              <a:t>/conditions/periods </a:t>
            </a:r>
          </a:p>
          <a:p>
            <a:pPr lvl="0" fontAlgn="t">
              <a:lnSpc>
                <a:spcPct val="150000"/>
              </a:lnSpc>
              <a:spcBef>
                <a:spcPts val="0"/>
              </a:spcBef>
              <a:spcAft>
                <a:spcPts val="1000"/>
              </a:spcAft>
              <a:defRPr/>
            </a:pPr>
            <a:endParaRPr kumimoji="0" lang="en-GB" sz="16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endParaRPr kumimoji="0" lang="en-GB" sz="16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r>
              <a:rPr lang="en-GB" sz="1600" b="1" dirty="0">
                <a:latin typeface="Open Sans" panose="020B0606030504020204" pitchFamily="34" charset="0"/>
                <a:ea typeface="Open Sans" panose="020B0606030504020204" pitchFamily="34" charset="0"/>
                <a:cs typeface="Open Sans" panose="020B0606030504020204" pitchFamily="34" charset="0"/>
              </a:rPr>
              <a:t>Menstrual Health Project</a:t>
            </a:r>
            <a:r>
              <a:rPr lang="en-GB" sz="1600" dirty="0">
                <a:latin typeface="Open Sans" panose="020B0606030504020204" pitchFamily="34" charset="0"/>
                <a:ea typeface="Open Sans" panose="020B0606030504020204" pitchFamily="34" charset="0"/>
                <a:cs typeface="Open Sans" panose="020B0606030504020204" pitchFamily="34" charset="0"/>
              </a:rPr>
              <a:t> (Education, advocacy, and resources for menstrual health conditions) – </a:t>
            </a:r>
            <a:r>
              <a:rPr lang="en-GB" sz="1600" dirty="0" err="1">
                <a:latin typeface="Open Sans" panose="020B0606030504020204" pitchFamily="34" charset="0"/>
                <a:ea typeface="Open Sans" panose="020B0606030504020204" pitchFamily="34" charset="0"/>
                <a:cs typeface="Open Sans" panose="020B0606030504020204" pitchFamily="34" charset="0"/>
              </a:rPr>
              <a:t>menstrualhealthproject.org.uk</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r>
              <a:rPr lang="en-GB" sz="1600" b="1" dirty="0">
                <a:latin typeface="Open Sans" panose="020B0606030504020204" pitchFamily="34" charset="0"/>
                <a:ea typeface="Open Sans" panose="020B0606030504020204" pitchFamily="34" charset="0"/>
                <a:cs typeface="Open Sans" panose="020B0606030504020204" pitchFamily="34" charset="0"/>
              </a:rPr>
              <a:t>Wellbeing of Women</a:t>
            </a:r>
            <a:r>
              <a:rPr lang="en-GB" sz="1600" dirty="0">
                <a:latin typeface="Open Sans" panose="020B0606030504020204" pitchFamily="34" charset="0"/>
                <a:ea typeface="Open Sans" panose="020B0606030504020204" pitchFamily="34" charset="0"/>
                <a:cs typeface="Open Sans" panose="020B0606030504020204" pitchFamily="34" charset="0"/>
              </a:rPr>
              <a:t> (UK charity funding research and raising awareness across all areas of women's health) – </a:t>
            </a:r>
            <a:r>
              <a:rPr lang="en-GB" sz="1600" dirty="0" err="1">
                <a:latin typeface="Open Sans" panose="020B0606030504020204" pitchFamily="34" charset="0"/>
                <a:ea typeface="Open Sans" panose="020B0606030504020204" pitchFamily="34" charset="0"/>
                <a:cs typeface="Open Sans" panose="020B0606030504020204" pitchFamily="34" charset="0"/>
              </a:rPr>
              <a:t>wellbeingofwomen.org.uk</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lvl="0" fontAlgn="t">
              <a:lnSpc>
                <a:spcPct val="150000"/>
              </a:lnSpc>
              <a:spcBef>
                <a:spcPts val="0"/>
              </a:spcBef>
              <a:spcAft>
                <a:spcPts val="1000"/>
              </a:spcAft>
              <a:defRPr/>
            </a:pPr>
            <a:r>
              <a:rPr lang="en-GB" sz="1600" b="1" dirty="0">
                <a:latin typeface="Open Sans" panose="020B0606030504020204" pitchFamily="34" charset="0"/>
                <a:ea typeface="Open Sans" panose="020B0606030504020204" pitchFamily="34" charset="0"/>
                <a:cs typeface="Open Sans" panose="020B0606030504020204" pitchFamily="34" charset="0"/>
              </a:rPr>
              <a:t>Mind</a:t>
            </a:r>
            <a:r>
              <a:rPr lang="en-GB" sz="1600" dirty="0">
                <a:latin typeface="Open Sans" panose="020B0606030504020204" pitchFamily="34" charset="0"/>
                <a:ea typeface="Open Sans" panose="020B0606030504020204" pitchFamily="34" charset="0"/>
                <a:cs typeface="Open Sans" panose="020B0606030504020204" pitchFamily="34" charset="0"/>
              </a:rPr>
              <a:t> (Mental health support – relevant for those experiencing psychological symptoms linked to PMS or PMDD) – </a:t>
            </a:r>
            <a:r>
              <a:rPr lang="en-GB" sz="1600" dirty="0" err="1">
                <a:latin typeface="Open Sans" panose="020B0606030504020204" pitchFamily="34" charset="0"/>
                <a:ea typeface="Open Sans" panose="020B0606030504020204" pitchFamily="34" charset="0"/>
                <a:cs typeface="Open Sans" panose="020B0606030504020204" pitchFamily="34" charset="0"/>
              </a:rPr>
              <a:t>mind.org.uk</a:t>
            </a:r>
            <a:endParaRPr kumimoji="0" lang="en-GB" sz="160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a:extLst>
              <a:ext uri="{FF2B5EF4-FFF2-40B4-BE49-F238E27FC236}">
                <a16:creationId xmlns:a16="http://schemas.microsoft.com/office/drawing/2014/main" id="{9A9AB0C1-DD81-4273-8251-2255D426CCB0}"/>
              </a:ext>
            </a:extLst>
          </p:cNvPr>
          <p:cNvSpPr txBox="1">
            <a:spLocks/>
          </p:cNvSpPr>
          <p:nvPr/>
        </p:nvSpPr>
        <p:spPr>
          <a:xfrm>
            <a:off x="386400" y="407662"/>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Organisations that help with menstrual health</a:t>
            </a:r>
          </a:p>
        </p:txBody>
      </p:sp>
      <p:sp>
        <p:nvSpPr>
          <p:cNvPr id="5" name="TextBox 4">
            <a:extLst>
              <a:ext uri="{FF2B5EF4-FFF2-40B4-BE49-F238E27FC236}">
                <a16:creationId xmlns:a16="http://schemas.microsoft.com/office/drawing/2014/main" id="{68755BD3-0BE6-0352-3524-D97533BB2D81}"/>
              </a:ext>
            </a:extLst>
          </p:cNvPr>
          <p:cNvSpPr txBox="1"/>
          <p:nvPr/>
        </p:nvSpPr>
        <p:spPr>
          <a:xfrm>
            <a:off x="386400" y="1076850"/>
            <a:ext cx="11419200"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Searching ‘menstrual health’, ‘</a:t>
            </a:r>
            <a:r>
              <a:rPr lang="en-GB" sz="2200" dirty="0">
                <a:solidFill>
                  <a:prstClr val="black"/>
                </a:solidFill>
                <a:latin typeface="Open Sans" panose="020B0606030504020204"/>
              </a:rPr>
              <a:t>endometriosis</a:t>
            </a: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 ‘PCOS’, ‘PMDD’ in your internet browser will bring up helpful resources and guide you with the first step in finding support.</a:t>
            </a:r>
          </a:p>
        </p:txBody>
      </p:sp>
    </p:spTree>
    <p:extLst>
      <p:ext uri="{BB962C8B-B14F-4D97-AF65-F5344CB8AC3E}">
        <p14:creationId xmlns:p14="http://schemas.microsoft.com/office/powerpoint/2010/main" val="1184450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9D80E8D2-33C1-E69B-2896-58A624EDFD42}"/>
              </a:ext>
            </a:extLst>
          </p:cNvPr>
          <p:cNvSpPr/>
          <p:nvPr/>
        </p:nvSpPr>
        <p:spPr>
          <a:xfrm>
            <a:off x="191529" y="1373582"/>
            <a:ext cx="3852000"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E699"/>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Learning about periods is only relevant if you have them.</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Freeform: Shape 4">
            <a:extLst>
              <a:ext uri="{FF2B5EF4-FFF2-40B4-BE49-F238E27FC236}">
                <a16:creationId xmlns:a16="http://schemas.microsoft.com/office/drawing/2014/main" id="{42D6E796-F4BF-D96B-B822-0ED389C52A01}"/>
              </a:ext>
            </a:extLst>
          </p:cNvPr>
          <p:cNvSpPr/>
          <p:nvPr/>
        </p:nvSpPr>
        <p:spPr>
          <a:xfrm>
            <a:off x="4167596" y="1364252"/>
            <a:ext cx="3852000"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FFC999"/>
          </a:solidFill>
        </p:spPr>
        <p:style>
          <a:lnRef idx="2">
            <a:schemeClr val="lt1">
              <a:hueOff val="0"/>
              <a:satOff val="0"/>
              <a:lumOff val="0"/>
              <a:alphaOff val="0"/>
            </a:schemeClr>
          </a:lnRef>
          <a:fillRef idx="1">
            <a:scrgbClr r="0" g="0" b="0"/>
          </a:fillRef>
          <a:effectRef idx="0">
            <a:schemeClr val="accent4">
              <a:hueOff val="1633482"/>
              <a:satOff val="-6796"/>
              <a:lumOff val="1601"/>
              <a:alphaOff val="0"/>
            </a:schemeClr>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 typeface="+mj-lt"/>
              <a:buNone/>
              <a:tabLst/>
              <a:defRPr/>
            </a:pP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Period pain that stops you going to school is just something you have to push through</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6" name="Freeform: Shape 5">
            <a:extLst>
              <a:ext uri="{FF2B5EF4-FFF2-40B4-BE49-F238E27FC236}">
                <a16:creationId xmlns:a16="http://schemas.microsoft.com/office/drawing/2014/main" id="{B440512A-F99D-16A5-1E5B-72CE72333C2A}"/>
              </a:ext>
            </a:extLst>
          </p:cNvPr>
          <p:cNvSpPr/>
          <p:nvPr/>
        </p:nvSpPr>
        <p:spPr>
          <a:xfrm>
            <a:off x="8123703" y="1373581"/>
            <a:ext cx="3852000"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ADEBD6"/>
          </a:solidFill>
        </p:spPr>
        <p:style>
          <a:lnRef idx="2">
            <a:schemeClr val="lt1">
              <a:hueOff val="0"/>
              <a:satOff val="0"/>
              <a:lumOff val="0"/>
              <a:alphaOff val="0"/>
            </a:schemeClr>
          </a:lnRef>
          <a:fillRef idx="1">
            <a:scrgbClr r="0" g="0" b="0"/>
          </a:fillRef>
          <a:effectRef idx="0">
            <a:schemeClr val="accent4">
              <a:hueOff val="3266964"/>
              <a:satOff val="-13592"/>
              <a:lumOff val="3203"/>
              <a:alphaOff val="0"/>
            </a:schemeClr>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 typeface="+mj-lt"/>
              <a:buNone/>
              <a:tabLst/>
              <a:defRPr/>
            </a:pP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person’s menstrual cycle can tell them things about their overall health.</a:t>
            </a:r>
          </a:p>
        </p:txBody>
      </p:sp>
      <p:sp>
        <p:nvSpPr>
          <p:cNvPr id="7" name="Freeform: Shape 6">
            <a:extLst>
              <a:ext uri="{FF2B5EF4-FFF2-40B4-BE49-F238E27FC236}">
                <a16:creationId xmlns:a16="http://schemas.microsoft.com/office/drawing/2014/main" id="{EC44F7F1-5650-6C5F-497D-0AFA2015E9EA}"/>
              </a:ext>
            </a:extLst>
          </p:cNvPr>
          <p:cNvSpPr/>
          <p:nvPr/>
        </p:nvSpPr>
        <p:spPr>
          <a:xfrm>
            <a:off x="193932" y="3719052"/>
            <a:ext cx="3852000" cy="2150805"/>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B7E9E9"/>
          </a:solidFill>
        </p:spPr>
        <p:style>
          <a:lnRef idx="2">
            <a:schemeClr val="lt1">
              <a:hueOff val="0"/>
              <a:satOff val="0"/>
              <a:lumOff val="0"/>
              <a:alphaOff val="0"/>
            </a:schemeClr>
          </a:lnRef>
          <a:fillRef idx="1">
            <a:scrgbClr r="0" g="0" b="0"/>
          </a:fillRef>
          <a:effectRef idx="0">
            <a:schemeClr val="accent4">
              <a:hueOff val="4900445"/>
              <a:satOff val="-20388"/>
              <a:lumOff val="4804"/>
              <a:alphaOff val="0"/>
            </a:schemeClr>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Tx/>
              <a:buNone/>
              <a:tabLst/>
              <a:defRPr/>
            </a:pP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Hormones make people irrational and ‘crazy’ around the time of their period. </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Freeform: Shape 7">
            <a:extLst>
              <a:ext uri="{FF2B5EF4-FFF2-40B4-BE49-F238E27FC236}">
                <a16:creationId xmlns:a16="http://schemas.microsoft.com/office/drawing/2014/main" id="{70E94D84-DD28-EDB7-D6DE-439A5B15C829}"/>
              </a:ext>
            </a:extLst>
          </p:cNvPr>
          <p:cNvSpPr/>
          <p:nvPr/>
        </p:nvSpPr>
        <p:spPr>
          <a:xfrm>
            <a:off x="8127097" y="3719052"/>
            <a:ext cx="3852000" cy="2150805"/>
          </a:xfrm>
          <a:custGeom>
            <a:avLst/>
            <a:gdLst>
              <a:gd name="connsiteX0" fmla="*/ 0 w 3687282"/>
              <a:gd name="connsiteY0" fmla="*/ 0 h 1622515"/>
              <a:gd name="connsiteX1" fmla="*/ 3687282 w 3687282"/>
              <a:gd name="connsiteY1" fmla="*/ 0 h 1622515"/>
              <a:gd name="connsiteX2" fmla="*/ 3687282 w 3687282"/>
              <a:gd name="connsiteY2" fmla="*/ 1622515 h 1622515"/>
              <a:gd name="connsiteX3" fmla="*/ 0 w 3687282"/>
              <a:gd name="connsiteY3" fmla="*/ 1622515 h 1622515"/>
              <a:gd name="connsiteX4" fmla="*/ 0 w 3687282"/>
              <a:gd name="connsiteY4" fmla="*/ 0 h 1622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7282" h="1622515">
                <a:moveTo>
                  <a:pt x="0" y="0"/>
                </a:moveTo>
                <a:lnTo>
                  <a:pt x="3687282" y="0"/>
                </a:lnTo>
                <a:lnTo>
                  <a:pt x="3687282" y="1622515"/>
                </a:lnTo>
                <a:lnTo>
                  <a:pt x="0" y="1622515"/>
                </a:lnTo>
                <a:lnTo>
                  <a:pt x="0" y="0"/>
                </a:lnTo>
                <a:close/>
              </a:path>
            </a:pathLst>
          </a:custGeom>
          <a:solidFill>
            <a:srgbClr val="DDC5ED"/>
          </a:solidFill>
        </p:spPr>
        <p:style>
          <a:lnRef idx="2">
            <a:schemeClr val="lt1">
              <a:hueOff val="0"/>
              <a:satOff val="0"/>
              <a:lumOff val="0"/>
              <a:alphaOff val="0"/>
            </a:schemeClr>
          </a:lnRef>
          <a:fillRef idx="1">
            <a:scrgbClr r="0" g="0" b="0"/>
          </a:fillRef>
          <a:effectRef idx="0">
            <a:schemeClr val="accent4">
              <a:hueOff val="6533927"/>
              <a:satOff val="-27185"/>
              <a:lumOff val="6405"/>
              <a:alphaOff val="0"/>
            </a:schemeClr>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 typeface="+mj-lt"/>
              <a:buNone/>
              <a:tabLst/>
              <a:defRPr/>
            </a:pP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Period tracking (via an app) is mainly useful if you’re trying to get pregnant. </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 name="Freeform: Shape 9">
            <a:extLst>
              <a:ext uri="{FF2B5EF4-FFF2-40B4-BE49-F238E27FC236}">
                <a16:creationId xmlns:a16="http://schemas.microsoft.com/office/drawing/2014/main" id="{CCBD200A-0DF3-D4CB-E78D-99C48E55F3B3}"/>
              </a:ext>
            </a:extLst>
          </p:cNvPr>
          <p:cNvSpPr/>
          <p:nvPr/>
        </p:nvSpPr>
        <p:spPr>
          <a:xfrm>
            <a:off x="4167596" y="3719052"/>
            <a:ext cx="3852000" cy="2150805"/>
          </a:xfrm>
          <a:custGeom>
            <a:avLst/>
            <a:gdLst>
              <a:gd name="connsiteX0" fmla="*/ 0 w 3621679"/>
              <a:gd name="connsiteY0" fmla="*/ 0 h 1679671"/>
              <a:gd name="connsiteX1" fmla="*/ 3621679 w 3621679"/>
              <a:gd name="connsiteY1" fmla="*/ 0 h 1679671"/>
              <a:gd name="connsiteX2" fmla="*/ 3621679 w 3621679"/>
              <a:gd name="connsiteY2" fmla="*/ 1679671 h 1679671"/>
              <a:gd name="connsiteX3" fmla="*/ 0 w 3621679"/>
              <a:gd name="connsiteY3" fmla="*/ 1679671 h 1679671"/>
              <a:gd name="connsiteX4" fmla="*/ 0 w 3621679"/>
              <a:gd name="connsiteY4" fmla="*/ 0 h 1679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1679" h="1679671">
                <a:moveTo>
                  <a:pt x="0" y="0"/>
                </a:moveTo>
                <a:lnTo>
                  <a:pt x="3621679" y="0"/>
                </a:lnTo>
                <a:lnTo>
                  <a:pt x="3621679" y="1679671"/>
                </a:lnTo>
                <a:lnTo>
                  <a:pt x="0" y="1679671"/>
                </a:lnTo>
                <a:lnTo>
                  <a:pt x="0" y="0"/>
                </a:lnTo>
                <a:close/>
              </a:path>
            </a:pathLst>
          </a:custGeom>
          <a:solidFill>
            <a:srgbClr val="BDD7EE"/>
          </a:solidFill>
        </p:spPr>
        <p:style>
          <a:lnRef idx="2">
            <a:schemeClr val="lt1">
              <a:hueOff val="0"/>
              <a:satOff val="0"/>
              <a:lumOff val="0"/>
              <a:alphaOff val="0"/>
            </a:schemeClr>
          </a:lnRef>
          <a:fillRef idx="1">
            <a:scrgbClr r="0" g="0" b="0"/>
          </a:fillRef>
          <a:effectRef idx="0">
            <a:schemeClr val="accent4">
              <a:hueOff val="8167408"/>
              <a:satOff val="-33981"/>
              <a:lumOff val="8007"/>
              <a:alphaOff val="0"/>
            </a:schemeClr>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 typeface="+mj-lt"/>
              <a:buNone/>
              <a:tabLst/>
              <a:defRPr/>
            </a:pPr>
            <a:r>
              <a:rPr lang="en-GB"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Menstrual pain can be just as severe as other recognised medical conditions.</a:t>
            </a:r>
            <a:endPar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1" name="Graphic 30" descr="Badge 6 with solid fill">
            <a:extLst>
              <a:ext uri="{FF2B5EF4-FFF2-40B4-BE49-F238E27FC236}">
                <a16:creationId xmlns:a16="http://schemas.microsoft.com/office/drawing/2014/main" id="{62532F44-2D0F-DB8D-F1D0-3423583D0C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19596" y="3573822"/>
            <a:ext cx="553288" cy="553288"/>
          </a:xfrm>
          <a:prstGeom prst="rect">
            <a:avLst/>
          </a:prstGeom>
        </p:spPr>
      </p:pic>
      <p:pic>
        <p:nvPicPr>
          <p:cNvPr id="33" name="Graphic 32" descr="Badge with solid fill">
            <a:extLst>
              <a:ext uri="{FF2B5EF4-FFF2-40B4-BE49-F238E27FC236}">
                <a16:creationId xmlns:a16="http://schemas.microsoft.com/office/drawing/2014/main" id="{958C51A5-241C-BCBF-01FD-A88410D7C0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63489" y="1237284"/>
            <a:ext cx="553288" cy="553288"/>
          </a:xfrm>
          <a:prstGeom prst="rect">
            <a:avLst/>
          </a:prstGeom>
        </p:spPr>
      </p:pic>
      <p:pic>
        <p:nvPicPr>
          <p:cNvPr id="35" name="Graphic 34" descr="Badge 3 with solid fill">
            <a:extLst>
              <a:ext uri="{FF2B5EF4-FFF2-40B4-BE49-F238E27FC236}">
                <a16:creationId xmlns:a16="http://schemas.microsoft.com/office/drawing/2014/main" id="{15C9707F-0386-BF2E-5091-90C3C472D9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98222" y="1233486"/>
            <a:ext cx="553288" cy="553288"/>
          </a:xfrm>
          <a:prstGeom prst="rect">
            <a:avLst/>
          </a:prstGeom>
        </p:spPr>
      </p:pic>
      <p:pic>
        <p:nvPicPr>
          <p:cNvPr id="37" name="Graphic 36" descr="Badge 5 with solid fill">
            <a:extLst>
              <a:ext uri="{FF2B5EF4-FFF2-40B4-BE49-F238E27FC236}">
                <a16:creationId xmlns:a16="http://schemas.microsoft.com/office/drawing/2014/main" id="{158AC5DC-62ED-F1B8-B20F-724EA7F574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5932" y="3573822"/>
            <a:ext cx="553288" cy="553288"/>
          </a:xfrm>
          <a:prstGeom prst="rect">
            <a:avLst/>
          </a:prstGeom>
        </p:spPr>
      </p:pic>
      <p:pic>
        <p:nvPicPr>
          <p:cNvPr id="39" name="Graphic 38" descr="Badge 4 with solid fill">
            <a:extLst>
              <a:ext uri="{FF2B5EF4-FFF2-40B4-BE49-F238E27FC236}">
                <a16:creationId xmlns:a16="http://schemas.microsoft.com/office/drawing/2014/main" id="{5EA5B698-1932-070E-66C4-A92F8C8DAB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431" y="3573822"/>
            <a:ext cx="553288" cy="553288"/>
          </a:xfrm>
          <a:prstGeom prst="rect">
            <a:avLst/>
          </a:prstGeom>
        </p:spPr>
      </p:pic>
      <p:pic>
        <p:nvPicPr>
          <p:cNvPr id="41" name="Graphic 40" descr="Badge 1 with solid fill">
            <a:extLst>
              <a:ext uri="{FF2B5EF4-FFF2-40B4-BE49-F238E27FC236}">
                <a16:creationId xmlns:a16="http://schemas.microsoft.com/office/drawing/2014/main" id="{3DDC7D65-971E-0168-765B-8A3D97138E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431" y="1203383"/>
            <a:ext cx="553288" cy="553288"/>
          </a:xfrm>
          <a:prstGeom prst="rect">
            <a:avLst/>
          </a:prstGeom>
        </p:spPr>
      </p:pic>
      <p:sp>
        <p:nvSpPr>
          <p:cNvPr id="47" name="Title 1">
            <a:extLst>
              <a:ext uri="{FF2B5EF4-FFF2-40B4-BE49-F238E27FC236}">
                <a16:creationId xmlns:a16="http://schemas.microsoft.com/office/drawing/2014/main" id="{AF045657-AD45-58AB-CAFD-44A9B234699F}"/>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 (5 minutes)</a:t>
            </a:r>
          </a:p>
        </p:txBody>
      </p:sp>
      <p:sp>
        <p:nvSpPr>
          <p:cNvPr id="2" name="Rectangle: Rounded Corners 34">
            <a:extLst>
              <a:ext uri="{FF2B5EF4-FFF2-40B4-BE49-F238E27FC236}">
                <a16:creationId xmlns:a16="http://schemas.microsoft.com/office/drawing/2014/main" id="{57BCC840-0462-4C96-FCD2-4C757EBC9114}"/>
              </a:ext>
            </a:extLst>
          </p:cNvPr>
          <p:cNvSpPr/>
          <p:nvPr/>
        </p:nvSpPr>
        <p:spPr>
          <a:xfrm>
            <a:off x="8222230" y="408464"/>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True                  False</a:t>
            </a:r>
            <a:endPar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144F97F5-32F0-5C89-4D17-D0998B0F13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463564" y="467426"/>
            <a:ext cx="700530" cy="635122"/>
          </a:xfrm>
          <a:prstGeom prst="rect">
            <a:avLst/>
          </a:prstGeom>
        </p:spPr>
      </p:pic>
      <p:pic>
        <p:nvPicPr>
          <p:cNvPr id="9" name="Graphic 8">
            <a:extLst>
              <a:ext uri="{FF2B5EF4-FFF2-40B4-BE49-F238E27FC236}">
                <a16:creationId xmlns:a16="http://schemas.microsoft.com/office/drawing/2014/main" id="{A77FF46E-5C1C-DAA3-27CA-EB40FEC9559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211453" y="509187"/>
            <a:ext cx="700530" cy="635122"/>
          </a:xfrm>
          <a:prstGeom prst="rect">
            <a:avLst/>
          </a:prstGeom>
        </p:spPr>
      </p:pic>
    </p:spTree>
    <p:extLst>
      <p:ext uri="{BB962C8B-B14F-4D97-AF65-F5344CB8AC3E}">
        <p14:creationId xmlns:p14="http://schemas.microsoft.com/office/powerpoint/2010/main" val="17242788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9AB0C1-DD81-4273-8251-2255D426CCB0}"/>
              </a:ext>
            </a:extLst>
          </p:cNvPr>
          <p:cNvSpPr txBox="1">
            <a:spLocks/>
          </p:cNvSpPr>
          <p:nvPr/>
        </p:nvSpPr>
        <p:spPr>
          <a:xfrm>
            <a:off x="326440" y="407662"/>
            <a:ext cx="1147916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We’d love your feedback!</a:t>
            </a:r>
          </a:p>
        </p:txBody>
      </p:sp>
      <p:sp>
        <p:nvSpPr>
          <p:cNvPr id="5" name="TextBox 4">
            <a:extLst>
              <a:ext uri="{FF2B5EF4-FFF2-40B4-BE49-F238E27FC236}">
                <a16:creationId xmlns:a16="http://schemas.microsoft.com/office/drawing/2014/main" id="{68755BD3-0BE6-0352-3524-D97533BB2D81}"/>
              </a:ext>
            </a:extLst>
          </p:cNvPr>
          <p:cNvSpPr txBox="1"/>
          <p:nvPr/>
        </p:nvSpPr>
        <p:spPr>
          <a:xfrm>
            <a:off x="326440" y="999023"/>
            <a:ext cx="11479160" cy="156171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rPr>
              <a:t>What did you think of this lesson? We’d love to hear from you!</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202124"/>
                </a:solidFill>
                <a:effectLst/>
                <a:uLnTx/>
                <a:uFillTx/>
                <a:latin typeface="Open Sans" panose="020B0606030504020204" pitchFamily="34" charset="0"/>
                <a:ea typeface="Open Sans" panose="020B0606030504020204" pitchFamily="34" charset="0"/>
                <a:cs typeface="Open Sans" panose="020B0606030504020204" pitchFamily="34" charset="0"/>
              </a:rPr>
              <a:t>                        to rate this lesson out of 5. You can also add a comment if you have time!</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pic>
        <p:nvPicPr>
          <p:cNvPr id="3" name="Picture 2">
            <a:extLst>
              <a:ext uri="{FF2B5EF4-FFF2-40B4-BE49-F238E27FC236}">
                <a16:creationId xmlns:a16="http://schemas.microsoft.com/office/drawing/2014/main" id="{43100742-F77B-1595-AD69-56A96852013E}"/>
              </a:ext>
            </a:extLst>
          </p:cNvPr>
          <p:cNvPicPr>
            <a:picLocks noChangeAspect="1"/>
          </p:cNvPicPr>
          <p:nvPr/>
        </p:nvPicPr>
        <p:blipFill rotWithShape="1">
          <a:blip r:embed="rId3"/>
          <a:srcRect l="21651" t="12560" r="24311" b="64003"/>
          <a:stretch/>
        </p:blipFill>
        <p:spPr>
          <a:xfrm>
            <a:off x="3060247" y="2244914"/>
            <a:ext cx="6011545" cy="1814360"/>
          </a:xfrm>
          <a:prstGeom prst="roundRect">
            <a:avLst/>
          </a:prstGeom>
        </p:spPr>
      </p:pic>
      <p:sp>
        <p:nvSpPr>
          <p:cNvPr id="4" name="Rectangle: Rounded Corners 3">
            <a:hlinkClick r:id="rId4"/>
            <a:extLst>
              <a:ext uri="{FF2B5EF4-FFF2-40B4-BE49-F238E27FC236}">
                <a16:creationId xmlns:a16="http://schemas.microsoft.com/office/drawing/2014/main" id="{65E406EA-0194-8169-C80C-111BBC686D24}"/>
              </a:ext>
            </a:extLst>
          </p:cNvPr>
          <p:cNvSpPr>
            <a:spLocks/>
          </p:cNvSpPr>
          <p:nvPr/>
        </p:nvSpPr>
        <p:spPr>
          <a:xfrm>
            <a:off x="386400" y="1588317"/>
            <a:ext cx="1634311" cy="553156"/>
          </a:xfrm>
          <a:prstGeom prst="roundRect">
            <a:avLst/>
          </a:prstGeom>
          <a:gradFill flip="none" rotWithShape="1">
            <a:gsLst>
              <a:gs pos="0">
                <a:srgbClr val="CEDEF5"/>
              </a:gs>
              <a:gs pos="78000">
                <a:srgbClr val="CEE4CF"/>
              </a:gs>
            </a:gsLst>
            <a:lin ang="0" scaled="1"/>
            <a:tileRect/>
          </a:gradFill>
          <a:ln>
            <a:solidFill>
              <a:srgbClr val="B7C7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Click here</a:t>
            </a:r>
          </a:p>
        </p:txBody>
      </p:sp>
      <p:pic>
        <p:nvPicPr>
          <p:cNvPr id="2" name="Picture 1">
            <a:extLst>
              <a:ext uri="{FF2B5EF4-FFF2-40B4-BE49-F238E27FC236}">
                <a16:creationId xmlns:a16="http://schemas.microsoft.com/office/drawing/2014/main" id="{E7CA7539-2ED0-AEC4-8056-1C7A423EB65B}"/>
              </a:ext>
            </a:extLst>
          </p:cNvPr>
          <p:cNvPicPr>
            <a:picLocks noChangeAspect="1"/>
          </p:cNvPicPr>
          <p:nvPr/>
        </p:nvPicPr>
        <p:blipFill rotWithShape="1">
          <a:blip r:embed="rId3"/>
          <a:srcRect l="21651" t="58642" r="24311" b="17921"/>
          <a:stretch/>
        </p:blipFill>
        <p:spPr>
          <a:xfrm>
            <a:off x="3060248" y="3909151"/>
            <a:ext cx="6011544" cy="1814360"/>
          </a:xfrm>
          <a:prstGeom prst="rect">
            <a:avLst/>
          </a:prstGeom>
        </p:spPr>
      </p:pic>
    </p:spTree>
    <p:extLst>
      <p:ext uri="{BB962C8B-B14F-4D97-AF65-F5344CB8AC3E}">
        <p14:creationId xmlns:p14="http://schemas.microsoft.com/office/powerpoint/2010/main" val="39657145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734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3DDE2-5FD1-C0CD-36F2-90027BC1801D}"/>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03B66F0A-DA21-7BCA-8A6F-A306E9CF145C}"/>
              </a:ext>
            </a:extLst>
          </p:cNvPr>
          <p:cNvSpPr/>
          <p:nvPr/>
        </p:nvSpPr>
        <p:spPr>
          <a:xfrm>
            <a:off x="338939" y="1432574"/>
            <a:ext cx="11541822" cy="66918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4">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Learning about periods is only relevant if you have them.</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1" name="Graphic 40" descr="Badge 1 with solid fill">
            <a:extLst>
              <a:ext uri="{FF2B5EF4-FFF2-40B4-BE49-F238E27FC236}">
                <a16:creationId xmlns:a16="http://schemas.microsoft.com/office/drawing/2014/main" id="{3C0609FE-B8CD-DFF6-D3FD-E01C3B1FF6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04" y="1277633"/>
            <a:ext cx="553288" cy="553288"/>
          </a:xfrm>
          <a:prstGeom prst="rect">
            <a:avLst/>
          </a:prstGeom>
        </p:spPr>
      </p:pic>
      <p:sp>
        <p:nvSpPr>
          <p:cNvPr id="47" name="Title 1">
            <a:extLst>
              <a:ext uri="{FF2B5EF4-FFF2-40B4-BE49-F238E27FC236}">
                <a16:creationId xmlns:a16="http://schemas.microsoft.com/office/drawing/2014/main" id="{F4BE4043-9440-3142-A285-A6CE1C053823}"/>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 </a:t>
            </a:r>
          </a:p>
        </p:txBody>
      </p:sp>
      <p:sp>
        <p:nvSpPr>
          <p:cNvPr id="2" name="Rectangle: Rounded Corners 34">
            <a:extLst>
              <a:ext uri="{FF2B5EF4-FFF2-40B4-BE49-F238E27FC236}">
                <a16:creationId xmlns:a16="http://schemas.microsoft.com/office/drawing/2014/main" id="{B0774277-A876-44BF-1C7B-F2C2898E4352}"/>
              </a:ext>
            </a:extLst>
          </p:cNvPr>
          <p:cNvSpPr/>
          <p:nvPr/>
        </p:nvSpPr>
        <p:spPr>
          <a:xfrm>
            <a:off x="8143646" y="467426"/>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True</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0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False</a:t>
            </a:r>
            <a:endParaRPr kumimoji="0" lang="en-GB" sz="18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C7F02D33-07BE-986C-BC18-82827392C96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80" y="526388"/>
            <a:ext cx="700530" cy="635122"/>
          </a:xfrm>
          <a:prstGeom prst="rect">
            <a:avLst/>
          </a:prstGeom>
        </p:spPr>
      </p:pic>
      <p:pic>
        <p:nvPicPr>
          <p:cNvPr id="9" name="Graphic 8">
            <a:extLst>
              <a:ext uri="{FF2B5EF4-FFF2-40B4-BE49-F238E27FC236}">
                <a16:creationId xmlns:a16="http://schemas.microsoft.com/office/drawing/2014/main" id="{0CFDA55E-545B-3E72-B7C3-2C81C553477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2869" y="568149"/>
            <a:ext cx="700530" cy="635122"/>
          </a:xfrm>
          <a:prstGeom prst="rect">
            <a:avLst/>
          </a:prstGeom>
        </p:spPr>
      </p:pic>
      <p:sp>
        <p:nvSpPr>
          <p:cNvPr id="11" name="Rectangle: Rounded Corners 2">
            <a:extLst>
              <a:ext uri="{FF2B5EF4-FFF2-40B4-BE49-F238E27FC236}">
                <a16:creationId xmlns:a16="http://schemas.microsoft.com/office/drawing/2014/main" id="{A2043A96-2EFA-3EC4-A256-5CA64A411210}"/>
              </a:ext>
            </a:extLst>
          </p:cNvPr>
          <p:cNvSpPr/>
          <p:nvPr/>
        </p:nvSpPr>
        <p:spPr>
          <a:xfrm>
            <a:off x="1714500" y="2386200"/>
            <a:ext cx="8790698" cy="2785568"/>
          </a:xfrm>
          <a:prstGeom prst="round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2024 World Health Organisation report found only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39%</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of schools worldwide provide suitable menstrual health education – and that gap affects everyone: partners, families, workplaces, and healthcare. This lesson is for everyone in the room!</a:t>
            </a:r>
          </a:p>
          <a:p>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12">
            <a:extLst>
              <a:ext uri="{FF2B5EF4-FFF2-40B4-BE49-F238E27FC236}">
                <a16:creationId xmlns:a16="http://schemas.microsoft.com/office/drawing/2014/main" id="{3A68ED67-2186-BEDF-ED9E-066C3DAE7AD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43138" y="4567289"/>
            <a:ext cx="1087328" cy="1087328"/>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3D8E30E0-A27C-091A-D9F9-DE1ADAAEC0F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18999" y="4623558"/>
            <a:ext cx="914400" cy="914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005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40462-57EB-CED4-ED3B-B0E0753345D8}"/>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570DA46A-CA82-DA02-C5A4-04DFF2FDED01}"/>
              </a:ext>
            </a:extLst>
          </p:cNvPr>
          <p:cNvSpPr/>
          <p:nvPr/>
        </p:nvSpPr>
        <p:spPr>
          <a:xfrm>
            <a:off x="338939" y="1432574"/>
            <a:ext cx="11541822" cy="66918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 typeface="+mj-lt"/>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Period pain that stops you going to school is just something you have to push through</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pic>
        <p:nvPicPr>
          <p:cNvPr id="41" name="Graphic 40" descr="Badge with solid fill">
            <a:extLst>
              <a:ext uri="{FF2B5EF4-FFF2-40B4-BE49-F238E27FC236}">
                <a16:creationId xmlns:a16="http://schemas.microsoft.com/office/drawing/2014/main" id="{F6BE1CBF-CD3E-6B65-8829-7BA9AA12785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5790" y="1213880"/>
            <a:ext cx="553288" cy="553288"/>
          </a:xfrm>
          <a:prstGeom prst="rect">
            <a:avLst/>
          </a:prstGeom>
        </p:spPr>
      </p:pic>
      <p:sp>
        <p:nvSpPr>
          <p:cNvPr id="47" name="Title 1">
            <a:extLst>
              <a:ext uri="{FF2B5EF4-FFF2-40B4-BE49-F238E27FC236}">
                <a16:creationId xmlns:a16="http://schemas.microsoft.com/office/drawing/2014/main" id="{BFE13728-6CD6-BD60-2503-2D0D98F5FC6E}"/>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 </a:t>
            </a:r>
          </a:p>
        </p:txBody>
      </p:sp>
      <p:sp>
        <p:nvSpPr>
          <p:cNvPr id="2" name="Rectangle: Rounded Corners 34">
            <a:extLst>
              <a:ext uri="{FF2B5EF4-FFF2-40B4-BE49-F238E27FC236}">
                <a16:creationId xmlns:a16="http://schemas.microsoft.com/office/drawing/2014/main" id="{FF48818B-5BD7-BC12-69B9-89FE523FA392}"/>
              </a:ext>
            </a:extLst>
          </p:cNvPr>
          <p:cNvSpPr/>
          <p:nvPr/>
        </p:nvSpPr>
        <p:spPr>
          <a:xfrm>
            <a:off x="8143646" y="467426"/>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True</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0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False</a:t>
            </a:r>
            <a:endParaRPr kumimoji="0" lang="en-GB" sz="18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43BC1221-E753-4F9C-6ABF-77BA9283D9E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80" y="526388"/>
            <a:ext cx="700530" cy="635122"/>
          </a:xfrm>
          <a:prstGeom prst="rect">
            <a:avLst/>
          </a:prstGeom>
        </p:spPr>
      </p:pic>
      <p:pic>
        <p:nvPicPr>
          <p:cNvPr id="9" name="Graphic 8">
            <a:extLst>
              <a:ext uri="{FF2B5EF4-FFF2-40B4-BE49-F238E27FC236}">
                <a16:creationId xmlns:a16="http://schemas.microsoft.com/office/drawing/2014/main" id="{7DDC75AC-C071-D3DC-319D-F0202A9B8184}"/>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2869" y="568149"/>
            <a:ext cx="700530" cy="635122"/>
          </a:xfrm>
          <a:prstGeom prst="rect">
            <a:avLst/>
          </a:prstGeom>
        </p:spPr>
      </p:pic>
      <p:sp>
        <p:nvSpPr>
          <p:cNvPr id="11" name="Rectangle: Rounded Corners 2">
            <a:extLst>
              <a:ext uri="{FF2B5EF4-FFF2-40B4-BE49-F238E27FC236}">
                <a16:creationId xmlns:a16="http://schemas.microsoft.com/office/drawing/2014/main" id="{9AAB6118-1972-5EA9-8B58-5E6E7D9E13D4}"/>
              </a:ext>
            </a:extLst>
          </p:cNvPr>
          <p:cNvSpPr/>
          <p:nvPr/>
        </p:nvSpPr>
        <p:spPr>
          <a:xfrm>
            <a:off x="1426266" y="2386200"/>
            <a:ext cx="9367166" cy="2785568"/>
          </a:xfrm>
          <a:prstGeom prst="round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spcBef>
                <a:spcPts val="1200"/>
              </a:spcBef>
              <a:spcAft>
                <a:spcPts val="1200"/>
              </a:spcAft>
            </a:pPr>
            <a:r>
              <a:rPr lang="en-GB" sz="2200" dirty="0">
                <a:solidFill>
                  <a:srgbClr val="000000"/>
                </a:solidFill>
                <a:latin typeface="Open Sans" panose="020B0606030504020204" pitchFamily="34" charset="0"/>
              </a:rPr>
              <a:t>Pain that disrupts someone’s daily life is </a:t>
            </a:r>
            <a:r>
              <a:rPr lang="en-GB" sz="2200" b="1" dirty="0">
                <a:solidFill>
                  <a:srgbClr val="000000"/>
                </a:solidFill>
                <a:latin typeface="Open Sans" panose="020B0606030504020204" pitchFamily="34" charset="0"/>
              </a:rPr>
              <a:t>not</a:t>
            </a:r>
            <a:r>
              <a:rPr lang="en-GB" sz="2200" dirty="0">
                <a:solidFill>
                  <a:srgbClr val="000000"/>
                </a:solidFill>
                <a:latin typeface="Open Sans" panose="020B0606030504020204" pitchFamily="34" charset="0"/>
              </a:rPr>
              <a:t> something to simply accept – it can be a sign that the body is asking for attention. </a:t>
            </a:r>
            <a:r>
              <a:rPr lang="en-GB" sz="2200" b="1" dirty="0">
                <a:solidFill>
                  <a:srgbClr val="000000"/>
                </a:solidFill>
                <a:latin typeface="Open Sans" panose="020B0606030504020204" pitchFamily="34" charset="0"/>
              </a:rPr>
              <a:t>One in five </a:t>
            </a:r>
            <a:r>
              <a:rPr lang="en-GB" sz="2200" dirty="0">
                <a:solidFill>
                  <a:srgbClr val="000000"/>
                </a:solidFill>
                <a:latin typeface="Open Sans" panose="020B0606030504020204" pitchFamily="34" charset="0"/>
              </a:rPr>
              <a:t>teenagers who menstruate regularly miss school because of period pain. Later in this lesson, we'll look at what to do about it.</a:t>
            </a:r>
            <a:br>
              <a:rPr lang="en-GB" sz="2400" dirty="0"/>
            </a:b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12">
            <a:extLst>
              <a:ext uri="{FF2B5EF4-FFF2-40B4-BE49-F238E27FC236}">
                <a16:creationId xmlns:a16="http://schemas.microsoft.com/office/drawing/2014/main" id="{80DD1374-5C54-55DC-0F51-8A4CFCECD37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59294" y="4503061"/>
            <a:ext cx="1087328" cy="1087328"/>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516839DF-F99F-B7DB-54AC-20B1C1559F4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0132869" y="4675989"/>
            <a:ext cx="914400" cy="9144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3389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ADAF8-01AB-5611-4386-10B8A0D6B3BA}"/>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B685C306-268D-26C0-DCAF-9214CF75AD28}"/>
              </a:ext>
            </a:extLst>
          </p:cNvPr>
          <p:cNvSpPr/>
          <p:nvPr/>
        </p:nvSpPr>
        <p:spPr>
          <a:xfrm>
            <a:off x="338939" y="1432574"/>
            <a:ext cx="11541822" cy="66918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ADEBD6"/>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977900">
              <a:lnSpc>
                <a:spcPct val="150000"/>
              </a:lnSpc>
              <a:spcBef>
                <a:spcPct val="0"/>
              </a:spcBef>
              <a:spcAft>
                <a:spcPct val="35000"/>
              </a:spcAf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person’s menstrual cycle can tell them things about their overall health.</a:t>
            </a:r>
          </a:p>
        </p:txBody>
      </p:sp>
      <p:pic>
        <p:nvPicPr>
          <p:cNvPr id="41" name="Graphic 40" descr="Badge 3 with solid fill">
            <a:extLst>
              <a:ext uri="{FF2B5EF4-FFF2-40B4-BE49-F238E27FC236}">
                <a16:creationId xmlns:a16="http://schemas.microsoft.com/office/drawing/2014/main" id="{381FBCBB-31A6-4E40-0D37-443FB32BAA4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1904" y="1277633"/>
            <a:ext cx="553288" cy="553288"/>
          </a:xfrm>
          <a:prstGeom prst="rect">
            <a:avLst/>
          </a:prstGeom>
        </p:spPr>
      </p:pic>
      <p:sp>
        <p:nvSpPr>
          <p:cNvPr id="47" name="Title 1">
            <a:extLst>
              <a:ext uri="{FF2B5EF4-FFF2-40B4-BE49-F238E27FC236}">
                <a16:creationId xmlns:a16="http://schemas.microsoft.com/office/drawing/2014/main" id="{A796A525-81E8-5E27-09B7-F1A2B0777C54}"/>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 </a:t>
            </a:r>
          </a:p>
        </p:txBody>
      </p:sp>
      <p:sp>
        <p:nvSpPr>
          <p:cNvPr id="2" name="Rectangle: Rounded Corners 34">
            <a:extLst>
              <a:ext uri="{FF2B5EF4-FFF2-40B4-BE49-F238E27FC236}">
                <a16:creationId xmlns:a16="http://schemas.microsoft.com/office/drawing/2014/main" id="{F92DE620-8329-7741-821B-9B34AA6850A2}"/>
              </a:ext>
            </a:extLst>
          </p:cNvPr>
          <p:cNvSpPr/>
          <p:nvPr/>
        </p:nvSpPr>
        <p:spPr>
          <a:xfrm>
            <a:off x="8143646" y="467426"/>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rgbClr val="00B050"/>
                </a:solidFill>
                <a:effectLst/>
                <a:uLnTx/>
                <a:uFillTx/>
                <a:latin typeface="Open Sans" panose="020B0606030504020204" pitchFamily="34" charset="0"/>
                <a:ea typeface="Open Sans" panose="020B0606030504020204" pitchFamily="34" charset="0"/>
                <a:cs typeface="Open Sans" panose="020B0606030504020204" pitchFamily="34" charset="0"/>
              </a:rPr>
              <a:t>True</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0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False</a:t>
            </a:r>
            <a:endParaRPr kumimoji="0" lang="en-GB" sz="18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descr="Thumbs up sign with solid fill">
            <a:extLst>
              <a:ext uri="{FF2B5EF4-FFF2-40B4-BE49-F238E27FC236}">
                <a16:creationId xmlns:a16="http://schemas.microsoft.com/office/drawing/2014/main" id="{65786CFD-B8E9-A87A-3776-2E4E839557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80" y="526388"/>
            <a:ext cx="700530" cy="635122"/>
          </a:xfrm>
          <a:prstGeom prst="rect">
            <a:avLst/>
          </a:prstGeom>
        </p:spPr>
      </p:pic>
      <p:pic>
        <p:nvPicPr>
          <p:cNvPr id="9" name="Graphic 8">
            <a:extLst>
              <a:ext uri="{FF2B5EF4-FFF2-40B4-BE49-F238E27FC236}">
                <a16:creationId xmlns:a16="http://schemas.microsoft.com/office/drawing/2014/main" id="{0D738BF8-98B1-930F-9470-2220431D29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2869" y="568149"/>
            <a:ext cx="700530" cy="635122"/>
          </a:xfrm>
          <a:prstGeom prst="rect">
            <a:avLst/>
          </a:prstGeom>
        </p:spPr>
      </p:pic>
      <p:sp>
        <p:nvSpPr>
          <p:cNvPr id="11" name="Rectangle: Rounded Corners 2">
            <a:extLst>
              <a:ext uri="{FF2B5EF4-FFF2-40B4-BE49-F238E27FC236}">
                <a16:creationId xmlns:a16="http://schemas.microsoft.com/office/drawing/2014/main" id="{E03CD5BD-8784-F4E6-1E2E-4E2CBCF387C6}"/>
              </a:ext>
            </a:extLst>
          </p:cNvPr>
          <p:cNvSpPr/>
          <p:nvPr/>
        </p:nvSpPr>
        <p:spPr>
          <a:xfrm>
            <a:off x="338938" y="2386200"/>
            <a:ext cx="11541822" cy="2785568"/>
          </a:xfrm>
          <a:prstGeom prst="round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spcBef>
                <a:spcPts val="1200"/>
              </a:spcBef>
              <a:spcAft>
                <a:spcPts val="1200"/>
              </a:spcAft>
            </a:pPr>
            <a:r>
              <a:rPr lang="en-GB" sz="2200" dirty="0">
                <a:solidFill>
                  <a:srgbClr val="000000"/>
                </a:solidFill>
                <a:latin typeface="Open Sans" panose="020B0606030504020204" pitchFamily="34" charset="0"/>
              </a:rPr>
              <a:t>Some medical bodies now recognise the menstrual cycle as a </a:t>
            </a:r>
            <a:r>
              <a:rPr lang="en-GB" sz="2200" b="1" dirty="0">
                <a:solidFill>
                  <a:srgbClr val="000000"/>
                </a:solidFill>
                <a:latin typeface="Open Sans" panose="020B0606030504020204" pitchFamily="34" charset="0"/>
              </a:rPr>
              <a:t>vital sign</a:t>
            </a:r>
            <a:r>
              <a:rPr lang="en-GB" sz="2200" dirty="0">
                <a:solidFill>
                  <a:srgbClr val="000000"/>
                </a:solidFill>
                <a:latin typeface="Open Sans" panose="020B0606030504020204" pitchFamily="34" charset="0"/>
              </a:rPr>
              <a:t>, like blood pressure and pulse. Changes to a person’s menstrual cycle can be early indicators of conditions that could be affecting the whole body. A period is data!</a:t>
            </a:r>
            <a:br>
              <a:rPr lang="en-GB" sz="2400" dirty="0"/>
            </a:b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12">
            <a:extLst>
              <a:ext uri="{FF2B5EF4-FFF2-40B4-BE49-F238E27FC236}">
                <a16:creationId xmlns:a16="http://schemas.microsoft.com/office/drawing/2014/main" id="{959D3D73-4166-480C-2F80-02FEFFA7ABF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09392" y="4449425"/>
            <a:ext cx="1342304" cy="1342304"/>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E07E1860-FA92-E444-035D-F19A4EEA2D2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1028646" y="4637456"/>
            <a:ext cx="971825" cy="9718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45895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00BE0-1433-E8EB-ED55-ADD154134846}"/>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9841CDDC-DEF9-FD32-6AD0-8C91C1C40E50}"/>
              </a:ext>
            </a:extLst>
          </p:cNvPr>
          <p:cNvSpPr/>
          <p:nvPr/>
        </p:nvSpPr>
        <p:spPr>
          <a:xfrm>
            <a:off x="338939" y="1432574"/>
            <a:ext cx="11541822" cy="669189"/>
          </a:xfrm>
          <a:custGeom>
            <a:avLst/>
            <a:gdLst>
              <a:gd name="connsiteX0" fmla="*/ 0 w 2654917"/>
              <a:gd name="connsiteY0" fmla="*/ 0 h 1592950"/>
              <a:gd name="connsiteX1" fmla="*/ 2654917 w 2654917"/>
              <a:gd name="connsiteY1" fmla="*/ 0 h 1592950"/>
              <a:gd name="connsiteX2" fmla="*/ 2654917 w 2654917"/>
              <a:gd name="connsiteY2" fmla="*/ 1592950 h 1592950"/>
              <a:gd name="connsiteX3" fmla="*/ 0 w 2654917"/>
              <a:gd name="connsiteY3" fmla="*/ 1592950 h 1592950"/>
              <a:gd name="connsiteX4" fmla="*/ 0 w 2654917"/>
              <a:gd name="connsiteY4" fmla="*/ 0 h 159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4917" h="1592950">
                <a:moveTo>
                  <a:pt x="0" y="0"/>
                </a:moveTo>
                <a:lnTo>
                  <a:pt x="2654917" y="0"/>
                </a:lnTo>
                <a:lnTo>
                  <a:pt x="2654917" y="1592950"/>
                </a:lnTo>
                <a:lnTo>
                  <a:pt x="0" y="1592950"/>
                </a:lnTo>
                <a:lnTo>
                  <a:pt x="0" y="0"/>
                </a:lnTo>
                <a:close/>
              </a:path>
            </a:pathLst>
          </a:custGeom>
          <a:solidFill>
            <a:srgbClr val="B7E9E9"/>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marR="0" lvl="0" indent="0" algn="ctr" defTabSz="977900" rtl="0" eaLnBrk="1" fontAlgn="auto" latinLnBrk="0" hangingPunct="1">
              <a:lnSpc>
                <a:spcPct val="150000"/>
              </a:lnSpc>
              <a:spcBef>
                <a:spcPct val="0"/>
              </a:spcBef>
              <a:spcAft>
                <a:spcPct val="35000"/>
              </a:spcAft>
              <a:buClrTx/>
              <a:buSzTx/>
              <a:buFont typeface="+mj-lt"/>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Hormones make people irrational and ‘crazy’ around the time of their period</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pic>
        <p:nvPicPr>
          <p:cNvPr id="41" name="Graphic 40" descr="Badge 4 with solid fill">
            <a:extLst>
              <a:ext uri="{FF2B5EF4-FFF2-40B4-BE49-F238E27FC236}">
                <a16:creationId xmlns:a16="http://schemas.microsoft.com/office/drawing/2014/main" id="{047222F7-EE48-CCF8-568A-4E146D7A8B3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1904" y="1277633"/>
            <a:ext cx="553288" cy="553288"/>
          </a:xfrm>
          <a:prstGeom prst="rect">
            <a:avLst/>
          </a:prstGeom>
        </p:spPr>
      </p:pic>
      <p:sp>
        <p:nvSpPr>
          <p:cNvPr id="47" name="Title 1">
            <a:extLst>
              <a:ext uri="{FF2B5EF4-FFF2-40B4-BE49-F238E27FC236}">
                <a16:creationId xmlns:a16="http://schemas.microsoft.com/office/drawing/2014/main" id="{745E5830-E79B-B5B1-29E6-4E52155AA63B}"/>
              </a:ext>
            </a:extLst>
          </p:cNvPr>
          <p:cNvSpPr txBox="1">
            <a:spLocks/>
          </p:cNvSpPr>
          <p:nvPr/>
        </p:nvSpPr>
        <p:spPr>
          <a:xfrm>
            <a:off x="191529" y="467426"/>
            <a:ext cx="11620405" cy="669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j-ea"/>
                <a:cs typeface="+mj-cs"/>
              </a:rPr>
              <a:t>True or false? </a:t>
            </a:r>
          </a:p>
        </p:txBody>
      </p:sp>
      <p:sp>
        <p:nvSpPr>
          <p:cNvPr id="2" name="Rectangle: Rounded Corners 34">
            <a:extLst>
              <a:ext uri="{FF2B5EF4-FFF2-40B4-BE49-F238E27FC236}">
                <a16:creationId xmlns:a16="http://schemas.microsoft.com/office/drawing/2014/main" id="{46676B2F-4C8C-2F5A-2F51-05098A2B4E8B}"/>
              </a:ext>
            </a:extLst>
          </p:cNvPr>
          <p:cNvSpPr/>
          <p:nvPr/>
        </p:nvSpPr>
        <p:spPr>
          <a:xfrm>
            <a:off x="8143646" y="467426"/>
            <a:ext cx="3737114" cy="770451"/>
          </a:xfrm>
          <a:prstGeom prst="roundRect">
            <a:avLst/>
          </a:prstGeom>
          <a:solidFill>
            <a:schemeClr val="bg2"/>
          </a:solidFill>
          <a:ln w="19050">
            <a:solidFill>
              <a:schemeClr val="tx1"/>
            </a:solidFill>
            <a:extLst>
              <a:ext uri="{C807C97D-BFC1-408E-A445-0C87EB9F89A2}">
                <ask:lineSketchStyleProps xmlns:ask="http://schemas.microsoft.com/office/drawing/2018/sketchyshapes" sd="151483237">
                  <a:custGeom>
                    <a:avLst/>
                    <a:gdLst>
                      <a:gd name="csX0" fmla="*/ 0 w 3737114"/>
                      <a:gd name="csY0" fmla="*/ 128411 h 770451"/>
                      <a:gd name="csX1" fmla="*/ 128411 w 3737114"/>
                      <a:gd name="csY1" fmla="*/ 0 h 770451"/>
                      <a:gd name="csX2" fmla="*/ 754864 w 3737114"/>
                      <a:gd name="csY2" fmla="*/ 0 h 770451"/>
                      <a:gd name="csX3" fmla="*/ 1416119 w 3737114"/>
                      <a:gd name="csY3" fmla="*/ 0 h 770451"/>
                      <a:gd name="csX4" fmla="*/ 2042572 w 3737114"/>
                      <a:gd name="csY4" fmla="*/ 0 h 770451"/>
                      <a:gd name="csX5" fmla="*/ 2738630 w 3737114"/>
                      <a:gd name="csY5" fmla="*/ 0 h 770451"/>
                      <a:gd name="csX6" fmla="*/ 3608703 w 3737114"/>
                      <a:gd name="csY6" fmla="*/ 0 h 770451"/>
                      <a:gd name="csX7" fmla="*/ 3737114 w 3737114"/>
                      <a:gd name="csY7" fmla="*/ 128411 h 770451"/>
                      <a:gd name="csX8" fmla="*/ 3737114 w 3737114"/>
                      <a:gd name="csY8" fmla="*/ 642040 h 770451"/>
                      <a:gd name="csX9" fmla="*/ 3608703 w 3737114"/>
                      <a:gd name="csY9" fmla="*/ 770451 h 770451"/>
                      <a:gd name="csX10" fmla="*/ 2947448 w 3737114"/>
                      <a:gd name="csY10" fmla="*/ 770451 h 770451"/>
                      <a:gd name="csX11" fmla="*/ 2286192 w 3737114"/>
                      <a:gd name="csY11" fmla="*/ 770451 h 770451"/>
                      <a:gd name="csX12" fmla="*/ 1590134 w 3737114"/>
                      <a:gd name="csY12" fmla="*/ 770451 h 770451"/>
                      <a:gd name="csX13" fmla="*/ 824469 w 3737114"/>
                      <a:gd name="csY13" fmla="*/ 770451 h 770451"/>
                      <a:gd name="csX14" fmla="*/ 128411 w 3737114"/>
                      <a:gd name="csY14" fmla="*/ 770451 h 770451"/>
                      <a:gd name="csX15" fmla="*/ 0 w 3737114"/>
                      <a:gd name="csY15" fmla="*/ 642040 h 770451"/>
                      <a:gd name="csX16" fmla="*/ 0 w 3737114"/>
                      <a:gd name="csY16" fmla="*/ 128411 h 770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37114" h="770451" fill="none" extrusionOk="0">
                        <a:moveTo>
                          <a:pt x="0" y="128411"/>
                        </a:moveTo>
                        <a:cubicBezTo>
                          <a:pt x="-1833" y="57623"/>
                          <a:pt x="61017" y="-6585"/>
                          <a:pt x="128411" y="0"/>
                        </a:cubicBezTo>
                        <a:cubicBezTo>
                          <a:pt x="293509" y="17504"/>
                          <a:pt x="544247" y="-27328"/>
                          <a:pt x="754864" y="0"/>
                        </a:cubicBezTo>
                        <a:cubicBezTo>
                          <a:pt x="965481" y="27328"/>
                          <a:pt x="1189374" y="-24819"/>
                          <a:pt x="1416119" y="0"/>
                        </a:cubicBezTo>
                        <a:cubicBezTo>
                          <a:pt x="1642864" y="24819"/>
                          <a:pt x="1881496" y="29863"/>
                          <a:pt x="2042572" y="0"/>
                        </a:cubicBezTo>
                        <a:cubicBezTo>
                          <a:pt x="2203648" y="-29863"/>
                          <a:pt x="2566895" y="-27983"/>
                          <a:pt x="2738630" y="0"/>
                        </a:cubicBezTo>
                        <a:cubicBezTo>
                          <a:pt x="2910365" y="27983"/>
                          <a:pt x="3324310" y="-10796"/>
                          <a:pt x="3608703" y="0"/>
                        </a:cubicBezTo>
                        <a:cubicBezTo>
                          <a:pt x="3683503" y="5874"/>
                          <a:pt x="3739213" y="51041"/>
                          <a:pt x="3737114" y="128411"/>
                        </a:cubicBezTo>
                        <a:cubicBezTo>
                          <a:pt x="3761768" y="309235"/>
                          <a:pt x="3726357" y="445060"/>
                          <a:pt x="3737114" y="642040"/>
                        </a:cubicBezTo>
                        <a:cubicBezTo>
                          <a:pt x="3728441" y="716421"/>
                          <a:pt x="3683284" y="777212"/>
                          <a:pt x="3608703" y="770451"/>
                        </a:cubicBezTo>
                        <a:cubicBezTo>
                          <a:pt x="3457321" y="800129"/>
                          <a:pt x="3222898" y="745891"/>
                          <a:pt x="2947448" y="770451"/>
                        </a:cubicBezTo>
                        <a:cubicBezTo>
                          <a:pt x="2671998" y="795011"/>
                          <a:pt x="2608670" y="797979"/>
                          <a:pt x="2286192" y="770451"/>
                        </a:cubicBezTo>
                        <a:cubicBezTo>
                          <a:pt x="1963714" y="742923"/>
                          <a:pt x="1766200" y="782852"/>
                          <a:pt x="1590134" y="770451"/>
                        </a:cubicBezTo>
                        <a:cubicBezTo>
                          <a:pt x="1414068" y="758050"/>
                          <a:pt x="1023739" y="742022"/>
                          <a:pt x="824469" y="770451"/>
                        </a:cubicBezTo>
                        <a:cubicBezTo>
                          <a:pt x="625200" y="798880"/>
                          <a:pt x="366949" y="795459"/>
                          <a:pt x="128411" y="770451"/>
                        </a:cubicBezTo>
                        <a:cubicBezTo>
                          <a:pt x="61255" y="760238"/>
                          <a:pt x="817" y="702230"/>
                          <a:pt x="0" y="642040"/>
                        </a:cubicBezTo>
                        <a:cubicBezTo>
                          <a:pt x="-4736" y="445866"/>
                          <a:pt x="4032" y="291231"/>
                          <a:pt x="0" y="128411"/>
                        </a:cubicBezTo>
                        <a:close/>
                      </a:path>
                      <a:path w="3737114" h="770451" stroke="0" extrusionOk="0">
                        <a:moveTo>
                          <a:pt x="0" y="128411"/>
                        </a:moveTo>
                        <a:cubicBezTo>
                          <a:pt x="16831" y="55973"/>
                          <a:pt x="52302" y="-4598"/>
                          <a:pt x="128411" y="0"/>
                        </a:cubicBezTo>
                        <a:cubicBezTo>
                          <a:pt x="418439" y="-19945"/>
                          <a:pt x="561228" y="16861"/>
                          <a:pt x="720061" y="0"/>
                        </a:cubicBezTo>
                        <a:cubicBezTo>
                          <a:pt x="878894" y="-16861"/>
                          <a:pt x="1116193" y="17032"/>
                          <a:pt x="1381316" y="0"/>
                        </a:cubicBezTo>
                        <a:cubicBezTo>
                          <a:pt x="1646439" y="-17032"/>
                          <a:pt x="1695486" y="-6135"/>
                          <a:pt x="1972966" y="0"/>
                        </a:cubicBezTo>
                        <a:cubicBezTo>
                          <a:pt x="2250446" y="6135"/>
                          <a:pt x="2428601" y="-11323"/>
                          <a:pt x="2703827" y="0"/>
                        </a:cubicBezTo>
                        <a:cubicBezTo>
                          <a:pt x="2979053" y="11323"/>
                          <a:pt x="3211334" y="31267"/>
                          <a:pt x="3608703" y="0"/>
                        </a:cubicBezTo>
                        <a:cubicBezTo>
                          <a:pt x="3681095" y="-649"/>
                          <a:pt x="3726633" y="46353"/>
                          <a:pt x="3737114" y="128411"/>
                        </a:cubicBezTo>
                        <a:cubicBezTo>
                          <a:pt x="3722975" y="291495"/>
                          <a:pt x="3740852" y="420135"/>
                          <a:pt x="3737114" y="642040"/>
                        </a:cubicBezTo>
                        <a:cubicBezTo>
                          <a:pt x="3737671" y="699183"/>
                          <a:pt x="3675533" y="764973"/>
                          <a:pt x="3608703" y="770451"/>
                        </a:cubicBezTo>
                        <a:cubicBezTo>
                          <a:pt x="3457152" y="786830"/>
                          <a:pt x="3151183" y="737540"/>
                          <a:pt x="2947448" y="770451"/>
                        </a:cubicBezTo>
                        <a:cubicBezTo>
                          <a:pt x="2743714" y="803362"/>
                          <a:pt x="2585581" y="785179"/>
                          <a:pt x="2355798" y="770451"/>
                        </a:cubicBezTo>
                        <a:cubicBezTo>
                          <a:pt x="2126015" y="755724"/>
                          <a:pt x="1959391" y="773036"/>
                          <a:pt x="1590134" y="770451"/>
                        </a:cubicBezTo>
                        <a:cubicBezTo>
                          <a:pt x="1220877" y="767866"/>
                          <a:pt x="1126262" y="768327"/>
                          <a:pt x="998484" y="770451"/>
                        </a:cubicBezTo>
                        <a:cubicBezTo>
                          <a:pt x="870706" y="772576"/>
                          <a:pt x="330404" y="788740"/>
                          <a:pt x="128411" y="770451"/>
                        </a:cubicBezTo>
                        <a:cubicBezTo>
                          <a:pt x="56131" y="760592"/>
                          <a:pt x="-7175" y="701106"/>
                          <a:pt x="0" y="642040"/>
                        </a:cubicBezTo>
                        <a:cubicBezTo>
                          <a:pt x="20699" y="508586"/>
                          <a:pt x="18856" y="251817"/>
                          <a:pt x="0" y="128411"/>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1" i="0" u="none" strike="noStrike" kern="1200" cap="none" spc="0" normalizeH="0" baseline="0" noProof="0" dirty="0">
                <a:ln>
                  <a:noFill/>
                </a:ln>
                <a:solidFill>
                  <a:schemeClr val="bg1">
                    <a:lumMod val="7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True</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0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False</a:t>
            </a:r>
            <a:endParaRPr kumimoji="0" lang="en-GB" sz="1800" b="1"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B2640BF8-7EE3-AC2D-B416-C07D1805512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4980" y="526388"/>
            <a:ext cx="700530" cy="635122"/>
          </a:xfrm>
          <a:prstGeom prst="rect">
            <a:avLst/>
          </a:prstGeom>
        </p:spPr>
      </p:pic>
      <p:pic>
        <p:nvPicPr>
          <p:cNvPr id="9" name="Graphic 8" descr="Thumbs Down with solid fill">
            <a:extLst>
              <a:ext uri="{FF2B5EF4-FFF2-40B4-BE49-F238E27FC236}">
                <a16:creationId xmlns:a16="http://schemas.microsoft.com/office/drawing/2014/main" id="{23ECD0A1-E4C1-7B32-2281-6E6A500CCA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32869" y="568149"/>
            <a:ext cx="700530" cy="635122"/>
          </a:xfrm>
          <a:prstGeom prst="rect">
            <a:avLst/>
          </a:prstGeom>
        </p:spPr>
      </p:pic>
      <p:sp>
        <p:nvSpPr>
          <p:cNvPr id="11" name="Rectangle: Rounded Corners 2">
            <a:extLst>
              <a:ext uri="{FF2B5EF4-FFF2-40B4-BE49-F238E27FC236}">
                <a16:creationId xmlns:a16="http://schemas.microsoft.com/office/drawing/2014/main" id="{FBD17E76-BB52-E162-87E9-D96442090BB9}"/>
              </a:ext>
            </a:extLst>
          </p:cNvPr>
          <p:cNvSpPr/>
          <p:nvPr/>
        </p:nvSpPr>
        <p:spPr>
          <a:xfrm>
            <a:off x="338938" y="2386200"/>
            <a:ext cx="11541822" cy="2785568"/>
          </a:xfrm>
          <a:prstGeom prst="round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spcBef>
                <a:spcPts val="1200"/>
              </a:spcBef>
              <a:spcAft>
                <a:spcPts val="1200"/>
              </a:spcAft>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Falling oestrogen in the second half of the cycle affects serotonin, which regulates mood. But feeling more emotionally sensitive is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not the same</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as being irrational or unable to think clearly. A major 2025 study found </a:t>
            </a:r>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 evidence </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that the menstrual cycle affects memory, concentration, or decision making at all.</a:t>
            </a:r>
            <a:br>
              <a:rPr lang="en-GB" sz="2200" dirty="0"/>
            </a:b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3" name="Graphic 12">
            <a:extLst>
              <a:ext uri="{FF2B5EF4-FFF2-40B4-BE49-F238E27FC236}">
                <a16:creationId xmlns:a16="http://schemas.microsoft.com/office/drawing/2014/main" id="{78226643-A619-3582-EB0A-9E09E4EA5CC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91528" y="4567289"/>
            <a:ext cx="1017160" cy="1017160"/>
          </a:xfrm>
          <a:prstGeom prst="rect">
            <a:avLst/>
          </a:prstGeom>
          <a:effectLst>
            <a:outerShdw blurRad="50800" dist="38100" dir="2700000" algn="tl" rotWithShape="0">
              <a:prstClr val="black">
                <a:alpha val="40000"/>
              </a:prstClr>
            </a:outerShdw>
          </a:effectLst>
        </p:spPr>
      </p:pic>
      <p:pic>
        <p:nvPicPr>
          <p:cNvPr id="15" name="Graphic 14">
            <a:extLst>
              <a:ext uri="{FF2B5EF4-FFF2-40B4-BE49-F238E27FC236}">
                <a16:creationId xmlns:a16="http://schemas.microsoft.com/office/drawing/2014/main" id="{A7BA24F6-7464-7B0D-016F-50D0F230572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0977267" y="4586077"/>
            <a:ext cx="1017160" cy="101716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5591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45672</TotalTime>
  <Words>13518</Words>
  <Application>Microsoft Office PowerPoint</Application>
  <PresentationFormat>Widescreen</PresentationFormat>
  <Paragraphs>877</Paragraphs>
  <Slides>51</Slides>
  <Notes>50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51</vt:i4>
      </vt:variant>
    </vt:vector>
  </HeadingPairs>
  <TitlesOfParts>
    <vt:vector size="60" baseType="lpstr">
      <vt:lpstr>Calibri</vt:lpstr>
      <vt:lpstr>Calibri Light</vt:lpstr>
      <vt:lpstr>Open Sans</vt:lpstr>
      <vt:lpstr>Symbol</vt:lpstr>
      <vt:lpstr>Arial</vt:lpstr>
      <vt:lpstr>1_Office Theme</vt:lpstr>
      <vt:lpstr>2_Office Theme</vt:lpstr>
      <vt:lpstr>Office Theme</vt:lpstr>
      <vt:lpstr>3_Office Theme</vt:lpstr>
      <vt:lpstr>PowerPoint Presentation</vt:lpstr>
      <vt:lpstr>Teacher’s slide – guidance on menstrual conditions</vt:lpstr>
      <vt:lpstr>Teacher’s slide – FAQs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slide</dc:title>
  <dc:creator>Robyn Smith</dc:creator>
  <cp:lastModifiedBy>Emily Adkins</cp:lastModifiedBy>
  <cp:revision>1276</cp:revision>
  <dcterms:created xsi:type="dcterms:W3CDTF">2018-10-19T14:26:26Z</dcterms:created>
  <dcterms:modified xsi:type="dcterms:W3CDTF">2026-06-23T13:39:48Z</dcterms:modified>
</cp:coreProperties>
</file>