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 id="2147483684" r:id="rId3"/>
    <p:sldMasterId id="2147483696" r:id="rId4"/>
  </p:sldMasterIdLst>
  <p:notesMasterIdLst>
    <p:notesMasterId r:id="rId35"/>
  </p:notesMasterIdLst>
  <p:sldIdLst>
    <p:sldId id="518" r:id="rId5"/>
    <p:sldId id="314" r:id="rId6"/>
    <p:sldId id="644" r:id="rId7"/>
    <p:sldId id="397" r:id="rId8"/>
    <p:sldId id="642" r:id="rId9"/>
    <p:sldId id="604" r:id="rId10"/>
    <p:sldId id="605" r:id="rId11"/>
    <p:sldId id="606" r:id="rId12"/>
    <p:sldId id="607" r:id="rId13"/>
    <p:sldId id="608" r:id="rId14"/>
    <p:sldId id="609" r:id="rId15"/>
    <p:sldId id="610" r:id="rId16"/>
    <p:sldId id="639" r:id="rId17"/>
    <p:sldId id="652" r:id="rId18"/>
    <p:sldId id="650" r:id="rId19"/>
    <p:sldId id="621" r:id="rId20"/>
    <p:sldId id="623" r:id="rId21"/>
    <p:sldId id="624" r:id="rId22"/>
    <p:sldId id="625" r:id="rId23"/>
    <p:sldId id="626" r:id="rId24"/>
    <p:sldId id="653" r:id="rId25"/>
    <p:sldId id="654" r:id="rId26"/>
    <p:sldId id="655" r:id="rId27"/>
    <p:sldId id="656" r:id="rId28"/>
    <p:sldId id="657" r:id="rId29"/>
    <p:sldId id="585" r:id="rId30"/>
    <p:sldId id="651" r:id="rId31"/>
    <p:sldId id="588" r:id="rId32"/>
    <p:sldId id="523" r:id="rId33"/>
    <p:sldId id="30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C2F381-1777-245C-43F7-FBA3957C2FC2}" name="Kate Garlick" initials="KG" userId="247d839a940f1946" providerId="Windows Live"/>
  <p188:author id="{7229B69B-6FFC-C2EA-73AE-80D6E0776F7B}" name="Emily Adkins" initials="EA" userId="S::emilyadkins@unifrogtrce.onmicrosoft.com::7cc2ae19-d3e7-4bd0-824f-b6ffcec824e4" providerId="AD"/>
  <p188:author id="{F67EAEB0-E6D7-C994-7FBA-711F53487BB6}" name="Becca Thorpe" initials="BT" userId="S::rebeccathorpe@unifrogtrce.onmicrosoft.com::89535a48-9dc5-4740-a448-2608d3de45f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D4FF"/>
    <a:srgbClr val="E5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53"/>
    <p:restoredTop sz="61233" autoAdjust="0"/>
  </p:normalViewPr>
  <p:slideViewPr>
    <p:cSldViewPr snapToGrid="0">
      <p:cViewPr varScale="1">
        <p:scale>
          <a:sx n="35" d="100"/>
          <a:sy n="35" d="100"/>
        </p:scale>
        <p:origin x="1508"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5FC8D6-BBBF-B94C-8597-07CF862E51C6}" type="datetimeFigureOut">
              <a:rPr lang="en-US" smtClean="0"/>
              <a:t>6/23/2026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898647-7212-F444-8D48-4C8700E2CC16}" type="slidenum">
              <a:rPr lang="en-US" smtClean="0"/>
              <a:t>‹#›</a:t>
            </a:fld>
            <a:endParaRPr lang="en-US"/>
          </a:p>
        </p:txBody>
      </p:sp>
    </p:spTree>
    <p:extLst>
      <p:ext uri="{BB962C8B-B14F-4D97-AF65-F5344CB8AC3E}">
        <p14:creationId xmlns:p14="http://schemas.microsoft.com/office/powerpoint/2010/main" val="601357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4583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4FCAB-88C7-9A0F-8E0A-EC6716216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392C2A-5CA4-79C2-888D-A05ECB73D9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C1D274-3C18-08DD-302C-C5DAFC96B5C2}"/>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b="1" dirty="0"/>
              <a:t>Normal is a range</a:t>
            </a:r>
            <a:r>
              <a:rPr lang="en-GB" dirty="0"/>
              <a:t>, not a fixed experience. </a:t>
            </a:r>
          </a:p>
          <a:p>
            <a:endParaRPr lang="en-GB" dirty="0"/>
          </a:p>
          <a:p>
            <a:r>
              <a:rPr lang="en-GB" dirty="0"/>
              <a:t>You could ask the class: "So if someone told you their cycle was different to their friend's, what would you say?" The answer you're looking for is that both </a:t>
            </a:r>
            <a:r>
              <a:rPr lang="en-GB" b="1" dirty="0"/>
              <a:t>can be </a:t>
            </a:r>
            <a:r>
              <a:rPr lang="en-GB" dirty="0"/>
              <a:t>completely normal. This sets up the activity on the next slides by establishing that variation alone is not necessarily a concern. </a:t>
            </a:r>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79FA7185-8EBD-96AD-DF5E-0B6E02C37D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4662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55BFB-7C6D-87DE-AEDF-8F63D8BB4F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F87D2-771F-2166-E9F0-57B7B1B2F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C2F08E-C2BE-FA02-FEFF-7D6329EE718F}"/>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Close this activity by asking students the question on screen. Click to reveal the answers. </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Suggested answers:</a:t>
            </a:r>
            <a:br>
              <a:rPr lang="en-GB" sz="1200" b="0" u="sng" dirty="0">
                <a:effectLst/>
                <a:latin typeface="Open Sans" panose="020B0606030504020204" pitchFamily="34" charset="0"/>
                <a:ea typeface="Open Sans" panose="020B0606030504020204" pitchFamily="34" charset="0"/>
                <a:cs typeface="Open Sans" panose="020B0606030504020204" pitchFamily="34" charset="0"/>
              </a:rPr>
            </a:br>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Arial" panose="020B0604020202020204" pitchFamily="34" charset="0"/>
              <a:buChar char="•"/>
            </a:pPr>
            <a:r>
              <a:rPr lang="en-GB" b="1" dirty="0"/>
              <a:t>Stress</a:t>
            </a:r>
            <a:r>
              <a:rPr lang="en-GB" dirty="0"/>
              <a:t> triggers the release of cortisol, the body's primary stress hormone. High cortisol levels interfere with the brain signals that trigger ovulation, which can delay a period or stop it happening at all. This is why exam season, bereavement, or major life changes can cause cycles to shift. </a:t>
            </a:r>
            <a:br>
              <a:rPr lang="en-GB" dirty="0"/>
            </a:br>
            <a:endParaRPr lang="en-GB" dirty="0"/>
          </a:p>
          <a:p>
            <a:pPr marL="171450" indent="-171450">
              <a:buFont typeface="Arial" panose="020B0604020202020204" pitchFamily="34" charset="0"/>
              <a:buChar char="•"/>
            </a:pPr>
            <a:r>
              <a:rPr lang="en-GB" b="1" dirty="0"/>
              <a:t>Illness</a:t>
            </a:r>
            <a:r>
              <a:rPr lang="en-GB" dirty="0"/>
              <a:t> places significant physical demand on the body. When the body is fighting infection or recovering from illness, it puts non-essential functions – including reproduction – on hold, which can delay ovulation and therefore shift the timing of a period. </a:t>
            </a:r>
            <a:br>
              <a:rPr lang="en-GB" dirty="0"/>
            </a:br>
            <a:endParaRPr lang="en-GB" dirty="0"/>
          </a:p>
          <a:p>
            <a:pPr marL="171450" indent="-171450">
              <a:buFont typeface="Arial" panose="020B0604020202020204" pitchFamily="34" charset="0"/>
              <a:buChar char="•"/>
            </a:pPr>
            <a:r>
              <a:rPr lang="en-GB" b="1" dirty="0"/>
              <a:t>Weight and exercise</a:t>
            </a:r>
            <a:r>
              <a:rPr lang="en-GB" dirty="0"/>
              <a:t> affect the body's production of oestrogen. Fat tissue produces and stores oestrogen, so significant weight loss can reduce oestrogen levels enough to disrupt or stop ovulation. Equally, over-exercising – particularly in combination with low body weight – can stop the hormonal signals needed to trigger a period altogether. </a:t>
            </a:r>
            <a:br>
              <a:rPr lang="en-GB" dirty="0"/>
            </a:br>
            <a:endParaRPr lang="en-GB" dirty="0"/>
          </a:p>
          <a:p>
            <a:pPr marL="171450" indent="-171450">
              <a:buFont typeface="Arial" panose="020B0604020202020204" pitchFamily="34" charset="0"/>
              <a:buChar char="•"/>
            </a:pPr>
            <a:r>
              <a:rPr lang="en-GB" b="1" dirty="0"/>
              <a:t>Starting or stopping contraception</a:t>
            </a:r>
            <a:r>
              <a:rPr lang="en-GB" dirty="0"/>
              <a:t> directly changes the hormones at play in the cycle. Hormonal contraceptives work by stopping ovulation or thinning the lining of the womb, so it can take several months for the body to settle back into its natural hormonal rhythm after stopping them. </a:t>
            </a:r>
            <a:br>
              <a:rPr lang="en-GB" dirty="0"/>
            </a:br>
            <a:endParaRPr lang="en-GB" dirty="0"/>
          </a:p>
          <a:p>
            <a:pPr marL="171450" indent="-171450">
              <a:buFont typeface="Arial" panose="020B0604020202020204" pitchFamily="34" charset="0"/>
              <a:buChar char="•"/>
            </a:pPr>
            <a:r>
              <a:rPr lang="en-GB" b="1" dirty="0"/>
              <a:t>Travel</a:t>
            </a:r>
            <a:r>
              <a:rPr lang="en-GB" dirty="0"/>
              <a:t> – particularly across time zones – disrupts the body's circadian rhythm, which regulates the release of melatonin and cortisol. Both of these hormones interact with the hormones that control the menstrual cycle, which is why long-haul travel can shift the timing of a period. </a:t>
            </a:r>
            <a:br>
              <a:rPr lang="en-GB" dirty="0"/>
            </a:br>
            <a:endParaRPr lang="en-GB" dirty="0"/>
          </a:p>
          <a:p>
            <a:pPr marL="171450" indent="-171450">
              <a:buFont typeface="Arial" panose="020B0604020202020204" pitchFamily="34" charset="0"/>
              <a:buChar char="•"/>
            </a:pPr>
            <a:r>
              <a:rPr lang="en-GB" b="1" dirty="0"/>
              <a:t>Disrupted sleep</a:t>
            </a:r>
            <a:r>
              <a:rPr lang="en-GB" dirty="0"/>
              <a:t> works in a similar way to travel – poor or irregular sleep affects melatonin and cortisol levels, which in turn can affect the hormonal signals that regulate ovulation and cycle timing.</a:t>
            </a:r>
            <a:br>
              <a:rPr lang="en-GB" dirty="0"/>
            </a:br>
            <a:endParaRPr lang="en-GB" dirty="0"/>
          </a:p>
          <a:p>
            <a:pPr marL="0" indent="0">
              <a:buFont typeface="Arial" panose="020B0604020202020204" pitchFamily="34" charset="0"/>
              <a:buNone/>
            </a:pPr>
            <a:r>
              <a:rPr lang="en-GB" b="1" dirty="0"/>
              <a:t>Key words:</a:t>
            </a:r>
            <a:br>
              <a:rPr lang="en-GB" dirty="0"/>
            </a:br>
            <a:endParaRPr lang="en-GB" dirty="0"/>
          </a:p>
          <a:p>
            <a:pPr marL="171450" indent="-171450">
              <a:buFont typeface="Arial" panose="020B0604020202020204" pitchFamily="34" charset="0"/>
              <a:buChar char="•"/>
            </a:pPr>
            <a:r>
              <a:rPr lang="en-GB" b="1" dirty="0"/>
              <a:t>Oestrogen: </a:t>
            </a:r>
            <a:r>
              <a:rPr lang="en-GB" dirty="0"/>
              <a:t>a hormone that rises and falls across the menstrual cycle and plays a role in regulating mood, alongside many other functions. </a:t>
            </a:r>
            <a:br>
              <a:rPr lang="en-GB" dirty="0"/>
            </a:br>
            <a:endParaRPr lang="en-GB" dirty="0"/>
          </a:p>
          <a:p>
            <a:pPr marL="171450" indent="-171450">
              <a:buFont typeface="Arial" panose="020B0604020202020204" pitchFamily="34" charset="0"/>
              <a:buChar char="•"/>
            </a:pPr>
            <a:r>
              <a:rPr lang="en-GB" b="1" dirty="0"/>
              <a:t>Circadian rhythm: </a:t>
            </a:r>
            <a:r>
              <a:rPr lang="en-GB" dirty="0"/>
              <a:t>the body's internal 24-hour clock that regulates sleep and other cycles </a:t>
            </a:r>
            <a:br>
              <a:rPr lang="en-GB" dirty="0"/>
            </a:br>
            <a:endParaRPr lang="en-GB" dirty="0"/>
          </a:p>
          <a:p>
            <a:pPr marL="171450" indent="-171450">
              <a:buFont typeface="Arial" panose="020B0604020202020204" pitchFamily="34" charset="0"/>
              <a:buChar char="•"/>
            </a:pPr>
            <a:r>
              <a:rPr lang="en-GB" b="1" dirty="0"/>
              <a:t>Melatonin</a:t>
            </a:r>
            <a:r>
              <a:rPr lang="en-GB" dirty="0"/>
              <a:t>: a hormone that helps regulate sleep.</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984B21A5-BA94-E262-9E5F-D26ACFD24CE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7715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US" u="none" dirty="0"/>
              <a:t>Read the four information cards out loud to the class and ask students if they know the names of any of these common menstrual health conditions. On the next slide, the four menstrual conditions are named – you could ask students to try and match each condition to its correct description. </a:t>
            </a:r>
          </a:p>
          <a:p>
            <a:endParaRPr lang="en-US" u="none" dirty="0"/>
          </a:p>
          <a:p>
            <a:endParaRPr lang="en-GB" dirty="0"/>
          </a:p>
        </p:txBody>
      </p:sp>
      <p:sp>
        <p:nvSpPr>
          <p:cNvPr id="4" name="Slide Number Placeholder 3"/>
          <p:cNvSpPr>
            <a:spLocks noGrp="1"/>
          </p:cNvSpPr>
          <p:nvPr>
            <p:ph type="sldNum" sz="quarter" idx="5"/>
          </p:nvPr>
        </p:nvSpPr>
        <p:spPr/>
        <p:txBody>
          <a:bodyPr/>
          <a:lstStyle/>
          <a:p>
            <a:fld id="{AF898647-7212-F444-8D48-4C8700E2CC16}" type="slidenum">
              <a:rPr lang="en-US" smtClean="0"/>
              <a:t>13</a:t>
            </a:fld>
            <a:endParaRPr lang="en-US"/>
          </a:p>
        </p:txBody>
      </p:sp>
    </p:spTree>
    <p:extLst>
      <p:ext uri="{BB962C8B-B14F-4D97-AF65-F5344CB8AC3E}">
        <p14:creationId xmlns:p14="http://schemas.microsoft.com/office/powerpoint/2010/main" val="303502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59013-35ED-DE8A-8697-8EE1C705A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61FD96-C115-3949-2705-471008368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6B6C88-9FC8-AF91-66FB-899CC26C0E31}"/>
              </a:ext>
            </a:extLst>
          </p:cNvPr>
          <p:cNvSpPr>
            <a:spLocks noGrp="1"/>
          </p:cNvSpPr>
          <p:nvPr>
            <p:ph type="body" idx="1"/>
          </p:nvPr>
        </p:nvSpPr>
        <p:spPr/>
        <p:txBody>
          <a:bodyPr/>
          <a:lstStyle/>
          <a:p>
            <a:r>
              <a:rPr lang="en-US" u="sng" dirty="0"/>
              <a:t>Teacher’s notes:</a:t>
            </a:r>
          </a:p>
          <a:p>
            <a:endParaRPr lang="en-US" u="sng" dirty="0"/>
          </a:p>
          <a:p>
            <a:r>
              <a:rPr lang="en-US" u="none" dirty="0"/>
              <a:t>Click to reveal the answers one by one, and use the information below to answer any questions students may have.</a:t>
            </a:r>
            <a:br>
              <a:rPr lang="en-US" u="none" dirty="0"/>
            </a:br>
            <a:br>
              <a:rPr lang="en-US" u="none" dirty="0"/>
            </a:br>
            <a:r>
              <a:rPr lang="en-US" b="1" u="none" dirty="0"/>
              <a:t>1. </a:t>
            </a:r>
            <a:r>
              <a:rPr lang="en-GB" b="1" dirty="0"/>
              <a:t>PMS – premenstrual syndrome</a:t>
            </a:r>
            <a:r>
              <a:rPr lang="en-GB" dirty="0"/>
              <a:t> </a:t>
            </a:r>
            <a:r>
              <a:rPr lang="en-GB" b="1" dirty="0"/>
              <a:t>(B)</a:t>
            </a:r>
            <a:endParaRPr lang="en-GB" dirty="0"/>
          </a:p>
          <a:p>
            <a:r>
              <a:rPr lang="en-GB" dirty="0"/>
              <a:t>PMS is caused by the drop in oestrogen and progesterone in the luteal phase – the two weeks before a period. This affects serotonin levels, which regulates mood, energy, and emotional wellbeing. At the severe end it becomes </a:t>
            </a:r>
            <a:r>
              <a:rPr lang="en-GB" b="1" dirty="0"/>
              <a:t>PMDD – premenstrual dysphoric disorder </a:t>
            </a:r>
            <a:r>
              <a:rPr lang="en-GB" dirty="0"/>
              <a:t>– which causes extreme psychological symptoms including severe depression, anxiety, and in some cases suicidal thoughts. </a:t>
            </a:r>
          </a:p>
          <a:p>
            <a:r>
              <a:rPr lang="en-GB" b="1" dirty="0"/>
              <a:t>Treatments:</a:t>
            </a:r>
          </a:p>
          <a:p>
            <a:pPr marL="628650" lvl="1" indent="-171450">
              <a:buFont typeface="Arial" panose="020B0604020202020204" pitchFamily="34" charset="0"/>
              <a:buChar char="•"/>
            </a:pPr>
            <a:r>
              <a:rPr lang="en-GB" b="0" dirty="0"/>
              <a:t>Lifestyle changes – regular </a:t>
            </a:r>
            <a:r>
              <a:rPr lang="en-GB" dirty="0"/>
              <a:t>exercise, reduced caffeine and alcohol, improved sleep</a:t>
            </a:r>
          </a:p>
          <a:p>
            <a:pPr marL="628650" lvl="1" indent="-171450">
              <a:buFont typeface="Arial" panose="020B0604020202020204" pitchFamily="34" charset="0"/>
              <a:buChar char="•"/>
            </a:pPr>
            <a:r>
              <a:rPr lang="en-GB" dirty="0"/>
              <a:t>Hormonal contraception to regulate hormonal fluctuations</a:t>
            </a:r>
          </a:p>
          <a:p>
            <a:pPr marL="628650" lvl="1" indent="-171450">
              <a:buFont typeface="Arial" panose="020B0604020202020204" pitchFamily="34" charset="0"/>
              <a:buChar char="•"/>
            </a:pPr>
            <a:r>
              <a:rPr lang="en-GB" dirty="0"/>
              <a:t>SSRIs for more severe symptoms</a:t>
            </a:r>
          </a:p>
          <a:p>
            <a:pPr marL="628650" lvl="1" indent="-171450">
              <a:buFont typeface="Arial" panose="020B0604020202020204" pitchFamily="34" charset="0"/>
              <a:buChar char="•"/>
            </a:pPr>
            <a:r>
              <a:rPr lang="en-GB" dirty="0"/>
              <a:t>CBT for psychological symptoms</a:t>
            </a:r>
          </a:p>
          <a:p>
            <a:pPr marL="0" lvl="0" indent="0">
              <a:buFont typeface="Arial" panose="020B0604020202020204" pitchFamily="34" charset="0"/>
              <a:buNone/>
            </a:pPr>
            <a:endParaRPr lang="en-GB" dirty="0"/>
          </a:p>
          <a:p>
            <a:r>
              <a:rPr lang="en-GB" b="1" dirty="0"/>
              <a:t>2. Menorrhagia – heavy menstrual bleeding (D)</a:t>
            </a:r>
            <a:endParaRPr lang="en-GB" dirty="0"/>
          </a:p>
          <a:p>
            <a:r>
              <a:rPr lang="en-GB" dirty="0"/>
              <a:t>Heavy menstrual bleeding is defined clinically as losing more than 80ml of blood per cycle, though the more useful markers are needing to change a pad or tampon every one to two hours, passing clots larger than a 50p coin, or bleeding for more than seven days. It affects around 1 in 3 people who menstruate and can cause iron deficiency anaemia – explaining symptoms like exhaustion, dizziness, and difficulty concentrating. Many people assume their bleeding is normal and don't seek help, which is worth highlighting. The cause always needs to be investigated as heavy bleeding can indicate underlying conditions including fibroids, adenomyosis, or endometriosis.</a:t>
            </a:r>
          </a:p>
          <a:p>
            <a:r>
              <a:rPr lang="en-GB" b="1" dirty="0"/>
              <a:t>Treatments:</a:t>
            </a:r>
            <a:endParaRPr lang="en-GB" dirty="0"/>
          </a:p>
          <a:p>
            <a:pPr marL="628650" lvl="1" indent="-171450">
              <a:buFont typeface="Arial" panose="020B0604020202020204" pitchFamily="34" charset="0"/>
              <a:buChar char="•"/>
            </a:pPr>
            <a:r>
              <a:rPr lang="en-GB" dirty="0"/>
              <a:t>Hormonal coil (Mirena) – reduces bleeding significantly for many people</a:t>
            </a:r>
          </a:p>
          <a:p>
            <a:pPr marL="628650" lvl="1" indent="-171450">
              <a:buFont typeface="Arial" panose="020B0604020202020204" pitchFamily="34" charset="0"/>
              <a:buChar char="•"/>
            </a:pPr>
            <a:r>
              <a:rPr lang="en-GB" dirty="0"/>
              <a:t>Tranexamic acid – reduces blood loss during a period</a:t>
            </a:r>
          </a:p>
          <a:p>
            <a:pPr marL="628650" lvl="1" indent="-171450">
              <a:buFont typeface="Arial" panose="020B0604020202020204" pitchFamily="34" charset="0"/>
              <a:buChar char="•"/>
            </a:pPr>
            <a:r>
              <a:rPr lang="en-GB" dirty="0"/>
              <a:t>Hormonal contraception</a:t>
            </a:r>
          </a:p>
          <a:p>
            <a:pPr marL="628650" lvl="1" indent="-171450">
              <a:buFont typeface="Arial" panose="020B0604020202020204" pitchFamily="34" charset="0"/>
              <a:buChar char="•"/>
            </a:pPr>
            <a:r>
              <a:rPr lang="en-GB" dirty="0"/>
              <a:t>Iron supplements if anaemia is present</a:t>
            </a:r>
          </a:p>
          <a:p>
            <a:pPr marL="628650" lvl="1" indent="-171450">
              <a:buFont typeface="Arial" panose="020B0604020202020204" pitchFamily="34" charset="0"/>
              <a:buChar char="•"/>
            </a:pPr>
            <a:r>
              <a:rPr lang="en-GB" dirty="0"/>
              <a:t>Surgery in some cases</a:t>
            </a:r>
          </a:p>
          <a:p>
            <a:pPr marL="0" lvl="0" indent="0">
              <a:buFont typeface="Arial" panose="020B0604020202020204" pitchFamily="34" charset="0"/>
              <a:buNone/>
            </a:pPr>
            <a:endParaRPr lang="en-GB" dirty="0"/>
          </a:p>
          <a:p>
            <a:r>
              <a:rPr lang="en-GB" b="1" dirty="0"/>
              <a:t>3. PCOS/PMOS – polycystic ovary/metabolic syndrome</a:t>
            </a:r>
            <a:r>
              <a:rPr lang="en-GB" dirty="0"/>
              <a:t> </a:t>
            </a:r>
            <a:r>
              <a:rPr lang="en-GB" b="1" dirty="0"/>
              <a:t>(C)</a:t>
            </a:r>
            <a:endParaRPr lang="en-GB" dirty="0"/>
          </a:p>
          <a:p>
            <a:r>
              <a:rPr lang="en-GB" dirty="0"/>
              <a:t>PCOS was officially renamed PMOS in May 2026 to better reflect its hormonal and metabolic nature. It occurs when the ovaries produce higher than normal levels of androgens – often referred to as male hormones, though present in everyone. This disrupts ovulation and causes the recognisable cluster of symptoms: irregular or absent periods, heavy bleeding when periods do arrive, acne, and hirsutism – excess hair growth on the face or body. PMOS is strongly linked to insulin resistance, where the body's cells don't respond effectively to insulin. This causes higher insulin levels which in turn stimulate the ovaries to produce more androgens. The hirsutism point is worth handling sensitively – excess facial hair is one of the most distressing symptoms for young people and is frequently dismissed as normal or attributed to ethnicity. It is a clinical symptom and should be named as such.</a:t>
            </a:r>
          </a:p>
          <a:p>
            <a:r>
              <a:rPr lang="en-GB" b="1" dirty="0"/>
              <a:t>Treatments:</a:t>
            </a:r>
            <a:endParaRPr lang="en-GB" dirty="0"/>
          </a:p>
          <a:p>
            <a:pPr marL="628650" lvl="1" indent="-171450">
              <a:buFont typeface="Arial" panose="020B0604020202020204" pitchFamily="34" charset="0"/>
              <a:buChar char="•"/>
            </a:pPr>
            <a:r>
              <a:rPr lang="en-GB" dirty="0"/>
              <a:t>Lifestyle changes including diet and exercise to improve insulin sensitivity</a:t>
            </a:r>
          </a:p>
          <a:p>
            <a:pPr marL="628650" lvl="1" indent="-171450">
              <a:buFont typeface="Arial" panose="020B0604020202020204" pitchFamily="34" charset="0"/>
              <a:buChar char="•"/>
            </a:pPr>
            <a:r>
              <a:rPr lang="en-GB" dirty="0"/>
              <a:t>Hormonal contraception to regulate periods and reduce acne and hair growth</a:t>
            </a:r>
          </a:p>
          <a:p>
            <a:pPr marL="628650" lvl="1" indent="-171450">
              <a:buFont typeface="Arial" panose="020B0604020202020204" pitchFamily="34" charset="0"/>
              <a:buChar char="•"/>
            </a:pPr>
            <a:r>
              <a:rPr lang="en-GB" dirty="0"/>
              <a:t>Metformin to address insulin resistance</a:t>
            </a:r>
          </a:p>
          <a:p>
            <a:pPr marL="628650" lvl="1" indent="-171450">
              <a:buFont typeface="Arial" panose="020B0604020202020204" pitchFamily="34" charset="0"/>
              <a:buChar char="•"/>
            </a:pPr>
            <a:r>
              <a:rPr lang="en-GB" dirty="0"/>
              <a:t>Fertility treatment may be needed later in life, though many people with PMOS conceive naturally</a:t>
            </a:r>
          </a:p>
          <a:p>
            <a:pPr marL="0" lvl="0" indent="0">
              <a:buFont typeface="Arial" panose="020B0604020202020204" pitchFamily="34" charset="0"/>
              <a:buNone/>
            </a:pPr>
            <a:endParaRPr lang="en-GB" b="1" dirty="0"/>
          </a:p>
          <a:p>
            <a:r>
              <a:rPr lang="en-GB" b="1" dirty="0"/>
              <a:t>4. Endometriosis (A)</a:t>
            </a:r>
          </a:p>
          <a:p>
            <a:r>
              <a:rPr lang="en-GB" dirty="0"/>
              <a:t>Endometriosis occurs when tissue similar to the uterine lining – the endometrium, which builds up and sheds each month during a period – grows outside the uterus on the ovaries, fallopian tubes, bowel, or other organs. Each month this tissue responds to hormonal changes the same way the uterine lining does, swelling and breaking down but with nowhere to go. This causes severe pain, inflammation, and over time scarring. The exact cause is not fully understood but the most widely accepted theory is retrograde menstruation – where menstrual blood flows backwards through the fallopian tubes into the pelvic cavity. Genetics also play a role. Endometriosis has an average UK diagnosis time of nine years – partly because period pain is so frequently normalised and dismissed, and partly because a GP cannot definitively diagnose it. Diagnosis requires a laparoscopy, a surgical procedure carried out by a gynaecologist. Most people had to visit their GP more than five times before being referred to a specialist. Other symptoms beyond those on the card include pain during sex, pain when urinating around the time of a period, fatigue, and difficulty conceiving.</a:t>
            </a:r>
          </a:p>
          <a:p>
            <a:r>
              <a:rPr lang="en-GB" b="1" dirty="0"/>
              <a:t>Treatments:</a:t>
            </a:r>
            <a:endParaRPr lang="en-GB" dirty="0"/>
          </a:p>
          <a:p>
            <a:pPr marL="628650" lvl="1" indent="-171450">
              <a:buFont typeface="Arial" panose="020B0604020202020204" pitchFamily="34" charset="0"/>
              <a:buChar char="•"/>
            </a:pPr>
            <a:r>
              <a:rPr lang="en-GB" dirty="0"/>
              <a:t>Pain management including prescription pain relief and anti-inflammatory medication</a:t>
            </a:r>
          </a:p>
          <a:p>
            <a:pPr marL="628650" lvl="1" indent="-171450">
              <a:buFont typeface="Arial" panose="020B0604020202020204" pitchFamily="34" charset="0"/>
              <a:buChar char="•"/>
            </a:pPr>
            <a:r>
              <a:rPr lang="en-GB" dirty="0"/>
              <a:t>Hormonal treatments to suppress the menstrual cycle and slow tissue growth – including the pill, hormonal coil, or GnRH analogues</a:t>
            </a:r>
          </a:p>
          <a:p>
            <a:pPr marL="628650" lvl="1" indent="-171450">
              <a:buFont typeface="Arial" panose="020B0604020202020204" pitchFamily="34" charset="0"/>
              <a:buChar char="•"/>
            </a:pPr>
            <a:r>
              <a:rPr lang="en-GB" dirty="0"/>
              <a:t>Surgery – laparoscopy is both the diagnostic and treatment procedure</a:t>
            </a:r>
          </a:p>
          <a:p>
            <a:pPr marL="628650" lvl="1" indent="-171450">
              <a:buFont typeface="Arial" panose="020B0604020202020204" pitchFamily="34" charset="0"/>
              <a:buChar char="•"/>
            </a:pPr>
            <a:r>
              <a:rPr lang="en-GB" dirty="0"/>
              <a:t>There is no cure, but early diagnosis significantly improves quality of life</a:t>
            </a:r>
          </a:p>
        </p:txBody>
      </p:sp>
      <p:sp>
        <p:nvSpPr>
          <p:cNvPr id="4" name="Slide Number Placeholder 3">
            <a:extLst>
              <a:ext uri="{FF2B5EF4-FFF2-40B4-BE49-F238E27FC236}">
                <a16:creationId xmlns:a16="http://schemas.microsoft.com/office/drawing/2014/main" id="{DDBA63F4-F590-5E0B-3FC1-02EE07624129}"/>
              </a:ext>
            </a:extLst>
          </p:cNvPr>
          <p:cNvSpPr>
            <a:spLocks noGrp="1"/>
          </p:cNvSpPr>
          <p:nvPr>
            <p:ph type="sldNum" sz="quarter" idx="5"/>
          </p:nvPr>
        </p:nvSpPr>
        <p:spPr/>
        <p:txBody>
          <a:bodyPr/>
          <a:lstStyle/>
          <a:p>
            <a:fld id="{AF898647-7212-F444-8D48-4C8700E2CC16}" type="slidenum">
              <a:rPr lang="en-US" smtClean="0"/>
              <a:t>14</a:t>
            </a:fld>
            <a:endParaRPr lang="en-US"/>
          </a:p>
        </p:txBody>
      </p:sp>
    </p:spTree>
    <p:extLst>
      <p:ext uri="{BB962C8B-B14F-4D97-AF65-F5344CB8AC3E}">
        <p14:creationId xmlns:p14="http://schemas.microsoft.com/office/powerpoint/2010/main" val="4282648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GB" dirty="0"/>
              <a:t>The SOAP framework was developed in the 1960s by Dr. Lawrence Weed, a physician at Yale University, as a way to help healthcare professionals document patient information in a structured and consistent way. It’s now used by doctors, nurses, and allied health professionals worldwide. Here it’s being used the other way around – as a tool to help patients communicate their symptoms clearly rather than for clinicians to record them.</a:t>
            </a:r>
            <a:br>
              <a:rPr lang="en-GB" dirty="0"/>
            </a:br>
            <a:endParaRPr lang="en-GB" dirty="0"/>
          </a:p>
          <a:p>
            <a:r>
              <a:rPr lang="en-GB" dirty="0"/>
              <a:t>You might want to provide students with extra information about each of the steps:</a:t>
            </a:r>
            <a:br>
              <a:rPr lang="en-GB" dirty="0"/>
            </a:br>
            <a:endParaRPr lang="en-GB" dirty="0"/>
          </a:p>
          <a:p>
            <a:pPr marL="171450" indent="-171450">
              <a:buFont typeface="Arial" panose="020B0604020202020204" pitchFamily="34" charset="0"/>
              <a:buChar char="•"/>
            </a:pPr>
            <a:r>
              <a:rPr lang="en-GB" b="1" dirty="0"/>
              <a:t>Symptoms</a:t>
            </a:r>
            <a:r>
              <a:rPr lang="en-GB" dirty="0"/>
              <a:t> – encourage students to think about specificity. "I have really bad cramps" is much less useful in an appointment than "I have severe cramping that starts two days before my period, doesn't respond to ibuprofen, and stops me sleeping and attending school." The more specific the description, the harder it is to dismiss. It is also worth emphasising the impact element – symptoms that affect daily life, school attendance, relationships, or mental health are clinically relevant and should be named explicitly.</a:t>
            </a:r>
            <a:br>
              <a:rPr lang="en-GB" dirty="0"/>
            </a:br>
            <a:endParaRPr lang="en-GB" dirty="0"/>
          </a:p>
          <a:p>
            <a:pPr marL="171450" indent="-171450">
              <a:buFont typeface="Arial" panose="020B0604020202020204" pitchFamily="34" charset="0"/>
              <a:buChar char="•"/>
            </a:pPr>
            <a:r>
              <a:rPr lang="en-GB" b="1" dirty="0"/>
              <a:t>On a scale</a:t>
            </a:r>
            <a:r>
              <a:rPr lang="en-GB" dirty="0"/>
              <a:t> – numbers and timeframes make symptoms harder to dismiss. A pain score of 8 out of 10 that has been happening every month for two years is a very different picture to "it hurts sometimes." Encourage students to think about how long something has been going on, how often it happens, and how severe it is at its worst.</a:t>
            </a:r>
            <a:br>
              <a:rPr lang="en-GB" dirty="0"/>
            </a:br>
            <a:endParaRPr lang="en-GB" dirty="0"/>
          </a:p>
          <a:p>
            <a:pPr marL="171450" indent="-171450">
              <a:buFont typeface="Arial" panose="020B0604020202020204" pitchFamily="34" charset="0"/>
              <a:buChar char="•"/>
            </a:pPr>
            <a:r>
              <a:rPr lang="en-GB" b="1" dirty="0"/>
              <a:t>Ask</a:t>
            </a:r>
            <a:r>
              <a:rPr lang="en-GB" dirty="0"/>
              <a:t> – many people leave appointments passively, waiting for the doctor to connect the dots. Asking directly – "what do you think could be causing this?" or "could this be endometriosis or PCOS?" – shifts the dynamic. Students should feel empowered to name conditions they have researched or recognised in their own experience.</a:t>
            </a:r>
            <a:br>
              <a:rPr lang="en-GB" dirty="0"/>
            </a:br>
            <a:endParaRPr lang="en-GB" dirty="0"/>
          </a:p>
          <a:p>
            <a:pPr marL="171450" indent="-171450">
              <a:buFont typeface="Arial" panose="020B0604020202020204" pitchFamily="34" charset="0"/>
              <a:buChar char="•"/>
            </a:pPr>
            <a:r>
              <a:rPr lang="en-GB" b="1" dirty="0"/>
              <a:t>Push back</a:t>
            </a:r>
            <a:r>
              <a:rPr lang="en-GB" dirty="0"/>
              <a:t> – this is the element students find hardest to imagine doing in practice. It’s worth normalising it explicitly: asking for something to be noted in medical records, requesting a referral, or asking for a second opinion are all completely reasonable and are rights every NHS patient has. The phrase "I'd like this noted in my records" is particularly powerful because it creates a paper trail that cannot be ignored at future appointments.</a:t>
            </a:r>
          </a:p>
          <a:p>
            <a:endParaRPr lang="en-US" u="sn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1592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br>
              <a:rPr lang="en-US" u="sng" dirty="0"/>
            </a:br>
            <a:endParaRPr lang="en-US" u="sng" dirty="0"/>
          </a:p>
          <a:p>
            <a:r>
              <a:rPr lang="en-GB" dirty="0"/>
              <a:t>Give students some time to discuss in pairs or write down what they think Amara should say at her appointment, working through each stage of the SOAP framework. Circulate and listen to responses before taking one or two answers from the class. Then click through the answer slides one stage at a time, pausing briefly after each reveal to check understanding before moving on.</a:t>
            </a:r>
            <a:endParaRPr lang="en-US" u="sn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999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GB" dirty="0"/>
              <a:t>The specificity here is key – "stops me going to school most months" and "doesn't respond to ibuprofen" are both clinically significant details that are easy to leave out. Draw attention to the bowel pain detail specifically – this is the symptom most likely to be omitted out of embarrassment, and it’s one of the most important indicators of endometriosis.</a:t>
            </a:r>
            <a:endParaRPr lang="en-US" u="sn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33234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GB" dirty="0"/>
              <a:t>Numbers and timeframes make symptoms much harder to dismiss. Ask students whether "it really hurts" or "8 out of 10 pain every month for two years causing school absence" is more likely to be taken seriously in an appointment.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3859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GB" dirty="0"/>
              <a:t>Naming the condition directly – "could this be endometriosis?" – shifts the dynamic of the appointment. Students may feel this is too forward, but it’s entirely appropriate and can significantly speed up the diagnostic process.</a:t>
            </a:r>
            <a:endParaRPr lang="en-US" u="sn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71240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GB" b="0" dirty="0"/>
              <a:t>This is the most important element for Amara given she has already been dismissed twice. "I'd like this noted in my records" creates a paper trail. A referral request is a patient right under the NHS – students should know they are entitled to ask for one.</a:t>
            </a:r>
          </a:p>
          <a:p>
            <a:endParaRPr lang="en-GB" b="0" u="sng" dirty="0"/>
          </a:p>
          <a:p>
            <a:r>
              <a:rPr lang="en-GB" b="0" u="sng" dirty="0"/>
              <a:t>Key word:</a:t>
            </a:r>
          </a:p>
          <a:p>
            <a:r>
              <a:rPr lang="en-GB" b="1" dirty="0"/>
              <a:t>Gynaecologist:</a:t>
            </a:r>
            <a:r>
              <a:rPr lang="en-GB" dirty="0"/>
              <a:t> a doctor who specialises in the female reproductive system, including conditions affecting periods, fertility, pregnancy, and menopause.</a:t>
            </a:r>
            <a:endParaRPr lang="en-US" b="1" u="sng" dirty="0"/>
          </a:p>
          <a:p>
            <a:endParaRPr lang="en-US" b="0" u="sn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092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7804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60ADF-5AD1-DBDD-598F-FFEF26DD80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4CF92-DF73-F763-E792-F2CBAF1465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5AA037-979F-BED5-E736-3050D2477E04}"/>
              </a:ext>
            </a:extLst>
          </p:cNvPr>
          <p:cNvSpPr>
            <a:spLocks noGrp="1"/>
          </p:cNvSpPr>
          <p:nvPr>
            <p:ph type="body" idx="1"/>
          </p:nvPr>
        </p:nvSpPr>
        <p:spPr/>
        <p:txBody>
          <a:bodyPr/>
          <a:lstStyle/>
          <a:p>
            <a:r>
              <a:rPr lang="en-US" u="sng" dirty="0"/>
              <a:t>Teacher’s notes:</a:t>
            </a:r>
            <a:br>
              <a:rPr lang="en-US" u="sng" dirty="0"/>
            </a:br>
            <a:br>
              <a:rPr lang="en-US" u="sng" dirty="0"/>
            </a:br>
            <a:r>
              <a:rPr lang="en-GB" dirty="0"/>
              <a:t>Give students two minutes to work individually or in pairs, linking each symptom to the stage or stages where they think it belongs. Remind them that some symptoms appear in more than one stage.</a:t>
            </a:r>
          </a:p>
          <a:p>
            <a:endParaRPr lang="en-GB" b="1" u="sng" dirty="0"/>
          </a:p>
          <a:p>
            <a:r>
              <a:rPr lang="en-US" u="sng" dirty="0"/>
              <a:t>Answers: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dirty="0"/>
              <a:t>A: 1, 2, 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dirty="0"/>
              <a:t>B: 2, 7, 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dirty="0"/>
              <a:t>C: 1, 2, 3, 4, 5, 6, 7, 9, 10, 11, 12, 13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dirty="0"/>
              <a:t>D: 2, 3, 4, 5, 6, 9, 10, 11, 12, 13</a:t>
            </a:r>
          </a:p>
          <a:p>
            <a:endParaRPr lang="en-GB" b="1" u="sng" dirty="0"/>
          </a:p>
          <a:p>
            <a:r>
              <a:rPr lang="en-GB" b="1" u="none" dirty="0"/>
              <a:t>Information on symptoms:</a:t>
            </a:r>
          </a:p>
          <a:p>
            <a:pPr marL="171450" indent="-171450">
              <a:buFont typeface="Arial" panose="020B0604020202020204" pitchFamily="34" charset="0"/>
              <a:buChar char="•"/>
            </a:pPr>
            <a:r>
              <a:rPr lang="en-GB" b="1" dirty="0"/>
              <a:t>Irregular cycles</a:t>
            </a:r>
            <a:r>
              <a:rPr lang="en-GB" dirty="0"/>
              <a:t> – caused by fluctuating hormone levels as the body either establishes (puberty) or winds down (perimenopause) its hormonal rhythm.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Mood changes</a:t>
            </a:r>
            <a:r>
              <a:rPr lang="en-GB" dirty="0"/>
              <a:t> – oestrogen directly affects serotonin levels. When oestrogen fluctuates or declines, serotonin drops with it, affecting mood, energy, and emotional regulation.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Joint pain</a:t>
            </a:r>
            <a:r>
              <a:rPr lang="en-GB" dirty="0"/>
              <a:t> – oestrogen has an anti-inflammatory effect on joints. As levels decline during perimenopause and menopause, inflammation increases and joints can become painful and stiff.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Brain fog</a:t>
            </a:r>
            <a:r>
              <a:rPr lang="en-GB" dirty="0"/>
              <a:t> – oestrogen supports cognitive function and memory. As levels decline, many people experience difficulty concentrating, forgetfulness, and mental fatigue.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Heart palpitations</a:t>
            </a:r>
            <a:r>
              <a:rPr lang="en-GB" dirty="0"/>
              <a:t> – fluctuating oestrogen affects the autonomic nervous system which regulates heart rate, causing episodes of racing or irregular heartbeat.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Hot flushes</a:t>
            </a:r>
            <a:r>
              <a:rPr lang="en-GB" dirty="0"/>
              <a:t> – caused by declining oestrogen affecting the hypothalamus, the part of the brain that regulates body temperature, causing it to misread the body's temperature and trigger sudden heat.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Heavy bleeding</a:t>
            </a:r>
            <a:r>
              <a:rPr lang="en-GB" dirty="0"/>
              <a:t> – caused by hormonal imbalance affecting the thickness of the uterine lining. Common during perimenopause as oestrogen fluctuates, but can occur at any stage.</a:t>
            </a:r>
          </a:p>
          <a:p>
            <a:pPr marL="171450" indent="-171450">
              <a:buFont typeface="Arial" panose="020B0604020202020204" pitchFamily="34" charset="0"/>
              <a:buChar char="•"/>
            </a:pPr>
            <a:r>
              <a:rPr lang="en-GB" b="1" dirty="0"/>
              <a:t>More regular cycles</a:t>
            </a:r>
            <a:r>
              <a:rPr lang="en-GB" dirty="0"/>
              <a:t> – as the hormonal system matures during puberty, the body establishes a more consistent pattern of ovulation and menstruation.</a:t>
            </a:r>
          </a:p>
          <a:p>
            <a:pPr marL="171450" indent="-171450">
              <a:buFont typeface="Arial" panose="020B0604020202020204" pitchFamily="34" charset="0"/>
              <a:buChar char="•"/>
            </a:pPr>
            <a:r>
              <a:rPr lang="en-GB" b="1" dirty="0"/>
              <a:t>Sleep disruption</a:t>
            </a:r>
            <a:r>
              <a:rPr lang="en-GB" dirty="0"/>
              <a:t> – declining oestrogen and progesterone directly affect sleep quality. Night sweats caused by hot flushes also frequently disturb sleep during perimenopause and menopause.</a:t>
            </a:r>
          </a:p>
          <a:p>
            <a:pPr marL="171450" indent="-171450">
              <a:buFont typeface="Arial" panose="020B0604020202020204" pitchFamily="34" charset="0"/>
              <a:buChar char="•"/>
            </a:pPr>
            <a:r>
              <a:rPr lang="en-GB" b="1" dirty="0"/>
              <a:t>Memory lapses</a:t>
            </a:r>
            <a:r>
              <a:rPr lang="en-GB" dirty="0"/>
              <a:t> – oestrogen plays a role in memory consolidation in the hippocampus. As levels decline, specific episodes of forgetfulness can occur. Usually temporary.</a:t>
            </a:r>
          </a:p>
          <a:p>
            <a:pPr marL="171450" indent="-171450">
              <a:buFont typeface="Arial" panose="020B0604020202020204" pitchFamily="34" charset="0"/>
              <a:buChar char="•"/>
            </a:pPr>
            <a:r>
              <a:rPr lang="en-GB" b="1" dirty="0"/>
              <a:t>Thinning hair</a:t>
            </a:r>
            <a:r>
              <a:rPr lang="en-GB" dirty="0"/>
              <a:t> – oestrogen supports hair growth. As levels decline, hair can thin and grow more slowly. Often dismissed as stress or ageing rather than recognised as a hormonal symptom.</a:t>
            </a:r>
          </a:p>
          <a:p>
            <a:pPr marL="171450" indent="-171450">
              <a:buFont typeface="Arial" panose="020B0604020202020204" pitchFamily="34" charset="0"/>
              <a:buChar char="•"/>
            </a:pPr>
            <a:r>
              <a:rPr lang="en-GB" b="1" dirty="0"/>
              <a:t>Vaginal dryness</a:t>
            </a:r>
            <a:r>
              <a:rPr lang="en-GB" dirty="0"/>
              <a:t> – declining oestrogen causes the vaginal tissues to thin and lose moisture, leading to dryness, discomfort, and increased susceptibility to infection. Common and treatable.</a:t>
            </a:r>
          </a:p>
          <a:p>
            <a:pPr marL="171450" indent="-171450">
              <a:buFont typeface="Arial" panose="020B0604020202020204" pitchFamily="34" charset="0"/>
              <a:buChar char="•"/>
            </a:pPr>
            <a:r>
              <a:rPr lang="en-GB" b="1" dirty="0"/>
              <a:t>Urinary incontinence</a:t>
            </a:r>
            <a:r>
              <a:rPr lang="en-GB" dirty="0"/>
              <a:t> – declining oestrogen weakens the tissues of the bladder and urethra, causing leaking when coughing, sneezing, or exercising, or a sudden urgent need to urinate.</a:t>
            </a:r>
          </a:p>
        </p:txBody>
      </p:sp>
      <p:sp>
        <p:nvSpPr>
          <p:cNvPr id="4" name="Slide Number Placeholder 3">
            <a:extLst>
              <a:ext uri="{FF2B5EF4-FFF2-40B4-BE49-F238E27FC236}">
                <a16:creationId xmlns:a16="http://schemas.microsoft.com/office/drawing/2014/main" id="{9953AF60-603E-8287-1CF3-8BFB666587F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165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FDC80-BEE5-A221-A232-6CB89B433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63A744-2856-F5C0-E806-671582D187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4D626F-0967-99B3-8238-56CB8B7A6AE9}"/>
              </a:ext>
            </a:extLst>
          </p:cNvPr>
          <p:cNvSpPr>
            <a:spLocks noGrp="1"/>
          </p:cNvSpPr>
          <p:nvPr>
            <p:ph type="body" idx="1"/>
          </p:nvPr>
        </p:nvSpPr>
        <p:spPr/>
        <p:txBody>
          <a:bodyPr/>
          <a:lstStyle/>
          <a:p>
            <a:r>
              <a:rPr lang="en-US" u="sng" dirty="0"/>
              <a:t>Teacher’s notes:</a:t>
            </a:r>
            <a:br>
              <a:rPr lang="en-US" u="sng" dirty="0"/>
            </a:br>
            <a:endParaRPr lang="en-US" u="sng" dirty="0"/>
          </a:p>
          <a:p>
            <a:r>
              <a:rPr lang="en-US" u="sng" dirty="0"/>
              <a:t>Answers:</a:t>
            </a:r>
            <a:br>
              <a:rPr lang="en-US" u="sng" dirty="0"/>
            </a:br>
            <a:r>
              <a:rPr lang="en-US" u="none" dirty="0"/>
              <a:t>A: 1, 2, 8</a:t>
            </a:r>
          </a:p>
          <a:p>
            <a:endParaRPr lang="en-US" u="none" dirty="0"/>
          </a:p>
          <a:p>
            <a:r>
              <a:rPr lang="en-GB" dirty="0"/>
              <a:t>Both irregular and more regular cycles are shaded here because puberty is a transition rather than a fixed moment – cycles start irregular and gradually settle into a more regular pattern over the first one to two years. Mood changes appear here for the same reason they appear later in perimenopause – the oestrogen-serotonin connection covered in the starter, now activating for the first time.</a:t>
            </a:r>
          </a:p>
        </p:txBody>
      </p:sp>
      <p:sp>
        <p:nvSpPr>
          <p:cNvPr id="4" name="Slide Number Placeholder 3">
            <a:extLst>
              <a:ext uri="{FF2B5EF4-FFF2-40B4-BE49-F238E27FC236}">
                <a16:creationId xmlns:a16="http://schemas.microsoft.com/office/drawing/2014/main" id="{5C1EDB05-86E6-EEC5-FB21-2DD8C7DD5C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47949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C7DA8-DE52-CDC8-26E8-5F55898FDD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7A6E5-B2B0-8C65-4564-D97556922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29D6AE-8170-98C5-1A1E-88CB50A25680}"/>
              </a:ext>
            </a:extLst>
          </p:cNvPr>
          <p:cNvSpPr>
            <a:spLocks noGrp="1"/>
          </p:cNvSpPr>
          <p:nvPr>
            <p:ph type="body" idx="1"/>
          </p:nvPr>
        </p:nvSpPr>
        <p:spPr/>
        <p:txBody>
          <a:bodyPr/>
          <a:lstStyle/>
          <a:p>
            <a:r>
              <a:rPr lang="en-US" u="sng" dirty="0"/>
              <a:t>Teacher’s notes:</a:t>
            </a:r>
            <a:br>
              <a:rPr lang="en-US" u="sng" dirty="0"/>
            </a:br>
            <a:br>
              <a:rPr lang="en-US" u="sng" dirty="0"/>
            </a:br>
            <a:r>
              <a:rPr lang="en-US" u="sng" dirty="0"/>
              <a:t>Answers:</a:t>
            </a:r>
          </a:p>
          <a:p>
            <a:r>
              <a:rPr lang="en-US" u="none" dirty="0"/>
              <a:t>B: 2, 7, 8</a:t>
            </a:r>
          </a:p>
          <a:p>
            <a:endParaRPr lang="en-US" u="none" dirty="0"/>
          </a:p>
          <a:p>
            <a:r>
              <a:rPr lang="en-GB" dirty="0"/>
              <a:t>This is the smallest cluster of symptoms as the reproductive years are the most stable stage of the menstrual lifespan. Heavy bleeding appears here as a reminder that it can occur at any point, not just during perimenopause, and may indicate an underlying condition rather than a hormonal transition. Mood changes continue from puberty for the same hormonal reasons – most notably in the luteal phase before a period.</a:t>
            </a:r>
          </a:p>
        </p:txBody>
      </p:sp>
      <p:sp>
        <p:nvSpPr>
          <p:cNvPr id="4" name="Slide Number Placeholder 3">
            <a:extLst>
              <a:ext uri="{FF2B5EF4-FFF2-40B4-BE49-F238E27FC236}">
                <a16:creationId xmlns:a16="http://schemas.microsoft.com/office/drawing/2014/main" id="{A667A535-E140-9810-0564-F67E784698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07667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FAA20-D9AA-7684-077A-330851F255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6E6E6-5CC1-2646-4995-F6866AAB8A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F905F2-24B7-3D87-152C-42A3D137DC06}"/>
              </a:ext>
            </a:extLst>
          </p:cNvPr>
          <p:cNvSpPr>
            <a:spLocks noGrp="1"/>
          </p:cNvSpPr>
          <p:nvPr>
            <p:ph type="body" idx="1"/>
          </p:nvPr>
        </p:nvSpPr>
        <p:spPr/>
        <p:txBody>
          <a:bodyPr/>
          <a:lstStyle/>
          <a:p>
            <a:r>
              <a:rPr lang="en-US" u="sng" dirty="0"/>
              <a:t>Teacher’s notes:</a:t>
            </a:r>
            <a:br>
              <a:rPr lang="en-US" u="sng" dirty="0"/>
            </a:br>
            <a:br>
              <a:rPr lang="en-US" u="sng" dirty="0"/>
            </a:br>
            <a:r>
              <a:rPr lang="en-US" u="sng" dirty="0"/>
              <a:t>Answers:</a:t>
            </a:r>
          </a:p>
          <a:p>
            <a:r>
              <a:rPr lang="en-US" u="none" dirty="0"/>
              <a:t>C: 1, 2, 3, 4, 5, 6, 7, 9, 10, 11, 12, 13</a:t>
            </a:r>
          </a:p>
          <a:p>
            <a:endParaRPr lang="en-US" u="none" dirty="0"/>
          </a:p>
          <a:p>
            <a:r>
              <a:rPr lang="en-US" u="none" dirty="0"/>
              <a:t>Students may be surprised to see so many symptoms shaded for this stage. You could ask students “What do you notice?” </a:t>
            </a:r>
            <a:r>
              <a:rPr lang="en-GB" u="none" dirty="0"/>
              <a:t>The number</a:t>
            </a:r>
            <a:r>
              <a:rPr lang="en-GB" dirty="0"/>
              <a:t> of symptoms associated with perimenopause highlights that this is a significant whole-body transition, not just irregular periods.</a:t>
            </a:r>
          </a:p>
          <a:p>
            <a:endParaRPr lang="en-GB" dirty="0"/>
          </a:p>
          <a:p>
            <a:r>
              <a:rPr lang="en-GB" dirty="0"/>
              <a:t>It’s also worth noting that these symptoms can begin years before periods stop, meaning many people experience perimenopause without realising that is what it is. People might link symptoms like brain fog, joint pain, anxiety, and heart palpitations to stress, ageing, or other causes instead of </a:t>
            </a:r>
            <a:r>
              <a:rPr lang="en-GB" b="0" dirty="0"/>
              <a:t>the decline in oestrogen. </a:t>
            </a:r>
          </a:p>
          <a:p>
            <a:endParaRPr lang="en-GB" b="0" dirty="0"/>
          </a:p>
          <a:p>
            <a:r>
              <a:rPr lang="en-GB" b="0" dirty="0"/>
              <a:t>Perimenopause is one of the most under-discussed stages of reproductive health despite affecting everyone who menstruates – and the people around them.</a:t>
            </a:r>
            <a:endParaRPr lang="en-US" b="0" u="sng" dirty="0"/>
          </a:p>
          <a:p>
            <a:endParaRPr lang="en-GB" dirty="0"/>
          </a:p>
        </p:txBody>
      </p:sp>
      <p:sp>
        <p:nvSpPr>
          <p:cNvPr id="4" name="Slide Number Placeholder 3">
            <a:extLst>
              <a:ext uri="{FF2B5EF4-FFF2-40B4-BE49-F238E27FC236}">
                <a16:creationId xmlns:a16="http://schemas.microsoft.com/office/drawing/2014/main" id="{ED9A6677-61F6-69EC-EB47-6873954A8B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19252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9D482-FFCE-EA0D-5BB0-96887C5460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90778-CF60-8B77-0EA9-2498A12C22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7B96F6-46AB-6B06-50E5-9011578D9E26}"/>
              </a:ext>
            </a:extLst>
          </p:cNvPr>
          <p:cNvSpPr>
            <a:spLocks noGrp="1"/>
          </p:cNvSpPr>
          <p:nvPr>
            <p:ph type="body" idx="1"/>
          </p:nvPr>
        </p:nvSpPr>
        <p:spPr/>
        <p:txBody>
          <a:bodyPr/>
          <a:lstStyle/>
          <a:p>
            <a:r>
              <a:rPr lang="en-US" u="sng" dirty="0"/>
              <a:t>Teacher’s notes:</a:t>
            </a:r>
            <a:br>
              <a:rPr lang="en-US" u="sng" dirty="0"/>
            </a:br>
            <a:br>
              <a:rPr lang="en-US" u="sng" dirty="0"/>
            </a:br>
            <a:r>
              <a:rPr lang="en-US" u="sng" dirty="0"/>
              <a:t>Answers:</a:t>
            </a:r>
          </a:p>
          <a:p>
            <a:r>
              <a:rPr lang="en-US" u="none" dirty="0"/>
              <a:t>D: 2, 3, 4, 5, 6, 9, 10, 11, 12, 13</a:t>
            </a:r>
          </a:p>
          <a:p>
            <a:endParaRPr lang="en-US" u="none" dirty="0"/>
          </a:p>
          <a:p>
            <a:r>
              <a:rPr lang="en-GB" dirty="0"/>
              <a:t>The symptom list for the menopause is almost identical to the perimenopause. Menopause is not a sudden event but the continuation of a transition that has often been underway for years. It is defined as 12 consecutive months without a period, with an average age of 51 in the UK – but the experience of it varies enormously between individuals. </a:t>
            </a:r>
          </a:p>
          <a:p>
            <a:endParaRPr lang="en-GB" dirty="0"/>
          </a:p>
          <a:p>
            <a:r>
              <a:rPr lang="en-GB" dirty="0"/>
              <a:t>Some people have minimal symptoms; others find it significantly impacts their quality of life. All of the symptoms shown here are real, recognised, and treatable – but only if people feel able to raise them with a healthcare professional. </a:t>
            </a:r>
          </a:p>
          <a:p>
            <a:endParaRPr lang="en-GB" dirty="0"/>
          </a:p>
          <a:p>
            <a:r>
              <a:rPr lang="en-GB" dirty="0"/>
              <a:t>This is where the self-advocacy skills from earlier in the lesson become relevant again – the same barriers that make it hard to advocate for menstrual health in your teens and twenties apply just as much at this stage of life.</a:t>
            </a:r>
            <a:endParaRPr lang="en-US" b="1" u="sng" dirty="0"/>
          </a:p>
          <a:p>
            <a:endParaRPr lang="en-GB" dirty="0"/>
          </a:p>
        </p:txBody>
      </p:sp>
      <p:sp>
        <p:nvSpPr>
          <p:cNvPr id="4" name="Slide Number Placeholder 3">
            <a:extLst>
              <a:ext uri="{FF2B5EF4-FFF2-40B4-BE49-F238E27FC236}">
                <a16:creationId xmlns:a16="http://schemas.microsoft.com/office/drawing/2014/main" id="{646C7164-9FA2-0427-2D00-10DDDBA8FB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44822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latin typeface="+mn-lt"/>
              </a:rPr>
              <a:t>Teacher’s notes:</a:t>
            </a:r>
          </a:p>
          <a:p>
            <a:endParaRPr lang="en-US" u="sng" dirty="0">
              <a:latin typeface="+mn-lt"/>
            </a:endParaRPr>
          </a:p>
          <a:p>
            <a:r>
              <a:rPr lang="en-US" u="none" dirty="0">
                <a:latin typeface="+mn-lt"/>
              </a:rPr>
              <a:t>Unifrog’s Know-how library has information on all kinds of topics – including periods.</a:t>
            </a:r>
          </a:p>
          <a:p>
            <a:endParaRPr lang="en-US" u="none" dirty="0">
              <a:latin typeface="+mn-lt"/>
            </a:endParaRPr>
          </a:p>
          <a:p>
            <a:r>
              <a:rPr lang="en-GB" sz="1200" dirty="0">
                <a:latin typeface="+mn-lt"/>
              </a:rPr>
              <a:t>Students can find Know-how library guides by logging into their </a:t>
            </a:r>
            <a:r>
              <a:rPr lang="en-GB" sz="1200" dirty="0" err="1">
                <a:latin typeface="+mn-lt"/>
              </a:rPr>
              <a:t>Unifrog</a:t>
            </a:r>
            <a:r>
              <a:rPr lang="en-GB" sz="1200" dirty="0">
                <a:latin typeface="+mn-lt"/>
              </a:rPr>
              <a:t> accounts and scrolling down to ‘Exploring’ on the Home page until they find the Know-how library. They can search by keyword, e.g.</a:t>
            </a:r>
            <a:r>
              <a:rPr lang="en-US" sz="1200" u="none" dirty="0">
                <a:latin typeface="+mn-lt"/>
              </a:rPr>
              <a:t> ‘PMDD’.</a:t>
            </a:r>
          </a:p>
          <a:p>
            <a:endParaRPr lang="en-US" sz="1200" u="none" dirty="0">
              <a:latin typeface="+mn-lt"/>
            </a:endParaRPr>
          </a:p>
          <a:p>
            <a:r>
              <a:rPr lang="en-US" sz="1200" u="none" dirty="0">
                <a:latin typeface="+mn-lt"/>
              </a:rPr>
              <a:t>Helpful guides might include:</a:t>
            </a:r>
          </a:p>
          <a:p>
            <a:pPr marL="342900" lvl="0" indent="-342900">
              <a:buFont typeface="Symbol" panose="05050102010706020507" pitchFamily="18" charset="2"/>
              <a:buChar char=""/>
            </a:pPr>
            <a:r>
              <a:rPr lang="en-GB" sz="1800" dirty="0">
                <a:effectLst/>
                <a:latin typeface="Open Sans" panose="020B0606030504020204" pitchFamily="34" charset="0"/>
                <a:ea typeface="Times New Roman" panose="02020603050405020304" pitchFamily="18" charset="0"/>
              </a:rPr>
              <a:t>Understanding periods</a:t>
            </a:r>
          </a:p>
          <a:p>
            <a:pPr marL="342900" lvl="0" indent="-342900">
              <a:buFont typeface="Symbol" panose="05050102010706020507" pitchFamily="18" charset="2"/>
              <a:buChar char=""/>
            </a:pPr>
            <a:r>
              <a:rPr lang="en-GB" sz="1800" dirty="0">
                <a:effectLst/>
                <a:latin typeface="Open Sans" panose="020B0606030504020204" pitchFamily="34" charset="0"/>
                <a:ea typeface="Calibri" panose="020F0502020204030204" pitchFamily="34" charset="0"/>
              </a:rPr>
              <a:t>Understanding PMDD</a:t>
            </a:r>
          </a:p>
          <a:p>
            <a:pPr marL="0" lvl="0" indent="0">
              <a:buFont typeface="Symbol" panose="05050102010706020507" pitchFamily="18" charset="2"/>
              <a:buNone/>
            </a:pPr>
            <a:endParaRPr lang="en-GB" b="0" i="0" dirty="0">
              <a:solidFill>
                <a:srgbClr val="A03030"/>
              </a:solidFill>
              <a:effectLst/>
              <a:latin typeface="+mn-lt"/>
            </a:endParaRPr>
          </a:p>
          <a:p>
            <a:r>
              <a:rPr lang="en-GB" u="none" dirty="0">
                <a:latin typeface="+mn-lt"/>
              </a:rPr>
              <a:t>Students’ favourited guides will be shown in the Know-how library banner every time they click on the page (Student side&gt;Know-how library). They will also be able to see a full list of their favourite profiles by going to the top of their webpage and clicking Favourites&gt;Exploration tools.</a:t>
            </a:r>
          </a:p>
          <a:p>
            <a:endParaRPr lang="en-GB" u="none" dirty="0">
              <a:latin typeface="+mn-lt"/>
            </a:endParaRPr>
          </a:p>
          <a:p>
            <a:r>
              <a:rPr lang="en-GB" u="none" dirty="0">
                <a:latin typeface="+mn-lt"/>
              </a:rPr>
              <a:t>You can track guides favourited by students by clicking Advanced view&gt;Sort by&gt;Library profiles in Favourites.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14717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US" u="none" dirty="0"/>
              <a:t>For the plenary, give students a minute to brainstorm individually (using the icons for assistance – click to reveal) before taking responses from the class. Encourage contributions from across the room, particularly from male students who may initially feel the question doesn’t apply to them.</a:t>
            </a:r>
          </a:p>
          <a:p>
            <a:endParaRPr lang="en-US" u="none" dirty="0"/>
          </a:p>
          <a:p>
            <a:r>
              <a:rPr lang="en-US" u="sng" dirty="0"/>
              <a:t>Suggested answers:</a:t>
            </a:r>
          </a:p>
          <a:p>
            <a:pPr marL="171450" indent="-171450">
              <a:buFont typeface="Arial" panose="020B0604020202020204" pitchFamily="34" charset="0"/>
              <a:buChar char="•"/>
            </a:pPr>
            <a:r>
              <a:rPr lang="en-GB" b="1" dirty="0"/>
              <a:t>People who menstruate:</a:t>
            </a:r>
            <a:r>
              <a:rPr lang="en-GB" dirty="0"/>
              <a:t> Can recognise when something isn't normal, know the language to use in a GP appointment, feel less alone in their experience, and are better equipped to advocate for themselves throughout their lives</a:t>
            </a:r>
          </a:p>
          <a:p>
            <a:pPr marL="171450" indent="-171450">
              <a:buFont typeface="Arial" panose="020B0604020202020204" pitchFamily="34" charset="0"/>
              <a:buChar char="•"/>
            </a:pPr>
            <a:r>
              <a:rPr lang="en-GB" b="1" dirty="0"/>
              <a:t>Male students:</a:t>
            </a:r>
            <a:r>
              <a:rPr lang="en-GB" dirty="0"/>
              <a:t> Can challenge the stereotype that periods make people irrational, can support friends, partners, and family members more effectively, and can advocate for people they care about in medical and social settings</a:t>
            </a:r>
          </a:p>
          <a:p>
            <a:pPr marL="171450" indent="-171450">
              <a:buFont typeface="Arial" panose="020B0604020202020204" pitchFamily="34" charset="0"/>
              <a:buChar char="•"/>
            </a:pPr>
            <a:r>
              <a:rPr lang="en-GB" b="1" dirty="0"/>
              <a:t>Partners:</a:t>
            </a:r>
            <a:r>
              <a:rPr lang="en-GB" dirty="0"/>
              <a:t> Can offer informed support rather than dismissing or minimising symptoms, and can understand what a partner may be experiencing at different stages of their life</a:t>
            </a:r>
          </a:p>
          <a:p>
            <a:pPr marL="171450" indent="-171450">
              <a:buFont typeface="Arial" panose="020B0604020202020204" pitchFamily="34" charset="0"/>
              <a:buChar char="•"/>
            </a:pPr>
            <a:r>
              <a:rPr lang="en-GB" b="1" dirty="0"/>
              <a:t>Friends:</a:t>
            </a:r>
            <a:r>
              <a:rPr lang="en-GB" dirty="0"/>
              <a:t> Can recognise when someone they care about might need encouragement to seek help, and can use the language from this lesson to support them</a:t>
            </a:r>
          </a:p>
          <a:p>
            <a:pPr marL="171450" indent="-171450">
              <a:buFont typeface="Arial" panose="020B0604020202020204" pitchFamily="34" charset="0"/>
              <a:buChar char="•"/>
            </a:pPr>
            <a:r>
              <a:rPr lang="en-GB" b="1" dirty="0"/>
              <a:t>Family members:</a:t>
            </a:r>
            <a:r>
              <a:rPr lang="en-GB" dirty="0"/>
              <a:t> Can better understand and support relatives who may be experiencing conditions like endometriosis or PCOS, or who may be going through perimenopause or menopause and feeling unheard</a:t>
            </a:r>
          </a:p>
          <a:p>
            <a:pPr marL="171450" indent="-171450">
              <a:buFont typeface="Arial" panose="020B0604020202020204" pitchFamily="34" charset="0"/>
              <a:buChar char="•"/>
            </a:pPr>
            <a:r>
              <a:rPr lang="en-GB" b="1" dirty="0"/>
              <a:t>Teachers and employers:</a:t>
            </a:r>
            <a:r>
              <a:rPr lang="en-GB" dirty="0"/>
              <a:t> Can recognise when menstrual health may be affecting attendance, performance, or wellbeing, and can respond with understanding rather than dismissal</a:t>
            </a:r>
          </a:p>
          <a:p>
            <a:pPr marL="171450" indent="-171450">
              <a:buFont typeface="Arial" panose="020B0604020202020204" pitchFamily="34" charset="0"/>
              <a:buChar char="•"/>
            </a:pPr>
            <a:r>
              <a:rPr lang="en-GB" b="1" dirty="0"/>
              <a:t>Society:</a:t>
            </a:r>
            <a:r>
              <a:rPr lang="en-GB" dirty="0"/>
              <a:t> Medical dismissal of menstrual symptoms is a documented systemic issue – an informed generation is better placed to challenge it, both as patients and as future healthcare professionals, employers, and policymakers</a:t>
            </a:r>
          </a:p>
          <a:p>
            <a:pPr marL="171450" indent="-171450">
              <a:buFont typeface="Arial" panose="020B0604020202020204" pitchFamily="34" charset="0"/>
              <a:buChar char="•"/>
            </a:pPr>
            <a:endParaRPr lang="en-GB" dirty="0"/>
          </a:p>
          <a:p>
            <a:endParaRPr lang="en-US" u="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6999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Teacher’s notes:</a:t>
            </a:r>
          </a:p>
          <a:p>
            <a:r>
              <a:rPr lang="en-GB" u="none" dirty="0"/>
              <a:t>This slide has information on organisations that can offer more information about menstrual health conditions.</a:t>
            </a:r>
          </a:p>
          <a:p>
            <a:endParaRPr lang="en-GB" u="none" dirty="0"/>
          </a:p>
          <a:p>
            <a:r>
              <a:rPr lang="en-GB" u="none" dirty="0"/>
              <a:t>Leave this slide up at the end of the lesson so that students can note down these resources as they leave the classroom. Let students know they can talk to you or another member of staff if they are struggling and need support.</a:t>
            </a:r>
          </a:p>
          <a:p>
            <a:endParaRPr lang="en-GB" u="sng" dirty="0"/>
          </a:p>
          <a:p>
            <a:endParaRPr lang="en-GB" u="sn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33508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u="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59019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959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8CE32-E8CB-28B1-E288-4287CC48D8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137CF7-9AD7-A5E0-AED3-DB81E7B252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363F69-842E-8280-2237-4DA187919CB8}"/>
              </a:ext>
            </a:extLst>
          </p:cNvPr>
          <p:cNvSpPr>
            <a:spLocks noGrp="1"/>
          </p:cNvSpPr>
          <p:nvPr>
            <p:ph type="body" idx="1"/>
          </p:nvPr>
        </p:nvSpPr>
        <p:spPr/>
        <p:txBody>
          <a:bodyPr/>
          <a:lstStyle/>
          <a:p>
            <a:endParaRPr lang="en-GB" b="0" dirty="0"/>
          </a:p>
        </p:txBody>
      </p:sp>
      <p:sp>
        <p:nvSpPr>
          <p:cNvPr id="4" name="Slide Number Placeholder 3">
            <a:extLst>
              <a:ext uri="{FF2B5EF4-FFF2-40B4-BE49-F238E27FC236}">
                <a16:creationId xmlns:a16="http://schemas.microsoft.com/office/drawing/2014/main" id="{5E46D9CC-488D-4EF9-70E8-F65F7A702B7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8044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E7FE3-3C47-7F2D-FACA-6F11390255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523181-0002-1908-6C85-1EC356AABD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DFB207-27EF-E15E-7D29-F2DB55C9B13A}"/>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Give students 60 seconds to discuss as many prompts as they can before taking some responses from the class. Answers are revealed on the following slides.</a:t>
            </a:r>
          </a:p>
          <a:p>
            <a:endParaRPr lang="en-GB" dirty="0"/>
          </a:p>
          <a:p>
            <a:r>
              <a:rPr lang="en-GB" dirty="0"/>
              <a:t>Reassure students that the point of this task is to find out what they already know. Most students will have a rough sense of duration and cycle length but are likely to overestimate blood loss and underestimate how much variation exists between people. </a:t>
            </a:r>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A502DBCE-6609-9CCC-FE2B-BB905F4B01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073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78F9E-336C-CF99-3DD1-2E8CF1453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0E3787-85CA-BCE6-7ADA-CE257C7C64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D2FE36-B630-C84A-1D3B-CEAA19EAC4FD}"/>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three-to-seven-day range might surprise some students who assume everyone bleeds for the same number of days. It’s worth noting that a lot of imagery used online and in media to represent menstrual cycles – including diagrams and health websites – depicts bleeding as lasting a full week, which contributes to the misconception that seven days is the standard rather than the upper end of the normal range. Emphasise that anything within three to seven days is normal, and that variation from cycle to cycle within that range is also completely typical.</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72FAE0F1-D922-19A0-FDAA-184D25E3D0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2292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9600B-EBA7-14EC-0EF6-7B1CDA907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485999-2661-D339-F9DD-BCF39CF34A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166072-D5B5-F1ED-BA67-A55ABB9B4A89}"/>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It's well documented in research that people overestimate how much blood is lost during a period. You might want to explain briefly that menstrual fluid contains uterine lining, mucus, and tissue as well as blood, which is why it can feel like more.</a:t>
            </a:r>
          </a:p>
          <a:p>
            <a:endParaRPr lang="en-GB" dirty="0"/>
          </a:p>
          <a:p>
            <a:r>
              <a:rPr lang="en-GB" dirty="0"/>
              <a:t>Young people tend to rate a moderate blood loss as very heavy. There's also no reliable link between the number of products used and the amount of blood lost – a recent study (Fahey et al., 2025) found that pad count alone doesn't reliably indicate blood loss.</a:t>
            </a:r>
          </a:p>
          <a:p>
            <a:endParaRPr lang="en-GB" dirty="0"/>
          </a:p>
          <a:p>
            <a:r>
              <a:rPr lang="en-GB" dirty="0"/>
              <a:t>This is a good moment to clarify the difference between </a:t>
            </a:r>
            <a:r>
              <a:rPr lang="en-GB" b="1" dirty="0"/>
              <a:t>total blood loss </a:t>
            </a:r>
            <a:r>
              <a:rPr lang="en-GB" dirty="0"/>
              <a:t>across a whole period and the </a:t>
            </a:r>
            <a:r>
              <a:rPr lang="en-GB" b="1" dirty="0"/>
              <a:t>flow rate at any one moment</a:t>
            </a:r>
            <a:r>
              <a:rPr lang="en-GB" dirty="0"/>
              <a:t>. Periods aren't consistent throughout – the heaviest flow typically occurs in the first 24–48 hours before lightening significantly. The clinical definition of heavy menstrual bleeding is soaking through a pad or tampon every one to two hours for several consecutive hours (or more than 80 ml of blood per cycle) – not a single instance on the heaviest day. This distinction matters and connects directly into the conditions activity that follows.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8D057C3C-EFA4-E26E-0062-08FDC73EDD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9575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A0249-9BC0-6AA1-1BCE-40C42D645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1DBC34-F840-B3E2-0130-092EED0D82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EB3D55-4593-C92E-6C4B-0A0F75A6E667}"/>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28-day myth is worth addressing directly here – ask students where they think the 28-day figure comes from. The honest answer is that it has historical roots in early reproductive research that used small, non-representative samples, and it was subsequently embedded in medical textbooks, health education materials, and period tracking tools for decades. It also happens to roughly match the lunar month, which contributed to its cultural staying power.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large-scale study (Bull et al., 2019) which analysed data from over 600,000 menstrual cycles, found that </a:t>
            </a:r>
            <a:r>
              <a:rPr lang="en-GB" b="1" dirty="0"/>
              <a:t>only around 13% of cycles were actually 28 days long.</a:t>
            </a:r>
            <a:r>
              <a:rPr lang="en-GB" dirty="0"/>
              <a:t> It highlights that this ‘28-day cycle’ is not a biological norm – most people do not match it!</a:t>
            </a:r>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086945DD-C202-DCB5-7953-498E5694AF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4811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8C2A2-FCDE-7D16-3FE8-7FF9779DD7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B05FEA-6E00-3B81-0CD2-317096233B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A85969-E417-BBB0-6051-241569602683}"/>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When talking about physical feelings, make sure to keep them in the </a:t>
            </a:r>
            <a:r>
              <a:rPr lang="en-GB" b="1" dirty="0"/>
              <a:t>mild </a:t>
            </a:r>
            <a:r>
              <a:rPr lang="en-GB" b="0" dirty="0"/>
              <a:t>(to moderate) range, </a:t>
            </a:r>
            <a:r>
              <a:rPr lang="en-GB" dirty="0"/>
              <a:t>approaching this section sensitively – some students in the room may be experiencing pain that goes well beyond what’s described on the slide, and the distinction between normal and concerning needs to be handled carefully. </a:t>
            </a:r>
          </a:p>
          <a:p>
            <a:endParaRPr lang="en-GB" dirty="0"/>
          </a:p>
          <a:p>
            <a:r>
              <a:rPr lang="en-GB" dirty="0"/>
              <a:t>Normal physical symptoms include mild to moderate cramping, particularly in the first one to two days of bleeding, bloating, breast tenderness, headaches, lower back pain, and fatigue. Discomfort that responds to over-the-counter pain relief like ibuprofen or paracetamol, and does not stop someone from going about their daily life, is within the normal range. </a:t>
            </a:r>
          </a:p>
          <a:p>
            <a:endParaRPr lang="en-GB" dirty="0"/>
          </a:p>
          <a:p>
            <a:r>
              <a:rPr lang="en-GB" dirty="0"/>
              <a:t>Pain that </a:t>
            </a:r>
            <a:r>
              <a:rPr lang="en-GB" b="1" dirty="0"/>
              <a:t>does not </a:t>
            </a:r>
            <a:r>
              <a:rPr lang="en-GB" dirty="0"/>
              <a:t>respond to standard pain relief, that </a:t>
            </a:r>
            <a:r>
              <a:rPr lang="en-GB" b="1" dirty="0"/>
              <a:t>stops someone from attending school or doing everyday activities</a:t>
            </a:r>
            <a:r>
              <a:rPr lang="en-GB" dirty="0"/>
              <a:t>, or that is getting </a:t>
            </a:r>
            <a:r>
              <a:rPr lang="en-GB" b="1" dirty="0"/>
              <a:t>progressively worse over time </a:t>
            </a:r>
            <a:r>
              <a:rPr lang="en-GB" dirty="0"/>
              <a:t>is not something to simply push through – it warrants a GP conversation. </a:t>
            </a:r>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9D4952F6-7899-5142-69F7-C574C1EFF0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7133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37CAB-B96C-1278-A6BE-F5E4FD7F73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F648CD-2017-4ABB-AED7-AF11CC15DC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A3C87B-8A05-C14C-8001-CFD298161354}"/>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The hormonal mechanism behind premenstrual mood changes is well established in research. During the luteal phase – the second half of the cycle after ovulation – oestrogen and progesterone levels rise and then fall sharply in the days before menstruation begins. Oestrogen has a direct effect on serotonin, a brain chemical linked to mood regulation, so as oestrogen drops, serotonin activity decreases with it. This is why mild low mood, irritability, fatigue, and emotional sensitivity in the days before a period are a recognised and common experience – they have a clear biological basis.</a:t>
            </a:r>
          </a:p>
          <a:p>
            <a:endParaRPr lang="en-GB" dirty="0"/>
          </a:p>
          <a:p>
            <a:r>
              <a:rPr lang="en-GB" dirty="0"/>
              <a:t>Research suggests that around </a:t>
            </a:r>
            <a:r>
              <a:rPr lang="en-GB" b="1" dirty="0"/>
              <a:t>75%</a:t>
            </a:r>
            <a:r>
              <a:rPr lang="en-GB" dirty="0"/>
              <a:t> of people who menstruate experience some premenstrual symptoms, with mood-related symptoms among the most commonly reported. In a typical cycle, these mental and emotional sensations should be mild and </a:t>
            </a:r>
            <a:r>
              <a:rPr lang="en-GB" b="1" dirty="0"/>
              <a:t>shouldn't significantly disrupt daily functioning</a:t>
            </a:r>
            <a:r>
              <a:rPr lang="en-GB" dirty="0"/>
              <a:t>. The next activity will show students what it looks like when they do.</a:t>
            </a:r>
          </a:p>
        </p:txBody>
      </p:sp>
      <p:sp>
        <p:nvSpPr>
          <p:cNvPr id="4" name="Slide Number Placeholder 3">
            <a:extLst>
              <a:ext uri="{FF2B5EF4-FFF2-40B4-BE49-F238E27FC236}">
                <a16:creationId xmlns:a16="http://schemas.microsoft.com/office/drawing/2014/main" id="{8876AECF-BEA3-CFCA-2B1C-88420F38A4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5449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E08DF-9874-AAA6-572C-B7927862F2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5E41E44-FD6F-FC2D-AB16-96C572D448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F2E74EE-7CF9-DE2B-1710-AEA19F1FC593}"/>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5" name="Footer Placeholder 4">
            <a:extLst>
              <a:ext uri="{FF2B5EF4-FFF2-40B4-BE49-F238E27FC236}">
                <a16:creationId xmlns:a16="http://schemas.microsoft.com/office/drawing/2014/main" id="{9B8C9CB7-6A14-9B64-4012-E9EFB2F768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08A3FB-158A-BE24-527D-C72AAD985447}"/>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561468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15416-9D36-AB1D-B11C-DDE8F78108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901F0C-1B7D-8EDF-8BEE-88D14EBE8D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69E2E8-3292-657A-589F-8AED87C97BCD}"/>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5" name="Footer Placeholder 4">
            <a:extLst>
              <a:ext uri="{FF2B5EF4-FFF2-40B4-BE49-F238E27FC236}">
                <a16:creationId xmlns:a16="http://schemas.microsoft.com/office/drawing/2014/main" id="{08CF6616-2A08-1639-8158-38263F0E26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1D6128-F448-B923-AC96-FB646FC0E85E}"/>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4164295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923D6E-790D-FB10-8631-B5B943372E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023592-755F-4DD7-E209-892B05D5FA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11048D-AD06-C822-1689-100FE04714B3}"/>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5" name="Footer Placeholder 4">
            <a:extLst>
              <a:ext uri="{FF2B5EF4-FFF2-40B4-BE49-F238E27FC236}">
                <a16:creationId xmlns:a16="http://schemas.microsoft.com/office/drawing/2014/main" id="{67009739-F7D4-DC58-0A53-2D0AAEBA74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F7EC02-3FAF-4965-C405-91A701735513}"/>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4208661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0BB-9938-4958-ACF3-3DD2ABEF2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516EB9-FCA2-4438-98EB-59BE04AC3C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2E6272-A3CC-4AB9-9DA2-ECC998FE54B1}"/>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4F88AE44-FE61-4949-B1D7-A22F6E76B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4CB759-A80B-402B-9592-4DC3995DFE1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93942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C33A-2654-4D07-8A0D-3AD1FFCB6F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02DC0-D5BD-4CC7-B833-BA3BFEAE8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75888-B93F-49F5-8A69-2C00511DC9AE}"/>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FA7BE509-A786-48DC-80FA-1E4C2B904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E1B51-C837-4A22-AB12-21055F3B13AC}"/>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218927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338-3078-4A19-8CA0-6B0B198A7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F470FE-8982-4EAD-B101-C8FF16FC1A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C20C1-5F2B-4528-B4B1-9BB42FB0876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9102CABF-69AD-4BD8-9C18-072D2B195C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90493-36B0-437C-B153-F2A2F518655F}"/>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660532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BFF-7BBC-41C5-8661-45E62004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E8B72-5509-40C1-8606-6947F1D909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5C56CA-B1E9-4D5F-8868-CCFDACDF4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9D1AD-EA99-4EF3-86D7-70C6C4A6F828}"/>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FFB91B4A-ABE3-4699-A315-B167F00B2B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B2D8AD-27CD-4010-B9D8-6F0F43406EC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070950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F9F7-E92E-4E1A-8DC4-48F5C1F20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AEF68B-713B-4003-A138-4D24B46AA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9BFC5-1A68-49EA-89A3-08D24A4DE0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7A59A-FDB8-44C7-8974-161CFC171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1CDA72C-1FDF-4D3C-A016-7D19679C2D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A5626F-4DA9-416A-A68F-43036AE8BCA3}"/>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8" name="Footer Placeholder 7">
            <a:extLst>
              <a:ext uri="{FF2B5EF4-FFF2-40B4-BE49-F238E27FC236}">
                <a16:creationId xmlns:a16="http://schemas.microsoft.com/office/drawing/2014/main" id="{6211EC45-70C7-410E-A0DC-F2EE40E2A8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6EFEA-73C3-40B8-98BF-A1F39CB75D00}"/>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395157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A396-8030-411E-B560-3725009274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A65C3D-E601-42E7-A71B-32B852BF516D}"/>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4" name="Footer Placeholder 3">
            <a:extLst>
              <a:ext uri="{FF2B5EF4-FFF2-40B4-BE49-F238E27FC236}">
                <a16:creationId xmlns:a16="http://schemas.microsoft.com/office/drawing/2014/main" id="{4DA3299D-F48C-4182-9944-50CF9B8773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D54F88-0784-4E29-B071-93D330224142}"/>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094678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1578B-DFDA-49E9-84CE-5FF8DDFB4EF4}"/>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3" name="Footer Placeholder 2">
            <a:extLst>
              <a:ext uri="{FF2B5EF4-FFF2-40B4-BE49-F238E27FC236}">
                <a16:creationId xmlns:a16="http://schemas.microsoft.com/office/drawing/2014/main" id="{8146302E-26F7-417E-A9EB-1C83730181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A8D2BA-2385-47F1-8E89-D816CBEB37DE}"/>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0535430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121A-C2DC-40FB-A647-4AD8566EB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C4B9E0-A19A-4870-BA1D-3298D950C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3C0EB8-FC1F-471A-97D7-BB2D60B1C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223B42-A846-43BD-9AAD-2E24A88EDDE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24C45026-FE01-483C-9BDF-62CB7AE8E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881998-B493-4BC6-B8DD-EF346FDA6FD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01115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BB6AE-9D41-9E7A-31A7-2657EFFD3A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078962-E545-180B-3D94-F80C39152B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80B8BC-8468-EC5A-77F3-6C1CC25136A8}"/>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5" name="Footer Placeholder 4">
            <a:extLst>
              <a:ext uri="{FF2B5EF4-FFF2-40B4-BE49-F238E27FC236}">
                <a16:creationId xmlns:a16="http://schemas.microsoft.com/office/drawing/2014/main" id="{DAB39C98-AC47-83F1-F9E2-38A7E4C862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B8DB97-1537-ACEC-14C4-E70CE8CF99B0}"/>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29561648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7322-13AA-4250-BE18-3575A73873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C46482-68B4-4ACC-8F7D-379C48F7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ECCC9E-715A-4C22-B3EF-F0A8DD2B4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8B1558-510D-4EFA-8C56-24A52B08D828}"/>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BCD9A235-6CBB-4649-B31D-C424D923F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08BC1-1919-452C-B007-0A8930D7665B}"/>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1170810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B2F1-A7BE-443C-90A4-300D3C21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74585-CCD9-44C0-A8BA-517E69A86B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65184-EFAC-4E7C-97CA-FC4B7645B95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B5153A81-B338-4EF9-ACBC-A371BA56F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D2925E-548A-4E9E-A5A7-EA7C190A1CF8}"/>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8650135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5DE64-4CD1-4A85-BECD-A1E696A98E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D0C31-E0B3-40D4-A55A-290A153039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F7440-525A-4874-96D9-33C40953FD77}"/>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F0C492D6-A6D8-4B81-8A5B-9ED63941F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60AAB-3EDE-407E-A6D6-B7ADB29AD7A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2318897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0BB-9938-4958-ACF3-3DD2ABEF2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516EB9-FCA2-4438-98EB-59BE04AC3C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2E6272-A3CC-4AB9-9DA2-ECC998FE54B1}"/>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4F88AE44-FE61-4949-B1D7-A22F6E76B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4CB759-A80B-402B-9592-4DC3995DFE1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0598299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C33A-2654-4D07-8A0D-3AD1FFCB6F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02DC0-D5BD-4CC7-B833-BA3BFEAE8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75888-B93F-49F5-8A69-2C00511DC9AE}"/>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FA7BE509-A786-48DC-80FA-1E4C2B904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E1B51-C837-4A22-AB12-21055F3B13AC}"/>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82583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338-3078-4A19-8CA0-6B0B198A7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F470FE-8982-4EAD-B101-C8FF16FC1A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C20C1-5F2B-4528-B4B1-9BB42FB0876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9102CABF-69AD-4BD8-9C18-072D2B195C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90493-36B0-437C-B153-F2A2F518655F}"/>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729546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BFF-7BBC-41C5-8661-45E62004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E8B72-5509-40C1-8606-6947F1D909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5C56CA-B1E9-4D5F-8868-CCFDACDF4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9D1AD-EA99-4EF3-86D7-70C6C4A6F828}"/>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FFB91B4A-ABE3-4699-A315-B167F00B2B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B2D8AD-27CD-4010-B9D8-6F0F43406EC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5468863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F9F7-E92E-4E1A-8DC4-48F5C1F20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AEF68B-713B-4003-A138-4D24B46AA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9BFC5-1A68-49EA-89A3-08D24A4DE0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7A59A-FDB8-44C7-8974-161CFC171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1CDA72C-1FDF-4D3C-A016-7D19679C2D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A5626F-4DA9-416A-A68F-43036AE8BCA3}"/>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8" name="Footer Placeholder 7">
            <a:extLst>
              <a:ext uri="{FF2B5EF4-FFF2-40B4-BE49-F238E27FC236}">
                <a16:creationId xmlns:a16="http://schemas.microsoft.com/office/drawing/2014/main" id="{6211EC45-70C7-410E-A0DC-F2EE40E2A8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6EFEA-73C3-40B8-98BF-A1F39CB75D00}"/>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9379391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A396-8030-411E-B560-3725009274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A65C3D-E601-42E7-A71B-32B852BF516D}"/>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4" name="Footer Placeholder 3">
            <a:extLst>
              <a:ext uri="{FF2B5EF4-FFF2-40B4-BE49-F238E27FC236}">
                <a16:creationId xmlns:a16="http://schemas.microsoft.com/office/drawing/2014/main" id="{4DA3299D-F48C-4182-9944-50CF9B8773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D54F88-0784-4E29-B071-93D330224142}"/>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2000940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1578B-DFDA-49E9-84CE-5FF8DDFB4EF4}"/>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3" name="Footer Placeholder 2">
            <a:extLst>
              <a:ext uri="{FF2B5EF4-FFF2-40B4-BE49-F238E27FC236}">
                <a16:creationId xmlns:a16="http://schemas.microsoft.com/office/drawing/2014/main" id="{8146302E-26F7-417E-A9EB-1C83730181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A8D2BA-2385-47F1-8E89-D816CBEB37DE}"/>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215933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42D5-158A-2B59-8DE0-7543FDBF7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81E45B-2D26-D871-3531-6C1B61477B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A524F7-A4F6-4EDE-77D4-3B7F5BDBF3E6}"/>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5" name="Footer Placeholder 4">
            <a:extLst>
              <a:ext uri="{FF2B5EF4-FFF2-40B4-BE49-F238E27FC236}">
                <a16:creationId xmlns:a16="http://schemas.microsoft.com/office/drawing/2014/main" id="{1895E38A-F9AF-A484-5998-7A277F85DB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917619-8A97-8AC1-59A9-0AD68163EA3F}"/>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12115299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121A-C2DC-40FB-A647-4AD8566EB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C4B9E0-A19A-4870-BA1D-3298D950C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3C0EB8-FC1F-471A-97D7-BB2D60B1C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223B42-A846-43BD-9AAD-2E24A88EDDE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24C45026-FE01-483C-9BDF-62CB7AE8E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881998-B493-4BC6-B8DD-EF346FDA6FD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9147660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7322-13AA-4250-BE18-3575A73873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C46482-68B4-4ACC-8F7D-379C48F7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ECCC9E-715A-4C22-B3EF-F0A8DD2B4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8B1558-510D-4EFA-8C56-24A52B08D828}"/>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BCD9A235-6CBB-4649-B31D-C424D923F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08BC1-1919-452C-B007-0A8930D7665B}"/>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6556785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B2F1-A7BE-443C-90A4-300D3C21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74585-CCD9-44C0-A8BA-517E69A86B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65184-EFAC-4E7C-97CA-FC4B7645B95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B5153A81-B338-4EF9-ACBC-A371BA56F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D2925E-548A-4E9E-A5A7-EA7C190A1CF8}"/>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9498691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5DE64-4CD1-4A85-BECD-A1E696A98E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D0C31-E0B3-40D4-A55A-290A153039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F7440-525A-4874-96D9-33C40953FD77}"/>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F0C492D6-A6D8-4B81-8A5B-9ED63941F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60AAB-3EDE-407E-A6D6-B7ADB29AD7A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6062514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0BB-9938-4958-ACF3-3DD2ABEF2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516EB9-FCA2-4438-98EB-59BE04AC3C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2E6272-A3CC-4AB9-9DA2-ECC998FE54B1}"/>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4F88AE44-FE61-4949-B1D7-A22F6E76B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4CB759-A80B-402B-9592-4DC3995DFE1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4352094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C33A-2654-4D07-8A0D-3AD1FFCB6F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02DC0-D5BD-4CC7-B833-BA3BFEAE8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75888-B93F-49F5-8A69-2C00511DC9AE}"/>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FA7BE509-A786-48DC-80FA-1E4C2B904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E1B51-C837-4A22-AB12-21055F3B13AC}"/>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4237172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338-3078-4A19-8CA0-6B0B198A7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F470FE-8982-4EAD-B101-C8FF16FC1A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C20C1-5F2B-4528-B4B1-9BB42FB0876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9102CABF-69AD-4BD8-9C18-072D2B195C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90493-36B0-437C-B153-F2A2F518655F}"/>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0635763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BFF-7BBC-41C5-8661-45E62004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E8B72-5509-40C1-8606-6947F1D909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5C56CA-B1E9-4D5F-8868-CCFDACDF4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9D1AD-EA99-4EF3-86D7-70C6C4A6F828}"/>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FFB91B4A-ABE3-4699-A315-B167F00B2B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B2D8AD-27CD-4010-B9D8-6F0F43406EC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5311196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F9F7-E92E-4E1A-8DC4-48F5C1F20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AEF68B-713B-4003-A138-4D24B46AA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9BFC5-1A68-49EA-89A3-08D24A4DE0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7A59A-FDB8-44C7-8974-161CFC171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1CDA72C-1FDF-4D3C-A016-7D19679C2D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A5626F-4DA9-416A-A68F-43036AE8BCA3}"/>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8" name="Footer Placeholder 7">
            <a:extLst>
              <a:ext uri="{FF2B5EF4-FFF2-40B4-BE49-F238E27FC236}">
                <a16:creationId xmlns:a16="http://schemas.microsoft.com/office/drawing/2014/main" id="{6211EC45-70C7-410E-A0DC-F2EE40E2A8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6EFEA-73C3-40B8-98BF-A1F39CB75D00}"/>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0497739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A396-8030-411E-B560-3725009274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A65C3D-E601-42E7-A71B-32B852BF516D}"/>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4" name="Footer Placeholder 3">
            <a:extLst>
              <a:ext uri="{FF2B5EF4-FFF2-40B4-BE49-F238E27FC236}">
                <a16:creationId xmlns:a16="http://schemas.microsoft.com/office/drawing/2014/main" id="{4DA3299D-F48C-4182-9944-50CF9B8773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D54F88-0784-4E29-B071-93D330224142}"/>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291451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2F5E-5FF3-E5FE-35AB-4AFD14911E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96F80D-E935-923A-3DE3-6036FE1D51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B411514-F9BC-6B15-668B-E1D9CE9FF1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94110B-F1F1-595D-CB0F-9D94439CA80A}"/>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6" name="Footer Placeholder 5">
            <a:extLst>
              <a:ext uri="{FF2B5EF4-FFF2-40B4-BE49-F238E27FC236}">
                <a16:creationId xmlns:a16="http://schemas.microsoft.com/office/drawing/2014/main" id="{A14DD78F-91CB-CDBE-AD4A-CBA1394F0D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4243F7-9492-4CA5-0015-DEB28768FD64}"/>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25543004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1578B-DFDA-49E9-84CE-5FF8DDFB4EF4}"/>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3" name="Footer Placeholder 2">
            <a:extLst>
              <a:ext uri="{FF2B5EF4-FFF2-40B4-BE49-F238E27FC236}">
                <a16:creationId xmlns:a16="http://schemas.microsoft.com/office/drawing/2014/main" id="{8146302E-26F7-417E-A9EB-1C83730181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A8D2BA-2385-47F1-8E89-D816CBEB37DE}"/>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465905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121A-C2DC-40FB-A647-4AD8566EB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C4B9E0-A19A-4870-BA1D-3298D950C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3C0EB8-FC1F-471A-97D7-BB2D60B1C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223B42-A846-43BD-9AAD-2E24A88EDDE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24C45026-FE01-483C-9BDF-62CB7AE8E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881998-B493-4BC6-B8DD-EF346FDA6FD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3715466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7322-13AA-4250-BE18-3575A73873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C46482-68B4-4ACC-8F7D-379C48F7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ECCC9E-715A-4C22-B3EF-F0A8DD2B4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8B1558-510D-4EFA-8C56-24A52B08D828}"/>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BCD9A235-6CBB-4649-B31D-C424D923F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08BC1-1919-452C-B007-0A8930D7665B}"/>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175109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B2F1-A7BE-443C-90A4-300D3C21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74585-CCD9-44C0-A8BA-517E69A86B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65184-EFAC-4E7C-97CA-FC4B7645B95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B5153A81-B338-4EF9-ACBC-A371BA56F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D2925E-548A-4E9E-A5A7-EA7C190A1CF8}"/>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1444757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5DE64-4CD1-4A85-BECD-A1E696A98E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D0C31-E0B3-40D4-A55A-290A153039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F7440-525A-4874-96D9-33C40953FD77}"/>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F0C492D6-A6D8-4B81-8A5B-9ED63941F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60AAB-3EDE-407E-A6D6-B7ADB29AD7A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054744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1235A-3AC0-92CC-11DD-FE2C5318E1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938AF3-CAAF-CD46-39F0-E98DAE1A09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4BF749-9483-8768-70F5-20C1C7270A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CED27B4-F975-F272-2D99-1537690BEA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76F635-2D5C-5E63-C39B-733517BB30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80C628A-236F-5DC0-3588-2531F57D7752}"/>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8" name="Footer Placeholder 7">
            <a:extLst>
              <a:ext uri="{FF2B5EF4-FFF2-40B4-BE49-F238E27FC236}">
                <a16:creationId xmlns:a16="http://schemas.microsoft.com/office/drawing/2014/main" id="{D604F036-4D44-FF76-6345-D8E80DBB0E7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0C88915-8C28-C7F5-D249-28163AB58D03}"/>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802322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C78E0-57C7-A50C-B18C-F580F169B4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80AB1FC-1DE1-F65F-63AF-941687C9B189}"/>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4" name="Footer Placeholder 3">
            <a:extLst>
              <a:ext uri="{FF2B5EF4-FFF2-40B4-BE49-F238E27FC236}">
                <a16:creationId xmlns:a16="http://schemas.microsoft.com/office/drawing/2014/main" id="{C8CF4F26-8CC6-C00B-D33B-0BE7F217093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1C50F7F-2880-95C1-DDFB-43FE7121279A}"/>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145929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0D6E5D-68AE-FC43-1FF6-5FEFE3AEA371}"/>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3" name="Footer Placeholder 2">
            <a:extLst>
              <a:ext uri="{FF2B5EF4-FFF2-40B4-BE49-F238E27FC236}">
                <a16:creationId xmlns:a16="http://schemas.microsoft.com/office/drawing/2014/main" id="{AECB3C89-D206-20D2-AB20-96F276059F2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3262A86-8EF6-BEC5-264D-9FB1C406B5C0}"/>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913251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8FB6D-CCF9-F733-17A7-B085366334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43CA4EA-D35A-8FAA-7B80-7B481A12BB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74B1E3-DAA9-C2B5-58DA-C96DD3F75C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63B811-03D1-7917-953E-AEDBD316AB08}"/>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6" name="Footer Placeholder 5">
            <a:extLst>
              <a:ext uri="{FF2B5EF4-FFF2-40B4-BE49-F238E27FC236}">
                <a16:creationId xmlns:a16="http://schemas.microsoft.com/office/drawing/2014/main" id="{CA88692C-4633-4214-6072-F00D3707B3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756AE3-E972-E8A2-DF9A-498EA2B320D6}"/>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3770233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9E01D-6CF6-F409-4DCF-6E29393BC5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A88FC0F-7CA7-7EBB-353D-54F700C8BC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AF7D4CB-3C29-379D-6AA2-7A4D7CF5AA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1FD7F4-58D8-584D-3FB7-EAFE183F563A}"/>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6" name="Footer Placeholder 5">
            <a:extLst>
              <a:ext uri="{FF2B5EF4-FFF2-40B4-BE49-F238E27FC236}">
                <a16:creationId xmlns:a16="http://schemas.microsoft.com/office/drawing/2014/main" id="{80A0398B-38B6-9BBE-759E-A31584CC5D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989D95-2301-D274-82ED-0DF4FF393FB1}"/>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262854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264991-94AA-EBC2-8CA1-DBCAB07286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B7601-2828-ADE9-D5CF-08D0EB460C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CB3A98-5C1A-91E2-1109-4BA6C1CE0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9EDA7-5F76-42CD-A89E-668EA6A67FC8}" type="datetimeFigureOut">
              <a:rPr lang="en-GB" smtClean="0"/>
              <a:t>23/06/2026</a:t>
            </a:fld>
            <a:endParaRPr lang="en-GB"/>
          </a:p>
        </p:txBody>
      </p:sp>
      <p:sp>
        <p:nvSpPr>
          <p:cNvPr id="5" name="Footer Placeholder 4">
            <a:extLst>
              <a:ext uri="{FF2B5EF4-FFF2-40B4-BE49-F238E27FC236}">
                <a16:creationId xmlns:a16="http://schemas.microsoft.com/office/drawing/2014/main" id="{24F41DEA-5075-CAD6-6BE3-CEBE659C49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9A215E1-24C6-3359-8587-FB95537F75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7521A-BB4F-42FD-AF65-857A8F43127F}" type="slidenum">
              <a:rPr lang="en-GB" smtClean="0"/>
              <a:t>‹#›</a:t>
            </a:fld>
            <a:endParaRPr lang="en-GB"/>
          </a:p>
        </p:txBody>
      </p:sp>
    </p:spTree>
    <p:extLst>
      <p:ext uri="{BB962C8B-B14F-4D97-AF65-F5344CB8AC3E}">
        <p14:creationId xmlns:p14="http://schemas.microsoft.com/office/powerpoint/2010/main" val="2365503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CAD87-838B-431F-BB35-C0BE08769C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0FF46-F789-4FCE-892E-85B26741F4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B1C365-4681-469A-AF8F-558DFE062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469E746A-2CA8-4751-BEDA-F934CDBD9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50C18-BC05-4284-9EE1-60C7C942D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63989-3DD5-4214-8B0C-41B3BA205069}" type="slidenum">
              <a:rPr lang="en-GB" smtClean="0"/>
              <a:t>‹#›</a:t>
            </a:fld>
            <a:endParaRPr lang="en-GB"/>
          </a:p>
        </p:txBody>
      </p:sp>
    </p:spTree>
    <p:extLst>
      <p:ext uri="{BB962C8B-B14F-4D97-AF65-F5344CB8AC3E}">
        <p14:creationId xmlns:p14="http://schemas.microsoft.com/office/powerpoint/2010/main" val="33953811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CAD87-838B-431F-BB35-C0BE08769C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0FF46-F789-4FCE-892E-85B26741F4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B1C365-4681-469A-AF8F-558DFE062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469E746A-2CA8-4751-BEDA-F934CDBD9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50C18-BC05-4284-9EE1-60C7C942D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63989-3DD5-4214-8B0C-41B3BA205069}" type="slidenum">
              <a:rPr lang="en-GB" smtClean="0"/>
              <a:t>‹#›</a:t>
            </a:fld>
            <a:endParaRPr lang="en-GB"/>
          </a:p>
        </p:txBody>
      </p:sp>
    </p:spTree>
    <p:extLst>
      <p:ext uri="{BB962C8B-B14F-4D97-AF65-F5344CB8AC3E}">
        <p14:creationId xmlns:p14="http://schemas.microsoft.com/office/powerpoint/2010/main" val="41722503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CAD87-838B-431F-BB35-C0BE08769C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0FF46-F789-4FCE-892E-85B26741F4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B1C365-4681-469A-AF8F-558DFE062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469E746A-2CA8-4751-BEDA-F934CDBD9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50C18-BC05-4284-9EE1-60C7C942D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63989-3DD5-4214-8B0C-41B3BA205069}" type="slidenum">
              <a:rPr lang="en-GB" smtClean="0"/>
              <a:t>‹#›</a:t>
            </a:fld>
            <a:endParaRPr lang="en-GB"/>
          </a:p>
        </p:txBody>
      </p:sp>
    </p:spTree>
    <p:extLst>
      <p:ext uri="{BB962C8B-B14F-4D97-AF65-F5344CB8AC3E}">
        <p14:creationId xmlns:p14="http://schemas.microsoft.com/office/powerpoint/2010/main" val="224160523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2.svg"/><Relationship Id="rId7"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unifrog.org/student/know-how/969" TargetMode="External"/><Relationship Id="rId5" Type="http://schemas.openxmlformats.org/officeDocument/2006/relationships/hyperlink" Target="https://www.unifrog.org/student/know-how/717" TargetMode="External"/><Relationship Id="rId4" Type="http://schemas.openxmlformats.org/officeDocument/2006/relationships/image" Target="../media/image3.svg"/><Relationship Id="rId9" Type="http://schemas.openxmlformats.org/officeDocument/2006/relationships/image" Target="../media/image6.svg"/></Relationships>
</file>

<file path=ppt/slides/_rels/slide1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2.svg"/><Relationship Id="rId7" Type="http://schemas.openxmlformats.org/officeDocument/2006/relationships/image" Target="../media/image18.svg"/><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4.svg"/><Relationship Id="rId9" Type="http://schemas.openxmlformats.org/officeDocument/2006/relationships/image" Target="../media/image24.svg"/></Relationships>
</file>

<file path=ppt/slides/_rels/slide1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2.svg"/><Relationship Id="rId7" Type="http://schemas.openxmlformats.org/officeDocument/2006/relationships/image" Target="../media/image18.sv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4.svg"/><Relationship Id="rId9" Type="http://schemas.openxmlformats.org/officeDocument/2006/relationships/image" Target="../media/image25.svg"/></Relationships>
</file>

<file path=ppt/slides/_rels/slide1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2.svg"/><Relationship Id="rId7" Type="http://schemas.openxmlformats.org/officeDocument/2006/relationships/image" Target="../media/image18.sv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4.svg"/><Relationship Id="rId9"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16.svg"/><Relationship Id="rId5" Type="http://schemas.openxmlformats.org/officeDocument/2006/relationships/image" Target="../media/image17.svg"/><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image" Target="../media/image16.svg"/><Relationship Id="rId5" Type="http://schemas.openxmlformats.org/officeDocument/2006/relationships/image" Target="../media/image17.svg"/><Relationship Id="rId4" Type="http://schemas.openxmlformats.org/officeDocument/2006/relationships/image" Target="../media/image14.svg"/></Relationships>
</file>

<file path=ppt/slides/_rels/slide1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slides/_rels/slide2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21.xml"/><Relationship Id="rId1" Type="http://schemas.openxmlformats.org/officeDocument/2006/relationships/slideLayout" Target="../slideLayouts/slideLayout24.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slides/_rels/slide2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22.xml"/><Relationship Id="rId1" Type="http://schemas.openxmlformats.org/officeDocument/2006/relationships/slideLayout" Target="../slideLayouts/slideLayout24.xml"/><Relationship Id="rId6" Type="http://schemas.openxmlformats.org/officeDocument/2006/relationships/image" Target="../media/image31.svg"/><Relationship Id="rId5" Type="http://schemas.openxmlformats.org/officeDocument/2006/relationships/image" Target="../media/image34.svg"/><Relationship Id="rId4" Type="http://schemas.openxmlformats.org/officeDocument/2006/relationships/image" Target="../media/image29.svg"/></Relationships>
</file>

<file path=ppt/slides/_rels/slide2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23.xml"/><Relationship Id="rId1" Type="http://schemas.openxmlformats.org/officeDocument/2006/relationships/slideLayout" Target="../slideLayouts/slideLayout24.xml"/><Relationship Id="rId6" Type="http://schemas.openxmlformats.org/officeDocument/2006/relationships/image" Target="../media/image35.svg"/><Relationship Id="rId5" Type="http://schemas.openxmlformats.org/officeDocument/2006/relationships/image" Target="../media/image30.svg"/><Relationship Id="rId4" Type="http://schemas.openxmlformats.org/officeDocument/2006/relationships/image" Target="../media/image29.svg"/></Relationships>
</file>

<file path=ppt/slides/_rels/slide2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24.xml"/><Relationship Id="rId1" Type="http://schemas.openxmlformats.org/officeDocument/2006/relationships/slideLayout" Target="../slideLayouts/slideLayout24.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36.sv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svg"/><Relationship Id="rId7" Type="http://schemas.openxmlformats.org/officeDocument/2006/relationships/image" Target="../media/image43.svg"/><Relationship Id="rId2" Type="http://schemas.openxmlformats.org/officeDocument/2006/relationships/notesSlide" Target="../notesSlides/notesSlide26.xml"/><Relationship Id="rId1" Type="http://schemas.openxmlformats.org/officeDocument/2006/relationships/slideLayout" Target="../slideLayouts/slideLayout24.xml"/><Relationship Id="rId6" Type="http://schemas.openxmlformats.org/officeDocument/2006/relationships/image" Target="../media/image42.svg"/><Relationship Id="rId5" Type="http://schemas.openxmlformats.org/officeDocument/2006/relationships/image" Target="../media/image41.svg"/><Relationship Id="rId4" Type="http://schemas.openxmlformats.org/officeDocument/2006/relationships/image" Target="../media/image40.svg"/><Relationship Id="rId9" Type="http://schemas.openxmlformats.org/officeDocument/2006/relationships/image" Target="../media/image45.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24.xml"/><Relationship Id="rId4" Type="http://schemas.openxmlformats.org/officeDocument/2006/relationships/hyperlink" Target="https://docs.google.com/forms/d/e/1FAIpQLSeuoifIQ5W3sbDmf9rTx8NZyhd1MV7i4KR4swLnUAlW1gugQQ/viewform?usp=pp_url&amp;entry.1913749348=Understanding+menstrual+health:+conditions+and+self-advocacy"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svg"/><Relationship Id="rId3" Type="http://schemas.openxmlformats.org/officeDocument/2006/relationships/image" Target="../media/image8.svg"/><Relationship Id="rId7" Type="http://schemas.openxmlformats.org/officeDocument/2006/relationships/image" Target="../media/image12.svg"/><Relationship Id="rId12" Type="http://schemas.openxmlformats.org/officeDocument/2006/relationships/image" Target="../media/image17.sv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11.sv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svg"/><Relationship Id="rId14" Type="http://schemas.openxmlformats.org/officeDocument/2006/relationships/image" Target="../media/image19.svg"/></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2.svg"/><Relationship Id="rId7" Type="http://schemas.openxmlformats.org/officeDocument/2006/relationships/image" Target="../media/image18.sv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4.svg"/><Relationship Id="rId9" Type="http://schemas.openxmlformats.org/officeDocument/2006/relationships/image" Target="../media/image20.svg"/></Relationships>
</file>

<file path=ppt/slides/_rels/slide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2.svg"/><Relationship Id="rId7" Type="http://schemas.openxmlformats.org/officeDocument/2006/relationships/image" Target="../media/image18.sv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4.svg"/><Relationship Id="rId9" Type="http://schemas.openxmlformats.org/officeDocument/2006/relationships/image" Target="../media/image21.svg"/></Relationships>
</file>

<file path=ppt/slides/_rels/slide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2.svg"/><Relationship Id="rId7" Type="http://schemas.openxmlformats.org/officeDocument/2006/relationships/image" Target="../media/image18.sv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4.svg"/><Relationship Id="rId9" Type="http://schemas.openxmlformats.org/officeDocument/2006/relationships/image" Target="../media/image22.svg"/></Relationships>
</file>

<file path=ppt/slides/_rels/slide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2.svg"/><Relationship Id="rId7" Type="http://schemas.openxmlformats.org/officeDocument/2006/relationships/image" Target="../media/image18.svg"/><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4.svg"/><Relationship Id="rId9"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52E8519-ECDC-4990-9284-C8FE9737022A}"/>
              </a:ext>
            </a:extLst>
          </p:cNvPr>
          <p:cNvSpPr txBox="1"/>
          <p:nvPr/>
        </p:nvSpPr>
        <p:spPr>
          <a:xfrm>
            <a:off x="110279" y="115777"/>
            <a:ext cx="1174376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Open Sans" panose="020B0606030504020204"/>
                <a:ea typeface="+mn-ea"/>
                <a:cs typeface="+mn-cs"/>
              </a:rPr>
              <a:t>Teacher’s slide</a:t>
            </a:r>
          </a:p>
        </p:txBody>
      </p:sp>
      <p:graphicFrame>
        <p:nvGraphicFramePr>
          <p:cNvPr id="3" name="Table 2">
            <a:extLst>
              <a:ext uri="{FF2B5EF4-FFF2-40B4-BE49-F238E27FC236}">
                <a16:creationId xmlns:a16="http://schemas.microsoft.com/office/drawing/2014/main" id="{C88C5800-4775-41AB-A00D-C7C2B42CD985}"/>
              </a:ext>
            </a:extLst>
          </p:cNvPr>
          <p:cNvGraphicFramePr>
            <a:graphicFrameLocks noGrp="1"/>
          </p:cNvGraphicFramePr>
          <p:nvPr>
            <p:extLst>
              <p:ext uri="{D42A27DB-BD31-4B8C-83A1-F6EECF244321}">
                <p14:modId xmlns:p14="http://schemas.microsoft.com/office/powerpoint/2010/main" val="1778045293"/>
              </p:ext>
            </p:extLst>
          </p:nvPr>
        </p:nvGraphicFramePr>
        <p:xfrm>
          <a:off x="193637" y="702003"/>
          <a:ext cx="6485966" cy="4547331"/>
        </p:xfrm>
        <a:graphic>
          <a:graphicData uri="http://schemas.openxmlformats.org/drawingml/2006/table">
            <a:tbl>
              <a:tblPr/>
              <a:tblGrid>
                <a:gridCol w="1400402">
                  <a:extLst>
                    <a:ext uri="{9D8B030D-6E8A-4147-A177-3AD203B41FA5}">
                      <a16:colId xmlns:a16="http://schemas.microsoft.com/office/drawing/2014/main" val="4012795431"/>
                    </a:ext>
                  </a:extLst>
                </a:gridCol>
                <a:gridCol w="5085564">
                  <a:extLst>
                    <a:ext uri="{9D8B030D-6E8A-4147-A177-3AD203B41FA5}">
                      <a16:colId xmlns:a16="http://schemas.microsoft.com/office/drawing/2014/main" val="396374708"/>
                    </a:ext>
                  </a:extLst>
                </a:gridCol>
              </a:tblGrid>
              <a:tr h="36352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Key lesson information</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accent3"/>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312850">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Location</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Classroom with no student access to internet</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097619340"/>
                  </a:ext>
                </a:extLst>
              </a:tr>
              <a:tr h="540880">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time</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15 minutes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934114665"/>
                  </a:ext>
                </a:extLst>
              </a:tr>
              <a:tr h="1681557">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Objectives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By the end of the session, students should be able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Identify characteristics of a regular menstrual cycle and recognise that cycles vary between individuals and across a lifetime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Recognise symptoms associated with menstrual health conditions like PCOS and endometriosis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Apply the SOAP framework to build confidence and self-advocacy skills with healthcare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Evaluate why menstrual health literacy matters to everyone, regardless of whether they menstruate</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80415888"/>
                  </a:ext>
                </a:extLst>
              </a:tr>
              <a:tr h="1211060">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Main student tasks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100" dirty="0">
                          <a:solidFill>
                            <a:schemeClr val="tx1"/>
                          </a:solidFill>
                          <a:latin typeface="Open Sans" panose="020B0606030504020204" pitchFamily="34" charset="0"/>
                          <a:ea typeface="Open Sans" panose="020B0606030504020204" pitchFamily="34" charset="0"/>
                          <a:cs typeface="Open Sans" panose="020B0606030504020204" pitchFamily="34" charset="0"/>
                        </a:rPr>
                        <a:t>Discuss what counts as a regular menstrual cycle using seven icon prompts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100" dirty="0">
                          <a:solidFill>
                            <a:schemeClr val="tx1"/>
                          </a:solidFill>
                          <a:latin typeface="Open Sans" panose="020B0606030504020204" pitchFamily="34" charset="0"/>
                          <a:ea typeface="Open Sans" panose="020B0606030504020204" pitchFamily="34" charset="0"/>
                          <a:cs typeface="Open Sans" panose="020B0606030504020204" pitchFamily="34" charset="0"/>
                        </a:rPr>
                        <a:t>Apply the SOAP framework to a real-world scenario to practise self-advocacy with a healthcare professional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100" dirty="0">
                          <a:solidFill>
                            <a:schemeClr val="tx1"/>
                          </a:solidFill>
                          <a:latin typeface="Open Sans" panose="020B0606030504020204" pitchFamily="34" charset="0"/>
                          <a:ea typeface="Open Sans" panose="020B0606030504020204" pitchFamily="34" charset="0"/>
                          <a:cs typeface="Open Sans" panose="020B0606030504020204" pitchFamily="34" charset="0"/>
                        </a:rPr>
                        <a:t>Identify which life stages (puberty, reproductive years, perimenopause, menopause) symptoms belongs to</a:t>
                      </a:r>
                      <a:endParaRPr kumimoji="0" lang="en-GB" sz="1100" b="0" i="0" u="none" strike="noStrike" kern="1200" cap="none" spc="0" normalizeH="0" baseline="0" noProof="0" dirty="0">
                        <a:ln>
                          <a:noFill/>
                        </a:ln>
                        <a:solidFill>
                          <a:schemeClr val="tx1"/>
                        </a:solidFill>
                        <a:effectLst/>
                        <a:uLnTx/>
                        <a:uFillTx/>
                        <a:latin typeface="Open Sans" panose="020B0606030504020204"/>
                        <a:ea typeface="+mn-ea"/>
                        <a:cs typeface="+mn-cs"/>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276505170"/>
                  </a:ext>
                </a:extLst>
              </a:tr>
              <a:tr h="43746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b="1" dirty="0">
                          <a:latin typeface="Open Sans" panose="020B0606030504020204" pitchFamily="34" charset="0"/>
                          <a:ea typeface="Open Sans" panose="020B0606030504020204" pitchFamily="34" charset="0"/>
                          <a:cs typeface="Open Sans" panose="020B0606030504020204" pitchFamily="34" charset="0"/>
                        </a:rPr>
                        <a:t>Keywords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100" dirty="0">
                          <a:latin typeface="Open Sans" panose="020B0606030504020204" pitchFamily="34" charset="0"/>
                          <a:ea typeface="Open Sans" panose="020B0606030504020204" pitchFamily="34" charset="0"/>
                          <a:cs typeface="Open Sans" panose="020B0606030504020204" pitchFamily="34" charset="0"/>
                        </a:rPr>
                        <a:t>Menstrual health, PCOS, endometriosis, healthcare, menorrhagia, advocacy</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421531160"/>
                  </a:ext>
                </a:extLst>
              </a:tr>
            </a:tbl>
          </a:graphicData>
        </a:graphic>
      </p:graphicFrame>
      <p:graphicFrame>
        <p:nvGraphicFramePr>
          <p:cNvPr id="8" name="Table 7">
            <a:extLst>
              <a:ext uri="{FF2B5EF4-FFF2-40B4-BE49-F238E27FC236}">
                <a16:creationId xmlns:a16="http://schemas.microsoft.com/office/drawing/2014/main" id="{BFFABC26-C9A8-204E-8FEC-0F9F2CFAD7DA}"/>
              </a:ext>
            </a:extLst>
          </p:cNvPr>
          <p:cNvGraphicFramePr>
            <a:graphicFrameLocks noGrp="1"/>
          </p:cNvGraphicFramePr>
          <p:nvPr/>
        </p:nvGraphicFramePr>
        <p:xfrm>
          <a:off x="193637" y="5394952"/>
          <a:ext cx="6485965" cy="1225840"/>
        </p:xfrm>
        <a:graphic>
          <a:graphicData uri="http://schemas.openxmlformats.org/drawingml/2006/table">
            <a:tbl>
              <a:tblPr/>
              <a:tblGrid>
                <a:gridCol w="1584587">
                  <a:extLst>
                    <a:ext uri="{9D8B030D-6E8A-4147-A177-3AD203B41FA5}">
                      <a16:colId xmlns:a16="http://schemas.microsoft.com/office/drawing/2014/main" val="4012795431"/>
                    </a:ext>
                  </a:extLst>
                </a:gridCol>
                <a:gridCol w="4901378">
                  <a:extLst>
                    <a:ext uri="{9D8B030D-6E8A-4147-A177-3AD203B41FA5}">
                      <a16:colId xmlns:a16="http://schemas.microsoft.com/office/drawing/2014/main" val="396374708"/>
                    </a:ext>
                  </a:extLst>
                </a:gridCol>
              </a:tblGrid>
              <a:tr h="368590">
                <a:tc gridSpan="2">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Teacher preparation</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tc hMerge="1">
                  <a:txBody>
                    <a:bodyPr/>
                    <a:lstStyle/>
                    <a:p>
                      <a:endParaRPr lang="en-GB" dirty="0"/>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146878358"/>
                  </a:ext>
                </a:extLst>
              </a:tr>
              <a:tr h="285750">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Provide</a:t>
                      </a:r>
                      <a:endParaRPr lang="fr-FR" sz="105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050" dirty="0">
                          <a:latin typeface="Open Sans" panose="020B0606030504020204" pitchFamily="34" charset="0"/>
                          <a:ea typeface="Open Sans" panose="020B0606030504020204" pitchFamily="34" charset="0"/>
                          <a:cs typeface="Open Sans" panose="020B0606030504020204" pitchFamily="34" charset="0"/>
                        </a:rPr>
                        <a:t>Lined paper, exercise books, or laptops to work on.</a:t>
                      </a:r>
                      <a:endParaRPr lang="en-GB" sz="1050" b="1"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553702213"/>
                  </a:ext>
                </a:extLst>
              </a:tr>
              <a:tr h="355037">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Familiarise yourself</a:t>
                      </a:r>
                      <a:endParaRPr lang="fr-FR" sz="105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indent="0">
                        <a:lnSpc>
                          <a:spcPct val="100000"/>
                        </a:lnSpc>
                        <a:spcBef>
                          <a:spcPts val="0"/>
                        </a:spcBef>
                        <a:buNone/>
                      </a:pPr>
                      <a:r>
                        <a:rPr lang="en-GB" sz="105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Unifrog’s</a:t>
                      </a:r>
                      <a:r>
                        <a:rPr lang="en-GB" sz="105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GB" sz="1050" b="1" dirty="0">
                          <a:solidFill>
                            <a:prstClr val="black"/>
                          </a:solidFill>
                          <a:latin typeface="Open Sans" panose="020B0606030504020204" pitchFamily="34" charset="0"/>
                          <a:ea typeface="Open Sans" panose="020B0606030504020204" pitchFamily="34" charset="0"/>
                          <a:cs typeface="Open Sans" panose="020B0606030504020204" pitchFamily="34" charset="0"/>
                        </a:rPr>
                        <a:t>Know-how library </a:t>
                      </a:r>
                      <a:r>
                        <a:rPr lang="en-GB" sz="1050" dirty="0">
                          <a:solidFill>
                            <a:prstClr val="black"/>
                          </a:solidFill>
                          <a:latin typeface="Open Sans" panose="020B0606030504020204" pitchFamily="34" charset="0"/>
                          <a:ea typeface="Open Sans" panose="020B0606030504020204" pitchFamily="34" charset="0"/>
                          <a:cs typeface="Open Sans" panose="020B0606030504020204" pitchFamily="34" charset="0"/>
                        </a:rPr>
                        <a:t>tool </a:t>
                      </a:r>
                      <a:r>
                        <a:rPr lang="en-GB" sz="1050" dirty="0">
                          <a:latin typeface="Open Sans" panose="020B0606030504020204" pitchFamily="34" charset="0"/>
                          <a:ea typeface="Open Sans" panose="020B0606030504020204" pitchFamily="34" charset="0"/>
                          <a:cs typeface="Open Sans" panose="020B0606030504020204" pitchFamily="34" charset="0"/>
                        </a:rPr>
                        <a:t>(Student side&gt;Know-how library). </a:t>
                      </a:r>
                    </a:p>
                    <a:p>
                      <a:pPr marL="0" indent="0">
                        <a:lnSpc>
                          <a:spcPct val="100000"/>
                        </a:lnSpc>
                        <a:spcBef>
                          <a:spcPts val="0"/>
                        </a:spcBef>
                        <a:buNone/>
                      </a:pPr>
                      <a:endParaRPr lang="en-GB" sz="105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r>
                        <a:rPr lang="en-GB" sz="1050" dirty="0">
                          <a:solidFill>
                            <a:prstClr val="black"/>
                          </a:solidFill>
                          <a:latin typeface="Open Sans" panose="020B0606030504020204" pitchFamily="34" charset="0"/>
                          <a:ea typeface="Open Sans" panose="020B0606030504020204" pitchFamily="34" charset="0"/>
                          <a:cs typeface="Open Sans" panose="020B0606030504020204" pitchFamily="34" charset="0"/>
                        </a:rPr>
                        <a:t>S</a:t>
                      </a:r>
                      <a:r>
                        <a:rPr lang="en-GB" sz="1050" dirty="0">
                          <a:latin typeface="Open Sans" panose="020B0606030504020204" pitchFamily="34" charset="0"/>
                          <a:ea typeface="Open Sans" panose="020B0606030504020204" pitchFamily="34" charset="0"/>
                          <a:cs typeface="Open Sans" panose="020B0606030504020204" pitchFamily="34" charset="0"/>
                        </a:rPr>
                        <a:t>tudents can use this for independent research after the lesson. </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607584396"/>
                  </a:ext>
                </a:extLst>
              </a:tr>
            </a:tbl>
          </a:graphicData>
        </a:graphic>
      </p:graphicFrame>
      <p:pic>
        <p:nvPicPr>
          <p:cNvPr id="17" name="Graphic 16" descr="Future with solid fill">
            <a:extLst>
              <a:ext uri="{FF2B5EF4-FFF2-40B4-BE49-F238E27FC236}">
                <a16:creationId xmlns:a16="http://schemas.microsoft.com/office/drawing/2014/main" id="{04DFEBBA-2E81-D764-C9DC-BD04BEE601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2394" y="5394952"/>
            <a:ext cx="350524" cy="350524"/>
          </a:xfrm>
          <a:prstGeom prst="rect">
            <a:avLst/>
          </a:prstGeom>
        </p:spPr>
      </p:pic>
      <p:pic>
        <p:nvPicPr>
          <p:cNvPr id="19" name="Graphic 18" descr="Lightbulb with solid fill">
            <a:extLst>
              <a:ext uri="{FF2B5EF4-FFF2-40B4-BE49-F238E27FC236}">
                <a16:creationId xmlns:a16="http://schemas.microsoft.com/office/drawing/2014/main" id="{D2DCD8A1-DB2D-EFA9-6EB8-1D94D923CBB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08545" y="679884"/>
            <a:ext cx="398221" cy="398221"/>
          </a:xfrm>
          <a:prstGeom prst="rect">
            <a:avLst/>
          </a:prstGeom>
        </p:spPr>
      </p:pic>
      <p:graphicFrame>
        <p:nvGraphicFramePr>
          <p:cNvPr id="5" name="Table 4">
            <a:extLst>
              <a:ext uri="{FF2B5EF4-FFF2-40B4-BE49-F238E27FC236}">
                <a16:creationId xmlns:a16="http://schemas.microsoft.com/office/drawing/2014/main" id="{59661676-8BFD-02A1-1E47-58A03B348BF8}"/>
              </a:ext>
            </a:extLst>
          </p:cNvPr>
          <p:cNvGraphicFramePr>
            <a:graphicFrameLocks noGrp="1"/>
          </p:cNvGraphicFramePr>
          <p:nvPr>
            <p:extLst>
              <p:ext uri="{D42A27DB-BD31-4B8C-83A1-F6EECF244321}">
                <p14:modId xmlns:p14="http://schemas.microsoft.com/office/powerpoint/2010/main" val="3121314604"/>
              </p:ext>
            </p:extLst>
          </p:nvPr>
        </p:nvGraphicFramePr>
        <p:xfrm>
          <a:off x="6854416" y="712591"/>
          <a:ext cx="5177402" cy="1522729"/>
        </p:xfrm>
        <a:graphic>
          <a:graphicData uri="http://schemas.openxmlformats.org/drawingml/2006/table">
            <a:tbl>
              <a:tblPr/>
              <a:tblGrid>
                <a:gridCol w="1141504">
                  <a:extLst>
                    <a:ext uri="{9D8B030D-6E8A-4147-A177-3AD203B41FA5}">
                      <a16:colId xmlns:a16="http://schemas.microsoft.com/office/drawing/2014/main" val="2871644689"/>
                    </a:ext>
                  </a:extLst>
                </a:gridCol>
                <a:gridCol w="4035898">
                  <a:extLst>
                    <a:ext uri="{9D8B030D-6E8A-4147-A177-3AD203B41FA5}">
                      <a16:colId xmlns:a16="http://schemas.microsoft.com/office/drawing/2014/main" val="3065179730"/>
                    </a:ext>
                  </a:extLst>
                </a:gridCol>
              </a:tblGrid>
              <a:tr h="33870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Know-how library</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pPr marL="0" indent="0">
                        <a:buFont typeface="Arial" panose="020B0604020202020204" pitchFamily="34" charset="0"/>
                        <a:buNone/>
                      </a:pPr>
                      <a:endPar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1602748122"/>
                  </a:ext>
                </a:extLst>
              </a:tr>
              <a:tr h="1062311">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Know-how library</a:t>
                      </a:r>
                      <a:endParaRPr lang="fr-FR" sz="105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Open the ‘student side’ of your </a:t>
                      </a:r>
                      <a:r>
                        <a:rPr lang="en-GB" sz="1050" kern="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Unifrog</a:t>
                      </a:r>
                      <a:r>
                        <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account and click these links: </a:t>
                      </a:r>
                      <a:endParaRPr lang="en-GB" sz="1050" u="none"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050" u="none"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5"/>
                        </a:rPr>
                        <a:t>Understanding periods</a:t>
                      </a:r>
                      <a:endParaRPr lang="en-GB" sz="1050" u="none"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050" u="none"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6"/>
                        </a:rPr>
                        <a:t>Understanding PMDD</a:t>
                      </a:r>
                      <a:endParaRPr lang="en-GB" sz="1050" u="none"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Students can also search for these guides using the Know-how library tool.  </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7729636"/>
                  </a:ext>
                </a:extLst>
              </a:tr>
            </a:tbl>
          </a:graphicData>
        </a:graphic>
      </p:graphicFrame>
      <p:graphicFrame>
        <p:nvGraphicFramePr>
          <p:cNvPr id="10" name="Table 9">
            <a:extLst>
              <a:ext uri="{FF2B5EF4-FFF2-40B4-BE49-F238E27FC236}">
                <a16:creationId xmlns:a16="http://schemas.microsoft.com/office/drawing/2014/main" id="{DFEFC3DE-53CD-D300-05CC-9AC8429753F2}"/>
              </a:ext>
            </a:extLst>
          </p:cNvPr>
          <p:cNvGraphicFramePr>
            <a:graphicFrameLocks noGrp="1"/>
          </p:cNvGraphicFramePr>
          <p:nvPr>
            <p:extLst>
              <p:ext uri="{D42A27DB-BD31-4B8C-83A1-F6EECF244321}">
                <p14:modId xmlns:p14="http://schemas.microsoft.com/office/powerpoint/2010/main" val="2500742490"/>
              </p:ext>
            </p:extLst>
          </p:nvPr>
        </p:nvGraphicFramePr>
        <p:xfrm>
          <a:off x="6854416" y="2438154"/>
          <a:ext cx="5177402" cy="1995729"/>
        </p:xfrm>
        <a:graphic>
          <a:graphicData uri="http://schemas.openxmlformats.org/drawingml/2006/table">
            <a:tbl>
              <a:tblPr/>
              <a:tblGrid>
                <a:gridCol w="1151664">
                  <a:extLst>
                    <a:ext uri="{9D8B030D-6E8A-4147-A177-3AD203B41FA5}">
                      <a16:colId xmlns:a16="http://schemas.microsoft.com/office/drawing/2014/main" val="2107808640"/>
                    </a:ext>
                  </a:extLst>
                </a:gridCol>
                <a:gridCol w="4025738">
                  <a:extLst>
                    <a:ext uri="{9D8B030D-6E8A-4147-A177-3AD203B41FA5}">
                      <a16:colId xmlns:a16="http://schemas.microsoft.com/office/drawing/2014/main" val="1852041546"/>
                    </a:ext>
                  </a:extLst>
                </a:gridCol>
              </a:tblGrid>
              <a:tr h="365377">
                <a:tc gridSpan="2">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Tracking progress on </a:t>
                      </a:r>
                      <a:r>
                        <a:rPr lang="en-GB" sz="16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Unifrog</a:t>
                      </a:r>
                      <a:endPar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endParaRPr lang="en-GB" dirty="0"/>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2460911834"/>
                  </a:ext>
                </a:extLst>
              </a:tr>
              <a:tr h="49920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050" b="1" dirty="0">
                          <a:latin typeface="Open Sans" panose="020B0606030504020204" pitchFamily="34" charset="0"/>
                          <a:ea typeface="Open Sans" panose="020B0606030504020204" pitchFamily="34" charset="0"/>
                          <a:cs typeface="Open Sans" panose="020B0606030504020204" pitchFamily="34" charset="0"/>
                        </a:rPr>
                        <a:t>Add as an Interaction</a:t>
                      </a:r>
                      <a:endParaRPr lang="fr-FR" sz="105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050" dirty="0">
                          <a:latin typeface="Open Sans" panose="020B0606030504020204" pitchFamily="34" charset="0"/>
                          <a:ea typeface="Open Sans" panose="020B0606030504020204" pitchFamily="34" charset="0"/>
                          <a:cs typeface="Open Sans" panose="020B0606030504020204" pitchFamily="34" charset="0"/>
                        </a:rPr>
                        <a:t>Click Advanced view&gt;Sort by school leaving year&gt;[filter for specific students]&gt;+interaction. </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329653148"/>
                  </a:ext>
                </a:extLst>
              </a:tr>
              <a:tr h="499200">
                <a:tc>
                  <a:txBody>
                    <a:bodyPr/>
                    <a:lstStyle/>
                    <a:p>
                      <a:pPr algn="l">
                        <a:lnSpc>
                          <a:spcPct val="115000"/>
                        </a:lnSpc>
                      </a:pPr>
                      <a:r>
                        <a:rPr lang="fr-FR" sz="1050" b="1" dirty="0">
                          <a:effectLst/>
                          <a:latin typeface="Open Sans" panose="020B0606030504020204" pitchFamily="34" charset="0"/>
                          <a:ea typeface="Open Sans" panose="020B0606030504020204" pitchFamily="34" charset="0"/>
                          <a:cs typeface="Open Sans" panose="020B0606030504020204" pitchFamily="34" charset="0"/>
                        </a:rPr>
                        <a:t>Track on Charts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050" dirty="0">
                          <a:latin typeface="Open Sans" panose="020B0606030504020204" pitchFamily="34" charset="0"/>
                          <a:ea typeface="Open Sans" panose="020B0606030504020204" pitchFamily="34" charset="0"/>
                          <a:cs typeface="Open Sans" panose="020B0606030504020204" pitchFamily="34" charset="0"/>
                        </a:rPr>
                        <a:t>Click Usage charts&gt;Customise and filter&gt; ‘Know-how library: Favouriting over time’.</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300246794"/>
                  </a:ext>
                </a:extLst>
              </a:tr>
              <a:tr h="556479">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Tracking individual students</a:t>
                      </a:r>
                      <a:endParaRPr lang="fr-FR" sz="105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indent="0">
                        <a:lnSpc>
                          <a:spcPct val="100000"/>
                        </a:lnSpc>
                        <a:spcBef>
                          <a:spcPts val="0"/>
                        </a:spcBef>
                        <a:buNone/>
                      </a:pPr>
                      <a:r>
                        <a:rPr lang="en-GB" sz="1050" dirty="0">
                          <a:latin typeface="Open Sans" panose="020B0606030504020204" pitchFamily="34" charset="0"/>
                          <a:ea typeface="Open Sans" panose="020B0606030504020204" pitchFamily="34" charset="0"/>
                          <a:cs typeface="Open Sans" panose="020B0606030504020204" pitchFamily="34" charset="0"/>
                        </a:rPr>
                        <a:t>Advanced view&gt;Sort by&gt;Library profiles in Favourites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2357437596"/>
                  </a:ext>
                </a:extLst>
              </a:tr>
            </a:tbl>
          </a:graphicData>
        </a:graphic>
      </p:graphicFrame>
      <p:graphicFrame>
        <p:nvGraphicFramePr>
          <p:cNvPr id="12" name="Table 11">
            <a:extLst>
              <a:ext uri="{FF2B5EF4-FFF2-40B4-BE49-F238E27FC236}">
                <a16:creationId xmlns:a16="http://schemas.microsoft.com/office/drawing/2014/main" id="{8E2955D0-A2E3-2D82-FCB5-49F758F44978}"/>
              </a:ext>
            </a:extLst>
          </p:cNvPr>
          <p:cNvGraphicFramePr>
            <a:graphicFrameLocks noGrp="1"/>
          </p:cNvGraphicFramePr>
          <p:nvPr>
            <p:extLst>
              <p:ext uri="{D42A27DB-BD31-4B8C-83A1-F6EECF244321}">
                <p14:modId xmlns:p14="http://schemas.microsoft.com/office/powerpoint/2010/main" val="461703548"/>
              </p:ext>
            </p:extLst>
          </p:nvPr>
        </p:nvGraphicFramePr>
        <p:xfrm>
          <a:off x="6854416" y="4633613"/>
          <a:ext cx="5177402" cy="1987179"/>
        </p:xfrm>
        <a:graphic>
          <a:graphicData uri="http://schemas.openxmlformats.org/drawingml/2006/table">
            <a:tbl>
              <a:tblPr/>
              <a:tblGrid>
                <a:gridCol w="1171984">
                  <a:extLst>
                    <a:ext uri="{9D8B030D-6E8A-4147-A177-3AD203B41FA5}">
                      <a16:colId xmlns:a16="http://schemas.microsoft.com/office/drawing/2014/main" val="4148843491"/>
                    </a:ext>
                  </a:extLst>
                </a:gridCol>
                <a:gridCol w="4005418">
                  <a:extLst>
                    <a:ext uri="{9D8B030D-6E8A-4147-A177-3AD203B41FA5}">
                      <a16:colId xmlns:a16="http://schemas.microsoft.com/office/drawing/2014/main" val="4190319038"/>
                    </a:ext>
                  </a:extLst>
                </a:gridCol>
              </a:tblGrid>
              <a:tr h="33826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Benchmarks and standards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chemeClr val="bg2"/>
                    </a:solidFill>
                  </a:tcPr>
                </a:tc>
                <a:extLst>
                  <a:ext uri="{0D108BD9-81ED-4DB2-BD59-A6C34878D82A}">
                    <a16:rowId xmlns:a16="http://schemas.microsoft.com/office/drawing/2014/main" val="1892020484"/>
                  </a:ext>
                </a:extLst>
              </a:tr>
              <a:tr h="0">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PSHE Association</a:t>
                      </a:r>
                      <a:endParaRPr lang="fr-FR" sz="1050" b="1"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05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Reproductive health and fertility</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738737287"/>
                  </a:ext>
                </a:extLst>
              </a:tr>
              <a:tr h="400330">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CASEL 5</a:t>
                      </a:r>
                      <a:endParaRPr lang="fr-FR" sz="1050" b="1"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050" b="0" i="0" kern="1200" noProof="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Self-management</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99395854"/>
                  </a:ext>
                </a:extLst>
              </a:tr>
              <a:tr h="400330">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ISCA</a:t>
                      </a:r>
                      <a:endParaRPr lang="fr-FR" sz="1050" b="1"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050" b="0" i="0" kern="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SE:A1:2; SE:A1:14; SE:A2:3; SE:B1:5</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761807041"/>
                  </a:ext>
                </a:extLst>
              </a:tr>
              <a:tr h="400330">
                <a:tc>
                  <a:txBody>
                    <a:bodyPr/>
                    <a:lstStyle/>
                    <a:p>
                      <a:pPr algn="l">
                        <a:lnSpc>
                          <a:spcPct val="115000"/>
                        </a:lnSpc>
                      </a:pPr>
                      <a:r>
                        <a:rPr lang="en-GB" sz="1050" b="1" kern="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Skills</a:t>
                      </a:r>
                      <a:endParaRPr lang="fr-FR" sz="1050" b="1"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050" b="0" i="0" u="none" strike="noStrike" dirty="0">
                          <a:solidFill>
                            <a:srgbClr val="000000"/>
                          </a:solidFill>
                          <a:effectLst/>
                          <a:latin typeface="Open Sans" panose="020B0606030504020204" pitchFamily="34" charset="0"/>
                        </a:rPr>
                        <a:t>Learning, speaking, confidence, reflectiveness, practical skills</a:t>
                      </a:r>
                      <a:endPar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913035956"/>
                  </a:ext>
                </a:extLst>
              </a:tr>
            </a:tbl>
          </a:graphicData>
        </a:graphic>
      </p:graphicFrame>
      <p:pic>
        <p:nvPicPr>
          <p:cNvPr id="14" name="Graphic 13" descr="Open book with solid fill">
            <a:extLst>
              <a:ext uri="{FF2B5EF4-FFF2-40B4-BE49-F238E27FC236}">
                <a16:creationId xmlns:a16="http://schemas.microsoft.com/office/drawing/2014/main" id="{D9631D38-60B8-72EB-D8DD-89F52EFF451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581704" y="663528"/>
            <a:ext cx="416659" cy="416659"/>
          </a:xfrm>
          <a:prstGeom prst="rect">
            <a:avLst/>
          </a:prstGeom>
        </p:spPr>
      </p:pic>
      <p:pic>
        <p:nvPicPr>
          <p:cNvPr id="15" name="Graphic 14" descr="Bar graph with upward trend with solid fill">
            <a:extLst>
              <a:ext uri="{FF2B5EF4-FFF2-40B4-BE49-F238E27FC236}">
                <a16:creationId xmlns:a16="http://schemas.microsoft.com/office/drawing/2014/main" id="{21A56C0E-B719-D80D-FA38-FD25C08DE52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591296" y="2435049"/>
            <a:ext cx="407067" cy="407067"/>
          </a:xfrm>
          <a:prstGeom prst="rect">
            <a:avLst/>
          </a:prstGeom>
        </p:spPr>
      </p:pic>
      <p:pic>
        <p:nvPicPr>
          <p:cNvPr id="16" name="Graphic 15" descr="Clipboard Checked with solid fill">
            <a:extLst>
              <a:ext uri="{FF2B5EF4-FFF2-40B4-BE49-F238E27FC236}">
                <a16:creationId xmlns:a16="http://schemas.microsoft.com/office/drawing/2014/main" id="{183632FA-E997-38C6-A09C-E44FDB604DF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645792" y="4577593"/>
            <a:ext cx="416505" cy="416505"/>
          </a:xfrm>
          <a:prstGeom prst="rect">
            <a:avLst/>
          </a:prstGeom>
        </p:spPr>
      </p:pic>
    </p:spTree>
    <p:extLst>
      <p:ext uri="{BB962C8B-B14F-4D97-AF65-F5344CB8AC3E}">
        <p14:creationId xmlns:p14="http://schemas.microsoft.com/office/powerpoint/2010/main" val="255930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7764C-50AB-AC11-E49C-5F733DF5A1CC}"/>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C9A55B51-91C8-419A-736E-F3646A43C72E}"/>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92266009-690A-AC30-C2B3-7408BC8E1BC1}"/>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Duration</a:t>
            </a:r>
          </a:p>
        </p:txBody>
      </p:sp>
      <p:pic>
        <p:nvPicPr>
          <p:cNvPr id="23" name="Graphic 22" descr="Badge 1 with solid fill">
            <a:extLst>
              <a:ext uri="{FF2B5EF4-FFF2-40B4-BE49-F238E27FC236}">
                <a16:creationId xmlns:a16="http://schemas.microsoft.com/office/drawing/2014/main" id="{CFE2FCC0-D3BF-3D3B-9C81-8AD13FC1C74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5EC27C5C-0EB8-F68F-D192-891B306BF8AE}"/>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Flow</a:t>
            </a:r>
          </a:p>
        </p:txBody>
      </p:sp>
      <p:pic>
        <p:nvPicPr>
          <p:cNvPr id="25" name="Graphic 24" descr="Badge with solid fill">
            <a:extLst>
              <a:ext uri="{FF2B5EF4-FFF2-40B4-BE49-F238E27FC236}">
                <a16:creationId xmlns:a16="http://schemas.microsoft.com/office/drawing/2014/main" id="{A4F9B7E6-98FF-A5FC-A771-F30B7E0327B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32247934-C218-F5B5-F770-D94FBFAC7B46}"/>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feelings </a:t>
            </a:r>
          </a:p>
        </p:txBody>
      </p:sp>
      <p:sp>
        <p:nvSpPr>
          <p:cNvPr id="29" name="Freeform: Shape 3">
            <a:extLst>
              <a:ext uri="{FF2B5EF4-FFF2-40B4-BE49-F238E27FC236}">
                <a16:creationId xmlns:a16="http://schemas.microsoft.com/office/drawing/2014/main" id="{D546C976-A8D8-4405-0CCE-C19CA5FB037B}"/>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008C2357-951B-166E-631E-39DD347BE5C2}"/>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Variety between people</a:t>
            </a:r>
          </a:p>
        </p:txBody>
      </p:sp>
      <p:sp>
        <p:nvSpPr>
          <p:cNvPr id="31" name="Freeform: Shape 3">
            <a:extLst>
              <a:ext uri="{FF2B5EF4-FFF2-40B4-BE49-F238E27FC236}">
                <a16:creationId xmlns:a16="http://schemas.microsoft.com/office/drawing/2014/main" id="{C3CBDCD6-3B6E-D5F0-F046-CCA7C2FF9CDB}"/>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 length</a:t>
            </a:r>
          </a:p>
        </p:txBody>
      </p:sp>
      <p:pic>
        <p:nvPicPr>
          <p:cNvPr id="28" name="Graphic 27" descr="Badge 3 with solid fill">
            <a:extLst>
              <a:ext uri="{FF2B5EF4-FFF2-40B4-BE49-F238E27FC236}">
                <a16:creationId xmlns:a16="http://schemas.microsoft.com/office/drawing/2014/main" id="{233AE1BC-E119-4A81-8C15-F9CB221BDB0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AC837EC3-577F-E9DB-FCDD-67A41F587CD0}"/>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6DDD282C-4991-4512-ADBA-7FD410C22578}"/>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C0F3A966-3C5A-8EB7-8CE6-90B5E59296BC}"/>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09A6AB4B-791D-E46D-3B0D-91F4A4C5953D}"/>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marL="0" marR="0" lvl="0" indent="0" algn="l" defTabSz="800100" rtl="0" eaLnBrk="1" fontAlgn="auto" latinLnBrk="0" hangingPunct="1">
              <a:lnSpc>
                <a:spcPct val="150000"/>
              </a:lnSpc>
              <a:spcBef>
                <a:spcPct val="0"/>
              </a:spcBef>
              <a:spcAft>
                <a:spcPct val="350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Mild mood dips, irritability, and emotional sensitivity before a period are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real</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and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common</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 caused by falling hormone levels. They're worth noticing and naming, but in a typical cycle they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shouldn't </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stop someone from going about their day.</a:t>
            </a:r>
          </a:p>
        </p:txBody>
      </p:sp>
      <p:cxnSp>
        <p:nvCxnSpPr>
          <p:cNvPr id="6" name="Straight Arrow Connector 5">
            <a:extLst>
              <a:ext uri="{FF2B5EF4-FFF2-40B4-BE49-F238E27FC236}">
                <a16:creationId xmlns:a16="http://schemas.microsoft.com/office/drawing/2014/main" id="{12AF1607-FB64-9D35-DEAC-68DE33865B82}"/>
              </a:ext>
            </a:extLst>
          </p:cNvPr>
          <p:cNvCxnSpPr/>
          <p:nvPr/>
        </p:nvCxnSpPr>
        <p:spPr>
          <a:xfrm>
            <a:off x="8839199" y="3069480"/>
            <a:ext cx="0" cy="382098"/>
          </a:xfrm>
          <a:prstGeom prst="straightConnector1">
            <a:avLst/>
          </a:prstGeom>
          <a:ln w="57150">
            <a:solidFill>
              <a:srgbClr val="CBA7E3"/>
            </a:solidFill>
            <a:tailEnd type="triangle"/>
          </a:ln>
        </p:spPr>
        <p:style>
          <a:lnRef idx="1">
            <a:schemeClr val="dk1"/>
          </a:lnRef>
          <a:fillRef idx="0">
            <a:schemeClr val="dk1"/>
          </a:fillRef>
          <a:effectRef idx="0">
            <a:schemeClr val="dk1"/>
          </a:effectRef>
          <a:fontRef idx="minor">
            <a:schemeClr val="tx1"/>
          </a:fontRef>
        </p:style>
      </p:cxnSp>
      <p:pic>
        <p:nvPicPr>
          <p:cNvPr id="4" name="Graphic 3">
            <a:extLst>
              <a:ext uri="{FF2B5EF4-FFF2-40B4-BE49-F238E27FC236}">
                <a16:creationId xmlns:a16="http://schemas.microsoft.com/office/drawing/2014/main" id="{6A97DC63-D86F-E954-7ED5-5747CC86BF5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945700" y="4900079"/>
            <a:ext cx="1057399" cy="1057399"/>
          </a:xfrm>
          <a:prstGeom prst="rect">
            <a:avLst/>
          </a:prstGeom>
        </p:spPr>
      </p:pic>
    </p:spTree>
    <p:extLst>
      <p:ext uri="{BB962C8B-B14F-4D97-AF65-F5344CB8AC3E}">
        <p14:creationId xmlns:p14="http://schemas.microsoft.com/office/powerpoint/2010/main" val="881405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ADCD6-9519-16DE-6C1F-E613A92CEB2B}"/>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F1CBF631-2EC5-035F-2D99-71E33C23A92C}"/>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3574B030-D4BD-C87F-9055-E6E52384E7D9}"/>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Duration</a:t>
            </a:r>
          </a:p>
        </p:txBody>
      </p:sp>
      <p:pic>
        <p:nvPicPr>
          <p:cNvPr id="23" name="Graphic 22" descr="Badge 1 with solid fill">
            <a:extLst>
              <a:ext uri="{FF2B5EF4-FFF2-40B4-BE49-F238E27FC236}">
                <a16:creationId xmlns:a16="http://schemas.microsoft.com/office/drawing/2014/main" id="{AF7283A7-DD36-FDD7-0312-0D15B4C5C1A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A3E3919C-F941-1474-E1D3-408879D68C6C}"/>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Flow</a:t>
            </a:r>
          </a:p>
        </p:txBody>
      </p:sp>
      <p:pic>
        <p:nvPicPr>
          <p:cNvPr id="25" name="Graphic 24" descr="Badge with solid fill">
            <a:extLst>
              <a:ext uri="{FF2B5EF4-FFF2-40B4-BE49-F238E27FC236}">
                <a16:creationId xmlns:a16="http://schemas.microsoft.com/office/drawing/2014/main" id="{7AE9D61D-3FF6-3281-534C-896C74A43D4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B18D533C-3E66-3F05-6651-065389D669C3}"/>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feelings </a:t>
            </a:r>
          </a:p>
        </p:txBody>
      </p:sp>
      <p:sp>
        <p:nvSpPr>
          <p:cNvPr id="29" name="Freeform: Shape 3">
            <a:extLst>
              <a:ext uri="{FF2B5EF4-FFF2-40B4-BE49-F238E27FC236}">
                <a16:creationId xmlns:a16="http://schemas.microsoft.com/office/drawing/2014/main" id="{A17755A3-9444-E400-3381-8F2BC4CB2142}"/>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174692B2-F058-9549-9CBB-0150AD358D63}"/>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Variety between people</a:t>
            </a:r>
          </a:p>
        </p:txBody>
      </p:sp>
      <p:sp>
        <p:nvSpPr>
          <p:cNvPr id="31" name="Freeform: Shape 3">
            <a:extLst>
              <a:ext uri="{FF2B5EF4-FFF2-40B4-BE49-F238E27FC236}">
                <a16:creationId xmlns:a16="http://schemas.microsoft.com/office/drawing/2014/main" id="{A8834C63-13EC-A888-58DE-9B88D30BA5ED}"/>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 length</a:t>
            </a:r>
          </a:p>
        </p:txBody>
      </p:sp>
      <p:pic>
        <p:nvPicPr>
          <p:cNvPr id="28" name="Graphic 27" descr="Badge 3 with solid fill">
            <a:extLst>
              <a:ext uri="{FF2B5EF4-FFF2-40B4-BE49-F238E27FC236}">
                <a16:creationId xmlns:a16="http://schemas.microsoft.com/office/drawing/2014/main" id="{304C3183-BE14-FE1F-EC4D-6F11893558F9}"/>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B0CC59A0-4B1C-3954-93C1-6D99624E6D52}"/>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732D44B9-813F-E215-647F-958D7FE618EB}"/>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7C83334B-A704-4832-5CE7-145210BC670A}"/>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7A43652A-79D6-D346-BAEE-8FB7958F3590}"/>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marL="0" marR="0" lvl="0" indent="0" algn="l" defTabSz="800100" rtl="0" eaLnBrk="1" fontAlgn="auto" latinLnBrk="0" hangingPunct="1">
              <a:lnSpc>
                <a:spcPct val="150000"/>
              </a:lnSpc>
              <a:spcBef>
                <a:spcPct val="0"/>
              </a:spcBef>
              <a:spcAft>
                <a:spcPct val="350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 two people experience their cycle in exactly the same way. Cycle length, flow, duration, and symptoms all vary between individuals – and there's no single "right" version. What matters is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knowing your own pattern</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so that shifts can be noticed when they happen.</a:t>
            </a:r>
          </a:p>
        </p:txBody>
      </p:sp>
      <p:cxnSp>
        <p:nvCxnSpPr>
          <p:cNvPr id="6" name="Straight Arrow Connector 5">
            <a:extLst>
              <a:ext uri="{FF2B5EF4-FFF2-40B4-BE49-F238E27FC236}">
                <a16:creationId xmlns:a16="http://schemas.microsoft.com/office/drawing/2014/main" id="{C4EDB0F1-E0A3-B70F-E854-4462A9B2C5E3}"/>
              </a:ext>
            </a:extLst>
          </p:cNvPr>
          <p:cNvCxnSpPr/>
          <p:nvPr/>
        </p:nvCxnSpPr>
        <p:spPr>
          <a:xfrm>
            <a:off x="10713154" y="3069480"/>
            <a:ext cx="0" cy="382098"/>
          </a:xfrm>
          <a:prstGeom prst="straightConnector1">
            <a:avLst/>
          </a:prstGeom>
          <a:ln w="57150">
            <a:solidFill>
              <a:srgbClr val="FFBDD5"/>
            </a:solidFill>
            <a:tailEnd type="triangle"/>
          </a:ln>
        </p:spPr>
        <p:style>
          <a:lnRef idx="1">
            <a:schemeClr val="dk1"/>
          </a:lnRef>
          <a:fillRef idx="0">
            <a:schemeClr val="dk1"/>
          </a:fillRef>
          <a:effectRef idx="0">
            <a:schemeClr val="dk1"/>
          </a:effectRef>
          <a:fontRef idx="minor">
            <a:schemeClr val="tx1"/>
          </a:fontRef>
        </p:style>
      </p:cxnSp>
      <p:pic>
        <p:nvPicPr>
          <p:cNvPr id="2" name="Graphic 1">
            <a:extLst>
              <a:ext uri="{FF2B5EF4-FFF2-40B4-BE49-F238E27FC236}">
                <a16:creationId xmlns:a16="http://schemas.microsoft.com/office/drawing/2014/main" id="{56FFF753-F43A-A4BE-8FE2-A9413D002F3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109865" y="4972835"/>
            <a:ext cx="914400" cy="914400"/>
          </a:xfrm>
          <a:prstGeom prst="rect">
            <a:avLst/>
          </a:prstGeom>
        </p:spPr>
      </p:pic>
    </p:spTree>
    <p:extLst>
      <p:ext uri="{BB962C8B-B14F-4D97-AF65-F5344CB8AC3E}">
        <p14:creationId xmlns:p14="http://schemas.microsoft.com/office/powerpoint/2010/main" val="2432600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74A6A-DD17-7774-145C-A570C6AC6696}"/>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1192639F-1FC5-067A-8B82-26534C26495B}"/>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6FE4A307-73E4-692E-2BBD-A79FDB8F2082}"/>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Duration</a:t>
            </a:r>
          </a:p>
        </p:txBody>
      </p:sp>
      <p:pic>
        <p:nvPicPr>
          <p:cNvPr id="23" name="Graphic 22" descr="Badge 1 with solid fill">
            <a:extLst>
              <a:ext uri="{FF2B5EF4-FFF2-40B4-BE49-F238E27FC236}">
                <a16:creationId xmlns:a16="http://schemas.microsoft.com/office/drawing/2014/main" id="{494F957F-A324-E429-F0E5-574737C7475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67A3C489-0FA6-4979-BC58-D19EE4EAB76D}"/>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Flow</a:t>
            </a:r>
          </a:p>
        </p:txBody>
      </p:sp>
      <p:pic>
        <p:nvPicPr>
          <p:cNvPr id="25" name="Graphic 24" descr="Badge with solid fill">
            <a:extLst>
              <a:ext uri="{FF2B5EF4-FFF2-40B4-BE49-F238E27FC236}">
                <a16:creationId xmlns:a16="http://schemas.microsoft.com/office/drawing/2014/main" id="{3E1EC09F-44D6-D490-DFB6-D8FB8AAB489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FD34C367-149E-8D8E-0BC8-58AD8D72BF4A}"/>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feelings </a:t>
            </a:r>
          </a:p>
        </p:txBody>
      </p:sp>
      <p:sp>
        <p:nvSpPr>
          <p:cNvPr id="29" name="Freeform: Shape 3">
            <a:extLst>
              <a:ext uri="{FF2B5EF4-FFF2-40B4-BE49-F238E27FC236}">
                <a16:creationId xmlns:a16="http://schemas.microsoft.com/office/drawing/2014/main" id="{975D122A-5EB1-CF19-8F3B-92F8BE6484A5}"/>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1D84DCC6-1866-2F03-84A8-35902DFFF056}"/>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Variety between people</a:t>
            </a:r>
          </a:p>
        </p:txBody>
      </p:sp>
      <p:sp>
        <p:nvSpPr>
          <p:cNvPr id="31" name="Freeform: Shape 3">
            <a:extLst>
              <a:ext uri="{FF2B5EF4-FFF2-40B4-BE49-F238E27FC236}">
                <a16:creationId xmlns:a16="http://schemas.microsoft.com/office/drawing/2014/main" id="{0C529EDE-1D89-0834-12B9-BBA9CB0A31D0}"/>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 length</a:t>
            </a:r>
          </a:p>
        </p:txBody>
      </p:sp>
      <p:pic>
        <p:nvPicPr>
          <p:cNvPr id="28" name="Graphic 27" descr="Badge 3 with solid fill">
            <a:extLst>
              <a:ext uri="{FF2B5EF4-FFF2-40B4-BE49-F238E27FC236}">
                <a16:creationId xmlns:a16="http://schemas.microsoft.com/office/drawing/2014/main" id="{9C8523BA-C6CD-5B33-D130-847B59D6C970}"/>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AD7F3A64-A06E-8F93-084A-88D318C7A21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B6520137-84C1-2725-BD77-C095CA9D5BDE}"/>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C10522F0-628F-0BA6-A64A-97E6219FC901}"/>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DA1F6297-AC6F-CE91-E65F-CF9732EC69D7}"/>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bg2"/>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What factors do you think can affect someone’s menstrual cycle?</a:t>
            </a:r>
          </a:p>
        </p:txBody>
      </p:sp>
      <p:pic>
        <p:nvPicPr>
          <p:cNvPr id="5" name="Graphic 4">
            <a:extLst>
              <a:ext uri="{FF2B5EF4-FFF2-40B4-BE49-F238E27FC236}">
                <a16:creationId xmlns:a16="http://schemas.microsoft.com/office/drawing/2014/main" id="{8A442DA5-BE4A-82D0-5648-EC3A5BCD7D3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62274" y="3843509"/>
            <a:ext cx="1057709" cy="1057709"/>
          </a:xfrm>
          <a:prstGeom prst="rect">
            <a:avLst/>
          </a:prstGeom>
        </p:spPr>
      </p:pic>
      <p:sp>
        <p:nvSpPr>
          <p:cNvPr id="7" name="Freeform: Shape 3">
            <a:extLst>
              <a:ext uri="{FF2B5EF4-FFF2-40B4-BE49-F238E27FC236}">
                <a16:creationId xmlns:a16="http://schemas.microsoft.com/office/drawing/2014/main" id="{BF32CF94-2D2B-AD46-E820-2274F10D401F}"/>
              </a:ext>
            </a:extLst>
          </p:cNvPr>
          <p:cNvSpPr/>
          <p:nvPr/>
        </p:nvSpPr>
        <p:spPr>
          <a:xfrm>
            <a:off x="520944" y="3393346"/>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bg2"/>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marL="0" marR="0" lvl="0" indent="0" algn="l" defTabSz="800100" rtl="0" eaLnBrk="1" fontAlgn="auto" latinLnBrk="0" hangingPunct="1">
              <a:lnSpc>
                <a:spcPct val="150000"/>
              </a:lnSpc>
              <a:spcBef>
                <a:spcPct val="0"/>
              </a:spcBef>
              <a:spcAft>
                <a:spcPct val="350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Things like stress, illness, significant changes in weight or exercise, starting or stopping contraception, travel, and disrupted sleep can all cause a shift in cycle. </a:t>
            </a:r>
            <a:b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one-off change is usually nothing to worry about. A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persistent</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(long-term) change is worth paying attention to.</a:t>
            </a:r>
          </a:p>
        </p:txBody>
      </p:sp>
    </p:spTree>
    <p:extLst>
      <p:ext uri="{BB962C8B-B14F-4D97-AF65-F5344CB8AC3E}">
        <p14:creationId xmlns:p14="http://schemas.microsoft.com/office/powerpoint/2010/main" val="110253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FFD38B3-C1DC-7C88-1016-47832208E3D6}"/>
              </a:ext>
            </a:extLst>
          </p:cNvPr>
          <p:cNvSpPr txBox="1">
            <a:spLocks/>
          </p:cNvSpPr>
          <p:nvPr/>
        </p:nvSpPr>
        <p:spPr>
          <a:xfrm>
            <a:off x="153474" y="45568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Menstrual health conditions (4 mins)</a:t>
            </a:r>
          </a:p>
        </p:txBody>
      </p:sp>
      <p:sp>
        <p:nvSpPr>
          <p:cNvPr id="7" name="Freeform: Shape 3">
            <a:extLst>
              <a:ext uri="{FF2B5EF4-FFF2-40B4-BE49-F238E27FC236}">
                <a16:creationId xmlns:a16="http://schemas.microsoft.com/office/drawing/2014/main" id="{FBE56B4E-1D3A-E1C5-BF8B-AC4778917891}"/>
              </a:ext>
            </a:extLst>
          </p:cNvPr>
          <p:cNvSpPr/>
          <p:nvPr/>
        </p:nvSpPr>
        <p:spPr>
          <a:xfrm>
            <a:off x="325905" y="1928404"/>
            <a:ext cx="5717783" cy="174107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defTabSz="800100">
              <a:lnSpc>
                <a:spcPct val="150000"/>
              </a:lnSpc>
              <a:spcBef>
                <a:spcPct val="0"/>
              </a:spcBef>
              <a:spcAft>
                <a:spcPct val="35000"/>
              </a:spcAft>
              <a:defRPr/>
            </a:pPr>
            <a:r>
              <a:rPr kumimoji="0" lang="en-GB"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pattern of physical and emotional symptoms in the one to two weeks before a period that resolve once bleeding starts. Symptoms include low mood, irritability, fatigue, and bloating. </a:t>
            </a:r>
          </a:p>
        </p:txBody>
      </p:sp>
      <p:sp>
        <p:nvSpPr>
          <p:cNvPr id="8" name="Freeform: Shape 3">
            <a:extLst>
              <a:ext uri="{FF2B5EF4-FFF2-40B4-BE49-F238E27FC236}">
                <a16:creationId xmlns:a16="http://schemas.microsoft.com/office/drawing/2014/main" id="{1FDF1E25-B219-449C-D869-03666B8F1A05}"/>
              </a:ext>
            </a:extLst>
          </p:cNvPr>
          <p:cNvSpPr/>
          <p:nvPr/>
        </p:nvSpPr>
        <p:spPr>
          <a:xfrm>
            <a:off x="6228082" y="1920522"/>
            <a:ext cx="5717783" cy="172867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Soaking through a pad or tampon every one to two hours, passing clots larger than a 50p coin, or bleeding for more than seven days. Can cause iron deficiency anaemia. </a:t>
            </a:r>
            <a:endParaRPr kumimoji="0" lang="en-GB"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 name="Freeform: Shape 3">
            <a:extLst>
              <a:ext uri="{FF2B5EF4-FFF2-40B4-BE49-F238E27FC236}">
                <a16:creationId xmlns:a16="http://schemas.microsoft.com/office/drawing/2014/main" id="{594ADFD0-21E0-FCAD-6B69-9924960665B0}"/>
              </a:ext>
            </a:extLst>
          </p:cNvPr>
          <p:cNvSpPr/>
          <p:nvPr/>
        </p:nvSpPr>
        <p:spPr>
          <a:xfrm>
            <a:off x="325905" y="3910562"/>
            <a:ext cx="5717783" cy="1874161"/>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A condition causing irregular or absent periods, acne, and excess hair growth (hirsutism). Caused by higher than normal levels of hormones called androgens. </a:t>
            </a:r>
            <a:endParaRPr kumimoji="0" lang="en-GB"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0" name="Freeform: Shape 3">
            <a:extLst>
              <a:ext uri="{FF2B5EF4-FFF2-40B4-BE49-F238E27FC236}">
                <a16:creationId xmlns:a16="http://schemas.microsoft.com/office/drawing/2014/main" id="{9EA78782-AB9B-493D-DDA8-ADA68913D34F}"/>
              </a:ext>
            </a:extLst>
          </p:cNvPr>
          <p:cNvSpPr/>
          <p:nvPr/>
        </p:nvSpPr>
        <p:spPr>
          <a:xfrm>
            <a:off x="6228323" y="3935377"/>
            <a:ext cx="5717783" cy="184934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Tissue similar to the uterine lining grows outside the uterus, causing severe period pain, pain during bowel movements, and heavy bleeding. Often dismissed as normal period pain.</a:t>
            </a:r>
            <a:endParaRPr kumimoji="0" lang="en-GB"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1" name="Graphic 10" descr="Badge 1 with solid fill">
            <a:extLst>
              <a:ext uri="{FF2B5EF4-FFF2-40B4-BE49-F238E27FC236}">
                <a16:creationId xmlns:a16="http://schemas.microsoft.com/office/drawing/2014/main" id="{3379BDD2-E8E9-EE1E-1A1D-E79EB7A19B5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11" y="1588900"/>
            <a:ext cx="553288" cy="553288"/>
          </a:xfrm>
          <a:prstGeom prst="rect">
            <a:avLst/>
          </a:prstGeom>
        </p:spPr>
      </p:pic>
      <p:pic>
        <p:nvPicPr>
          <p:cNvPr id="12" name="Graphic 11" descr="Badge with solid fill">
            <a:extLst>
              <a:ext uri="{FF2B5EF4-FFF2-40B4-BE49-F238E27FC236}">
                <a16:creationId xmlns:a16="http://schemas.microsoft.com/office/drawing/2014/main" id="{1681528A-84BD-C446-DC38-F0C6E0B15C6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012938" y="1588900"/>
            <a:ext cx="553288" cy="553288"/>
          </a:xfrm>
          <a:prstGeom prst="rect">
            <a:avLst/>
          </a:prstGeom>
        </p:spPr>
      </p:pic>
      <p:pic>
        <p:nvPicPr>
          <p:cNvPr id="14" name="Graphic 13" descr="Badge 4 with solid fill">
            <a:extLst>
              <a:ext uri="{FF2B5EF4-FFF2-40B4-BE49-F238E27FC236}">
                <a16:creationId xmlns:a16="http://schemas.microsoft.com/office/drawing/2014/main" id="{BB5A8CEF-E471-FEB8-6320-91F21D081B9A}"/>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012938" y="3530365"/>
            <a:ext cx="553288" cy="553288"/>
          </a:xfrm>
          <a:prstGeom prst="rect">
            <a:avLst/>
          </a:prstGeom>
        </p:spPr>
      </p:pic>
      <p:pic>
        <p:nvPicPr>
          <p:cNvPr id="13" name="Graphic 12" descr="Badge 3 with solid fill">
            <a:extLst>
              <a:ext uri="{FF2B5EF4-FFF2-40B4-BE49-F238E27FC236}">
                <a16:creationId xmlns:a16="http://schemas.microsoft.com/office/drawing/2014/main" id="{32875E17-C866-49D6-C9F2-7808DA29FD3D}"/>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80011" y="3513665"/>
            <a:ext cx="553288" cy="553288"/>
          </a:xfrm>
          <a:prstGeom prst="rect">
            <a:avLst/>
          </a:prstGeom>
        </p:spPr>
      </p:pic>
      <p:sp>
        <p:nvSpPr>
          <p:cNvPr id="2" name="TextBox 1">
            <a:extLst>
              <a:ext uri="{FF2B5EF4-FFF2-40B4-BE49-F238E27FC236}">
                <a16:creationId xmlns:a16="http://schemas.microsoft.com/office/drawing/2014/main" id="{DF0800A7-1C1D-4523-1D19-BE78A0186898}"/>
              </a:ext>
            </a:extLst>
          </p:cNvPr>
          <p:cNvSpPr txBox="1"/>
          <p:nvPr/>
        </p:nvSpPr>
        <p:spPr>
          <a:xfrm>
            <a:off x="153474" y="1158013"/>
            <a:ext cx="10915235" cy="430887"/>
          </a:xfrm>
          <a:prstGeom prst="rect">
            <a:avLst/>
          </a:prstGeom>
          <a:noFill/>
        </p:spPr>
        <p:txBody>
          <a:bodyPr wrap="square" rtlCol="0">
            <a:spAutoFit/>
          </a:bodyPr>
          <a:lstStyle/>
          <a:p>
            <a:r>
              <a:rPr lang="en-US" sz="2200" dirty="0">
                <a:latin typeface="Open Sans" panose="020B0606030504020204" pitchFamily="34" charset="0"/>
                <a:ea typeface="Open Sans" panose="020B0606030504020204" pitchFamily="34" charset="0"/>
                <a:cs typeface="Open Sans" panose="020B0606030504020204" pitchFamily="34" charset="0"/>
              </a:rPr>
              <a:t>Can you name any of these </a:t>
            </a:r>
            <a:r>
              <a:rPr lang="en-US" sz="2200" b="1" dirty="0">
                <a:latin typeface="Open Sans" panose="020B0606030504020204" pitchFamily="34" charset="0"/>
                <a:ea typeface="Open Sans" panose="020B0606030504020204" pitchFamily="34" charset="0"/>
                <a:cs typeface="Open Sans" panose="020B0606030504020204" pitchFamily="34" charset="0"/>
              </a:rPr>
              <a:t>four </a:t>
            </a:r>
            <a:r>
              <a:rPr lang="en-US" sz="2200" dirty="0">
                <a:latin typeface="Open Sans" panose="020B0606030504020204" pitchFamily="34" charset="0"/>
                <a:ea typeface="Open Sans" panose="020B0606030504020204" pitchFamily="34" charset="0"/>
                <a:cs typeface="Open Sans" panose="020B0606030504020204" pitchFamily="34" charset="0"/>
              </a:rPr>
              <a:t>menstrual health conditions?</a:t>
            </a:r>
          </a:p>
        </p:txBody>
      </p:sp>
    </p:spTree>
    <p:extLst>
      <p:ext uri="{BB962C8B-B14F-4D97-AF65-F5344CB8AC3E}">
        <p14:creationId xmlns:p14="http://schemas.microsoft.com/office/powerpoint/2010/main" val="2746691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D96A5-1295-A318-7B4B-45600B2EE98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3C1943A-69E1-6966-F889-60879B48F025}"/>
              </a:ext>
            </a:extLst>
          </p:cNvPr>
          <p:cNvSpPr txBox="1">
            <a:spLocks/>
          </p:cNvSpPr>
          <p:nvPr/>
        </p:nvSpPr>
        <p:spPr>
          <a:xfrm>
            <a:off x="153474" y="45568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Menstrual health conditions </a:t>
            </a:r>
          </a:p>
        </p:txBody>
      </p:sp>
      <p:sp>
        <p:nvSpPr>
          <p:cNvPr id="7" name="Freeform: Shape 3">
            <a:extLst>
              <a:ext uri="{FF2B5EF4-FFF2-40B4-BE49-F238E27FC236}">
                <a16:creationId xmlns:a16="http://schemas.microsoft.com/office/drawing/2014/main" id="{0A49A4F2-2EE8-5CD3-24CF-73AC0A61AF1C}"/>
              </a:ext>
            </a:extLst>
          </p:cNvPr>
          <p:cNvSpPr/>
          <p:nvPr/>
        </p:nvSpPr>
        <p:spPr>
          <a:xfrm>
            <a:off x="325905" y="1928404"/>
            <a:ext cx="5717783" cy="174107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defTabSz="800100">
              <a:lnSpc>
                <a:spcPct val="150000"/>
              </a:lnSpc>
              <a:spcBef>
                <a:spcPct val="0"/>
              </a:spcBef>
              <a:spcAft>
                <a:spcPct val="35000"/>
              </a:spcAft>
              <a:defRPr/>
            </a:pPr>
            <a:r>
              <a:rPr kumimoji="0" lang="en-GB"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pattern of physical and emotional symptoms in the one to two weeks before a period that resolve once bleeding starts. Symptoms include low mood, irritability, fatigue, and bloating. </a:t>
            </a:r>
          </a:p>
        </p:txBody>
      </p:sp>
      <p:sp>
        <p:nvSpPr>
          <p:cNvPr id="8" name="Freeform: Shape 3">
            <a:extLst>
              <a:ext uri="{FF2B5EF4-FFF2-40B4-BE49-F238E27FC236}">
                <a16:creationId xmlns:a16="http://schemas.microsoft.com/office/drawing/2014/main" id="{1DFFF0AB-6EB3-AD5A-F5E2-D999438596F5}"/>
              </a:ext>
            </a:extLst>
          </p:cNvPr>
          <p:cNvSpPr/>
          <p:nvPr/>
        </p:nvSpPr>
        <p:spPr>
          <a:xfrm>
            <a:off x="6228082" y="1920522"/>
            <a:ext cx="5717783" cy="172867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Soaking through a pad or tampon every one to two hours, passing clots larger than a 50p coin, or bleeding for more than seven days. Can cause iron deficiency anaemia. </a:t>
            </a:r>
            <a:endParaRPr kumimoji="0" lang="en-GB"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 name="Freeform: Shape 3">
            <a:extLst>
              <a:ext uri="{FF2B5EF4-FFF2-40B4-BE49-F238E27FC236}">
                <a16:creationId xmlns:a16="http://schemas.microsoft.com/office/drawing/2014/main" id="{4562F2E5-7B9A-2969-8945-0C94BFB82895}"/>
              </a:ext>
            </a:extLst>
          </p:cNvPr>
          <p:cNvSpPr/>
          <p:nvPr/>
        </p:nvSpPr>
        <p:spPr>
          <a:xfrm>
            <a:off x="325905" y="3910562"/>
            <a:ext cx="5717783" cy="1874161"/>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A condition causing irregular or absent periods, acne, and excess hair growth (hirsutism). Caused by higher than normal levels of hormones called androgens. </a:t>
            </a:r>
            <a:endParaRPr kumimoji="0" lang="en-GB"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0" name="Freeform: Shape 3">
            <a:extLst>
              <a:ext uri="{FF2B5EF4-FFF2-40B4-BE49-F238E27FC236}">
                <a16:creationId xmlns:a16="http://schemas.microsoft.com/office/drawing/2014/main" id="{6274DDB1-ED8F-6DF1-95DA-B839E059487C}"/>
              </a:ext>
            </a:extLst>
          </p:cNvPr>
          <p:cNvSpPr/>
          <p:nvPr/>
        </p:nvSpPr>
        <p:spPr>
          <a:xfrm>
            <a:off x="6228323" y="3935377"/>
            <a:ext cx="5717783" cy="184934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Tissue similar to the uterine lining grows outside the uterus, causing severe period pain, pain during bowel movements, and heavy bleeding. Often dismissed as normal period pain.</a:t>
            </a:r>
            <a:endParaRPr kumimoji="0" lang="en-GB"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5" name="Freeform: Shape 3">
            <a:extLst>
              <a:ext uri="{FF2B5EF4-FFF2-40B4-BE49-F238E27FC236}">
                <a16:creationId xmlns:a16="http://schemas.microsoft.com/office/drawing/2014/main" id="{1F441859-2DCD-0478-627A-2C0AD7A0166C}"/>
              </a:ext>
            </a:extLst>
          </p:cNvPr>
          <p:cNvSpPr/>
          <p:nvPr/>
        </p:nvSpPr>
        <p:spPr>
          <a:xfrm>
            <a:off x="338314" y="1920522"/>
            <a:ext cx="5717783" cy="172867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defTabSz="800100">
              <a:lnSpc>
                <a:spcPct val="150000"/>
              </a:lnSpc>
              <a:spcBef>
                <a:spcPct val="0"/>
              </a:spcBef>
              <a:spcAft>
                <a:spcPct val="35000"/>
              </a:spcAft>
              <a:defRPr/>
            </a:pPr>
            <a:r>
              <a:rPr kumimoji="0" lang="en-GB"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is </a:t>
            </a:r>
            <a:r>
              <a:rPr kumimoji="0" lang="en-GB"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PMS (premenstrual syndrome) </a:t>
            </a:r>
            <a:r>
              <a:rPr kumimoji="0" lang="en-GB"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it exists on a spectrum. At the severe end it becomes </a:t>
            </a:r>
            <a:r>
              <a:rPr kumimoji="0" lang="en-GB"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PMDD</a:t>
            </a:r>
            <a:r>
              <a:rPr kumimoji="0" lang="en-GB"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 separate, clinically recognised condition that needs medical support.</a:t>
            </a:r>
          </a:p>
        </p:txBody>
      </p:sp>
      <p:pic>
        <p:nvPicPr>
          <p:cNvPr id="11" name="Graphic 10" descr="Badge 1 with solid fill">
            <a:extLst>
              <a:ext uri="{FF2B5EF4-FFF2-40B4-BE49-F238E27FC236}">
                <a16:creationId xmlns:a16="http://schemas.microsoft.com/office/drawing/2014/main" id="{0EC51714-443B-627C-DD85-D16BD68B69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11" y="1588900"/>
            <a:ext cx="553288" cy="553288"/>
          </a:xfrm>
          <a:prstGeom prst="rect">
            <a:avLst/>
          </a:prstGeom>
        </p:spPr>
      </p:pic>
      <p:sp>
        <p:nvSpPr>
          <p:cNvPr id="16" name="Freeform: Shape 3">
            <a:extLst>
              <a:ext uri="{FF2B5EF4-FFF2-40B4-BE49-F238E27FC236}">
                <a16:creationId xmlns:a16="http://schemas.microsoft.com/office/drawing/2014/main" id="{BD667825-0592-BDC4-6A09-1BDE446B78C2}"/>
              </a:ext>
            </a:extLst>
          </p:cNvPr>
          <p:cNvSpPr/>
          <p:nvPr/>
        </p:nvSpPr>
        <p:spPr>
          <a:xfrm>
            <a:off x="6240321" y="1928384"/>
            <a:ext cx="5717783" cy="172867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This is </a:t>
            </a: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menorrhagia</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 (heavy menstrual bleeding). It’s one of the most common reasons people visit their GP about their periods.</a:t>
            </a:r>
            <a:endParaRPr kumimoji="0" lang="en-GB"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7" name="Freeform: Shape 3">
            <a:extLst>
              <a:ext uri="{FF2B5EF4-FFF2-40B4-BE49-F238E27FC236}">
                <a16:creationId xmlns:a16="http://schemas.microsoft.com/office/drawing/2014/main" id="{4503C1F1-D11B-C8AB-168D-FCCD5B80134F}"/>
              </a:ext>
            </a:extLst>
          </p:cNvPr>
          <p:cNvSpPr/>
          <p:nvPr/>
        </p:nvSpPr>
        <p:spPr>
          <a:xfrm>
            <a:off x="325904" y="3916766"/>
            <a:ext cx="5717783" cy="1886569"/>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This is </a:t>
            </a: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PCOS</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 (polycystic ovary syndrome). It’s been renamed </a:t>
            </a: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PMOS</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 (polyendocrine metabolic ovarian syndrome) to better reflect its effect on the </a:t>
            </a: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whole body</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 not just the reproductive system. </a:t>
            </a:r>
            <a:endParaRPr kumimoji="0" lang="en-GB"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2" name="Graphic 11" descr="Badge with solid fill">
            <a:extLst>
              <a:ext uri="{FF2B5EF4-FFF2-40B4-BE49-F238E27FC236}">
                <a16:creationId xmlns:a16="http://schemas.microsoft.com/office/drawing/2014/main" id="{73BBA329-2B11-4EE8-9B62-4847E00FD8E9}"/>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012938" y="1588900"/>
            <a:ext cx="553288" cy="553288"/>
          </a:xfrm>
          <a:prstGeom prst="rect">
            <a:avLst/>
          </a:prstGeom>
        </p:spPr>
      </p:pic>
      <p:sp>
        <p:nvSpPr>
          <p:cNvPr id="18" name="Freeform: Shape 3">
            <a:extLst>
              <a:ext uri="{FF2B5EF4-FFF2-40B4-BE49-F238E27FC236}">
                <a16:creationId xmlns:a16="http://schemas.microsoft.com/office/drawing/2014/main" id="{6E275E11-C5D9-ECD8-3227-4C74EEDB4784}"/>
              </a:ext>
            </a:extLst>
          </p:cNvPr>
          <p:cNvSpPr/>
          <p:nvPr/>
        </p:nvSpPr>
        <p:spPr>
          <a:xfrm>
            <a:off x="6240321" y="3937646"/>
            <a:ext cx="5717783" cy="188021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This is </a:t>
            </a: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endometriosis</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 Despite affecting 1 in 10 people who menstruate, it’s one of the most underdiagnosed (and most painful) conditions in women’s health.</a:t>
            </a:r>
            <a:endParaRPr kumimoji="0" lang="en-GB"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4" name="Graphic 13" descr="Badge 4 with solid fill">
            <a:extLst>
              <a:ext uri="{FF2B5EF4-FFF2-40B4-BE49-F238E27FC236}">
                <a16:creationId xmlns:a16="http://schemas.microsoft.com/office/drawing/2014/main" id="{0B64F0E3-9B4C-31D0-18F8-48CDA54DAC4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012938" y="3530365"/>
            <a:ext cx="553288" cy="553288"/>
          </a:xfrm>
          <a:prstGeom prst="rect">
            <a:avLst/>
          </a:prstGeom>
        </p:spPr>
      </p:pic>
      <p:pic>
        <p:nvPicPr>
          <p:cNvPr id="13" name="Graphic 12" descr="Badge 3 with solid fill">
            <a:extLst>
              <a:ext uri="{FF2B5EF4-FFF2-40B4-BE49-F238E27FC236}">
                <a16:creationId xmlns:a16="http://schemas.microsoft.com/office/drawing/2014/main" id="{5EADBCEF-4E04-2DB6-BF3B-1C1A84101ACC}"/>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80011" y="3513665"/>
            <a:ext cx="553288" cy="553288"/>
          </a:xfrm>
          <a:prstGeom prst="rect">
            <a:avLst/>
          </a:prstGeom>
        </p:spPr>
      </p:pic>
      <p:sp>
        <p:nvSpPr>
          <p:cNvPr id="3" name="TextBox 2">
            <a:extLst>
              <a:ext uri="{FF2B5EF4-FFF2-40B4-BE49-F238E27FC236}">
                <a16:creationId xmlns:a16="http://schemas.microsoft.com/office/drawing/2014/main" id="{DC99EFCE-3CEE-2C51-E20B-0C22501E052D}"/>
              </a:ext>
            </a:extLst>
          </p:cNvPr>
          <p:cNvSpPr txBox="1"/>
          <p:nvPr/>
        </p:nvSpPr>
        <p:spPr>
          <a:xfrm>
            <a:off x="715385" y="1176616"/>
            <a:ext cx="2973501" cy="510778"/>
          </a:xfrm>
          <a:prstGeom prst="roundRect">
            <a:avLst/>
          </a:prstGeom>
          <a:solidFill>
            <a:schemeClr val="accent2">
              <a:lumMod val="20000"/>
              <a:lumOff val="80000"/>
            </a:schemeClr>
          </a:solidFill>
          <a:ln>
            <a:solidFill>
              <a:schemeClr val="accent2"/>
            </a:solidFill>
          </a:ln>
          <a:effectLst>
            <a:outerShdw blurRad="50800" dist="38100" dir="5400000" algn="t"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a:t>
            </a:r>
            <a:r>
              <a:rPr kumimoji="0" lang="en-US" sz="24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Endometriosis</a:t>
            </a:r>
          </a:p>
        </p:txBody>
      </p:sp>
      <p:sp>
        <p:nvSpPr>
          <p:cNvPr id="5" name="TextBox 4">
            <a:extLst>
              <a:ext uri="{FF2B5EF4-FFF2-40B4-BE49-F238E27FC236}">
                <a16:creationId xmlns:a16="http://schemas.microsoft.com/office/drawing/2014/main" id="{AA5914CB-4EFA-D694-12CE-F0FBD6DA2B99}"/>
              </a:ext>
            </a:extLst>
          </p:cNvPr>
          <p:cNvSpPr txBox="1"/>
          <p:nvPr/>
        </p:nvSpPr>
        <p:spPr>
          <a:xfrm>
            <a:off x="4070259" y="1172840"/>
            <a:ext cx="1924338" cy="510778"/>
          </a:xfrm>
          <a:prstGeom prst="roundRect">
            <a:avLst/>
          </a:prstGeom>
          <a:solidFill>
            <a:schemeClr val="accent2">
              <a:lumMod val="20000"/>
              <a:lumOff val="80000"/>
            </a:schemeClr>
          </a:solidFill>
          <a:ln>
            <a:solidFill>
              <a:schemeClr val="accent2"/>
            </a:solidFill>
          </a:ln>
          <a:effectLst>
            <a:outerShdw blurRad="50800" dist="38100" dir="5400000" algn="t"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 </a:t>
            </a:r>
            <a:r>
              <a:rPr kumimoji="0" lang="en-US" sz="24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PMS</a:t>
            </a:r>
          </a:p>
        </p:txBody>
      </p:sp>
      <p:sp>
        <p:nvSpPr>
          <p:cNvPr id="6" name="TextBox 5">
            <a:extLst>
              <a:ext uri="{FF2B5EF4-FFF2-40B4-BE49-F238E27FC236}">
                <a16:creationId xmlns:a16="http://schemas.microsoft.com/office/drawing/2014/main" id="{30BDF153-D3A0-2543-4E59-99012E9C5670}"/>
              </a:ext>
            </a:extLst>
          </p:cNvPr>
          <p:cNvSpPr txBox="1"/>
          <p:nvPr/>
        </p:nvSpPr>
        <p:spPr>
          <a:xfrm>
            <a:off x="6465022" y="1172840"/>
            <a:ext cx="1773295" cy="510778"/>
          </a:xfrm>
          <a:prstGeom prst="roundRect">
            <a:avLst/>
          </a:prstGeom>
          <a:solidFill>
            <a:schemeClr val="accent2">
              <a:lumMod val="20000"/>
              <a:lumOff val="80000"/>
            </a:schemeClr>
          </a:solidFill>
          <a:ln>
            <a:solidFill>
              <a:schemeClr val="accent2"/>
            </a:solidFill>
          </a:ln>
          <a:effectLst>
            <a:outerShdw blurRad="50800" dist="38100" dir="5400000" algn="t"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 </a:t>
            </a:r>
            <a:r>
              <a:rPr kumimoji="0" lang="en-US" sz="24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PCOS</a:t>
            </a:r>
          </a:p>
        </p:txBody>
      </p:sp>
      <p:sp>
        <p:nvSpPr>
          <p:cNvPr id="19" name="TextBox 18">
            <a:extLst>
              <a:ext uri="{FF2B5EF4-FFF2-40B4-BE49-F238E27FC236}">
                <a16:creationId xmlns:a16="http://schemas.microsoft.com/office/drawing/2014/main" id="{CED61411-ADA4-7343-AEC1-26E1ADA409EF}"/>
              </a:ext>
            </a:extLst>
          </p:cNvPr>
          <p:cNvSpPr txBox="1"/>
          <p:nvPr/>
        </p:nvSpPr>
        <p:spPr>
          <a:xfrm>
            <a:off x="8716194" y="1172840"/>
            <a:ext cx="2833809" cy="510778"/>
          </a:xfrm>
          <a:prstGeom prst="roundRect">
            <a:avLst/>
          </a:prstGeom>
          <a:solidFill>
            <a:schemeClr val="accent2">
              <a:lumMod val="20000"/>
              <a:lumOff val="80000"/>
            </a:schemeClr>
          </a:solidFill>
          <a:ln>
            <a:solidFill>
              <a:schemeClr val="accent2"/>
            </a:solidFill>
          </a:ln>
          <a:effectLst>
            <a:outerShdw blurRad="50800" dist="38100" dir="5400000" algn="t"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Open Sans" panose="020B0606030504020204" pitchFamily="34" charset="0"/>
                <a:ea typeface="Open Sans" panose="020B0606030504020204" pitchFamily="34" charset="0"/>
                <a:cs typeface="Open Sans" panose="020B0606030504020204" pitchFamily="34" charset="0"/>
              </a:rPr>
              <a:t>D. </a:t>
            </a:r>
            <a:r>
              <a:rPr lang="en-US" sz="2400" dirty="0">
                <a:solidFill>
                  <a:prstClr val="black"/>
                </a:solidFill>
                <a:latin typeface="Open Sans" panose="020B0606030504020204" pitchFamily="34" charset="0"/>
                <a:ea typeface="Open Sans" panose="020B0606030504020204" pitchFamily="34" charset="0"/>
                <a:cs typeface="Open Sans" panose="020B0606030504020204" pitchFamily="34" charset="0"/>
              </a:rPr>
              <a:t>Menorrhagia</a:t>
            </a:r>
            <a:endParaRPr kumimoji="0" lang="en-US" sz="24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8670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1B4066-5393-F783-4A00-126EA54C39FC}"/>
              </a:ext>
            </a:extLst>
          </p:cNvPr>
          <p:cNvSpPr>
            <a:spLocks noGrp="1"/>
          </p:cNvSpPr>
          <p:nvPr>
            <p:ph idx="1"/>
          </p:nvPr>
        </p:nvSpPr>
        <p:spPr>
          <a:xfrm>
            <a:off x="157413" y="1253331"/>
            <a:ext cx="11877174" cy="4351338"/>
          </a:xfrm>
        </p:spPr>
        <p:txBody>
          <a:bodyPr>
            <a:normAutofit/>
          </a:bodyPr>
          <a:lstStyle/>
          <a:p>
            <a:pPr marL="0" indent="0">
              <a:lnSpc>
                <a:spcPct val="150000"/>
              </a:lnSpc>
              <a:buNone/>
            </a:pPr>
            <a:r>
              <a:rPr lang="en-US" sz="2200" dirty="0">
                <a:latin typeface="Open Sans" panose="020B0606030504020204" pitchFamily="34" charset="0"/>
                <a:ea typeface="Open Sans" panose="020B0606030504020204" pitchFamily="34" charset="0"/>
                <a:cs typeface="Open Sans" panose="020B0606030504020204" pitchFamily="34" charset="0"/>
              </a:rPr>
              <a:t>You can use the SOAP framework below to help you communicate your needs effectively at medical appointments.</a:t>
            </a:r>
          </a:p>
        </p:txBody>
      </p:sp>
      <p:sp>
        <p:nvSpPr>
          <p:cNvPr id="6" name="Title 1">
            <a:extLst>
              <a:ext uri="{FF2B5EF4-FFF2-40B4-BE49-F238E27FC236}">
                <a16:creationId xmlns:a16="http://schemas.microsoft.com/office/drawing/2014/main" id="{009555EE-B2D1-1E1F-D372-18291522046A}"/>
              </a:ext>
            </a:extLst>
          </p:cNvPr>
          <p:cNvSpPr txBox="1">
            <a:spLocks/>
          </p:cNvSpPr>
          <p:nvPr/>
        </p:nvSpPr>
        <p:spPr>
          <a:xfrm>
            <a:off x="0" y="1253331"/>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12" name="TextBox 11">
            <a:extLst>
              <a:ext uri="{FF2B5EF4-FFF2-40B4-BE49-F238E27FC236}">
                <a16:creationId xmlns:a16="http://schemas.microsoft.com/office/drawing/2014/main" id="{6620FBD2-1BC9-DCF4-52E6-71FA31565367}"/>
              </a:ext>
            </a:extLst>
          </p:cNvPr>
          <p:cNvSpPr txBox="1"/>
          <p:nvPr/>
        </p:nvSpPr>
        <p:spPr>
          <a:xfrm>
            <a:off x="271282" y="3253256"/>
            <a:ext cx="2777788" cy="2351413"/>
          </a:xfrm>
          <a:prstGeom prst="rect">
            <a:avLst/>
          </a:prstGeom>
          <a:solidFill>
            <a:schemeClr val="accent1">
              <a:lumMod val="20000"/>
              <a:lumOff val="80000"/>
            </a:scheme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Describe what you’re experiencing and be specific. Explain the </a:t>
            </a:r>
            <a:r>
              <a:rPr kumimoji="0" lang="en-US"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impact</a:t>
            </a: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this is having on your life.</a:t>
            </a:r>
          </a:p>
        </p:txBody>
      </p:sp>
      <p:sp>
        <p:nvSpPr>
          <p:cNvPr id="11" name="Freeform: Shape 3">
            <a:extLst>
              <a:ext uri="{FF2B5EF4-FFF2-40B4-BE49-F238E27FC236}">
                <a16:creationId xmlns:a16="http://schemas.microsoft.com/office/drawing/2014/main" id="{D4CBD5D9-3E5C-62DB-D340-4587564AA562}"/>
              </a:ext>
            </a:extLst>
          </p:cNvPr>
          <p:cNvSpPr/>
          <p:nvPr/>
        </p:nvSpPr>
        <p:spPr>
          <a:xfrm>
            <a:off x="256768" y="2664187"/>
            <a:ext cx="2777788" cy="589069"/>
          </a:xfrm>
          <a:prstGeom prst="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3" name="TextBox 12">
            <a:extLst>
              <a:ext uri="{FF2B5EF4-FFF2-40B4-BE49-F238E27FC236}">
                <a16:creationId xmlns:a16="http://schemas.microsoft.com/office/drawing/2014/main" id="{59CAEB3C-67A6-A98B-042E-38EDAF278030}"/>
              </a:ext>
            </a:extLst>
          </p:cNvPr>
          <p:cNvSpPr txBox="1"/>
          <p:nvPr/>
        </p:nvSpPr>
        <p:spPr>
          <a:xfrm>
            <a:off x="3240782" y="3253256"/>
            <a:ext cx="2777788" cy="2351413"/>
          </a:xfrm>
          <a:prstGeom prst="rect">
            <a:avLst/>
          </a:prstGeom>
          <a:solidFill>
            <a:schemeClr val="accent5">
              <a:lumMod val="20000"/>
              <a:lumOff val="80000"/>
            </a:scheme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bad is it from 1 to 10? How often does it happen? How long has it been going on?</a:t>
            </a:r>
          </a:p>
        </p:txBody>
      </p:sp>
      <p:sp>
        <p:nvSpPr>
          <p:cNvPr id="14" name="Freeform: Shape 3">
            <a:extLst>
              <a:ext uri="{FF2B5EF4-FFF2-40B4-BE49-F238E27FC236}">
                <a16:creationId xmlns:a16="http://schemas.microsoft.com/office/drawing/2014/main" id="{6FE93667-4C79-1366-892E-1488719C9592}"/>
              </a:ext>
            </a:extLst>
          </p:cNvPr>
          <p:cNvSpPr/>
          <p:nvPr/>
        </p:nvSpPr>
        <p:spPr>
          <a:xfrm>
            <a:off x="3226268" y="2664187"/>
            <a:ext cx="2777788" cy="589069"/>
          </a:xfrm>
          <a:prstGeom prst="rect">
            <a:avLst/>
          </a:prstGeom>
          <a:solidFill>
            <a:schemeClr val="accent5">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5" name="TextBox 14">
            <a:extLst>
              <a:ext uri="{FF2B5EF4-FFF2-40B4-BE49-F238E27FC236}">
                <a16:creationId xmlns:a16="http://schemas.microsoft.com/office/drawing/2014/main" id="{DC7147EC-5BE1-E66E-A313-197B57F3DF53}"/>
              </a:ext>
            </a:extLst>
          </p:cNvPr>
          <p:cNvSpPr txBox="1"/>
          <p:nvPr/>
        </p:nvSpPr>
        <p:spPr>
          <a:xfrm>
            <a:off x="6195768" y="3253256"/>
            <a:ext cx="2777788" cy="2351413"/>
          </a:xfrm>
          <a:prstGeom prst="rect">
            <a:avLst/>
          </a:prstGeom>
          <a:solidFill>
            <a:srgbClr val="EDD4FF"/>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could be causing this?’’ ‘’Can I be referred for further investigation?’’</a:t>
            </a:r>
          </a:p>
        </p:txBody>
      </p:sp>
      <p:sp>
        <p:nvSpPr>
          <p:cNvPr id="16" name="Freeform: Shape 3">
            <a:extLst>
              <a:ext uri="{FF2B5EF4-FFF2-40B4-BE49-F238E27FC236}">
                <a16:creationId xmlns:a16="http://schemas.microsoft.com/office/drawing/2014/main" id="{6130498C-F341-91B4-72C4-2F2BE3DA3E07}"/>
              </a:ext>
            </a:extLst>
          </p:cNvPr>
          <p:cNvSpPr/>
          <p:nvPr/>
        </p:nvSpPr>
        <p:spPr>
          <a:xfrm>
            <a:off x="6181254" y="2664187"/>
            <a:ext cx="2777788" cy="589069"/>
          </a:xfrm>
          <a:prstGeom prst="rect">
            <a:avLst/>
          </a:pr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7" name="TextBox 16">
            <a:extLst>
              <a:ext uri="{FF2B5EF4-FFF2-40B4-BE49-F238E27FC236}">
                <a16:creationId xmlns:a16="http://schemas.microsoft.com/office/drawing/2014/main" id="{7C11DDD8-EB03-F321-0D00-AF59662CAB5B}"/>
              </a:ext>
            </a:extLst>
          </p:cNvPr>
          <p:cNvSpPr txBox="1"/>
          <p:nvPr/>
        </p:nvSpPr>
        <p:spPr>
          <a:xfrm>
            <a:off x="9157444" y="3253256"/>
            <a:ext cx="2777788" cy="2351413"/>
          </a:xfrm>
          <a:prstGeom prst="rect">
            <a:avLst/>
          </a:prstGeom>
          <a:solidFill>
            <a:schemeClr val="accent2">
              <a:lumMod val="20000"/>
              <a:lumOff val="80000"/>
            </a:scheme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If feeling dismissed. ‘’I’d like this noted in my medical records’’ ‘’I’d like a second opinion’’</a:t>
            </a:r>
          </a:p>
        </p:txBody>
      </p:sp>
      <p:sp>
        <p:nvSpPr>
          <p:cNvPr id="18" name="Freeform: Shape 3">
            <a:extLst>
              <a:ext uri="{FF2B5EF4-FFF2-40B4-BE49-F238E27FC236}">
                <a16:creationId xmlns:a16="http://schemas.microsoft.com/office/drawing/2014/main" id="{15559D89-698E-EA87-3A02-E6452C3368BA}"/>
              </a:ext>
            </a:extLst>
          </p:cNvPr>
          <p:cNvSpPr/>
          <p:nvPr/>
        </p:nvSpPr>
        <p:spPr>
          <a:xfrm>
            <a:off x="9142930" y="2664187"/>
            <a:ext cx="2777788" cy="589069"/>
          </a:xfrm>
          <a:prstGeom prst="rect">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pic>
        <p:nvPicPr>
          <p:cNvPr id="22" name="Graphic 21">
            <a:extLst>
              <a:ext uri="{FF2B5EF4-FFF2-40B4-BE49-F238E27FC236}">
                <a16:creationId xmlns:a16="http://schemas.microsoft.com/office/drawing/2014/main" id="{9BBBB640-70E2-A2EA-F80A-737C6E26769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63418" y="432333"/>
            <a:ext cx="914400" cy="914400"/>
          </a:xfrm>
          <a:prstGeom prst="rect">
            <a:avLst/>
          </a:prstGeom>
        </p:spPr>
      </p:pic>
      <p:sp>
        <p:nvSpPr>
          <p:cNvPr id="2" name="Title 1">
            <a:extLst>
              <a:ext uri="{FF2B5EF4-FFF2-40B4-BE49-F238E27FC236}">
                <a16:creationId xmlns:a16="http://schemas.microsoft.com/office/drawing/2014/main" id="{9BCF2672-4643-A7B8-1282-5722E2776B70}"/>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SOAP for self-advocacy (3 mins)</a:t>
            </a:r>
          </a:p>
        </p:txBody>
      </p:sp>
    </p:spTree>
    <p:extLst>
      <p:ext uri="{BB962C8B-B14F-4D97-AF65-F5344CB8AC3E}">
        <p14:creationId xmlns:p14="http://schemas.microsoft.com/office/powerpoint/2010/main" val="2239810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97FB372-6699-6F58-0672-0EBDCDA1D02E}"/>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SOAP for self-advocacy</a:t>
            </a:r>
          </a:p>
        </p:txBody>
      </p:sp>
      <p:sp>
        <p:nvSpPr>
          <p:cNvPr id="9" name="Freeform: Shape 3">
            <a:extLst>
              <a:ext uri="{FF2B5EF4-FFF2-40B4-BE49-F238E27FC236}">
                <a16:creationId xmlns:a16="http://schemas.microsoft.com/office/drawing/2014/main" id="{02FED451-1EC3-3A9E-E226-CC7524C9CF0B}"/>
              </a:ext>
            </a:extLst>
          </p:cNvPr>
          <p:cNvSpPr/>
          <p:nvPr/>
        </p:nvSpPr>
        <p:spPr>
          <a:xfrm>
            <a:off x="314826" y="5266098"/>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CD76FECB-7AFB-E137-A284-0A9EE0B41677}"/>
              </a:ext>
            </a:extLst>
          </p:cNvPr>
          <p:cNvSpPr/>
          <p:nvPr/>
        </p:nvSpPr>
        <p:spPr>
          <a:xfrm>
            <a:off x="3255317" y="5266098"/>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702332F6-F5D8-91DC-B2A1-E4A09C12C386}"/>
              </a:ext>
            </a:extLst>
          </p:cNvPr>
          <p:cNvSpPr/>
          <p:nvPr/>
        </p:nvSpPr>
        <p:spPr>
          <a:xfrm>
            <a:off x="6204783" y="5266098"/>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5A280AEB-411D-B915-1CA4-DB61D4BAF0E6}"/>
              </a:ext>
            </a:extLst>
          </p:cNvPr>
          <p:cNvSpPr/>
          <p:nvPr/>
        </p:nvSpPr>
        <p:spPr>
          <a:xfrm>
            <a:off x="9154249" y="5266098"/>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B8D5A2CC-189C-1AA7-F6A4-FDB34007CC4F}"/>
              </a:ext>
            </a:extLst>
          </p:cNvPr>
          <p:cNvSpPr txBox="1"/>
          <p:nvPr/>
        </p:nvSpPr>
        <p:spPr>
          <a:xfrm>
            <a:off x="285797" y="2553274"/>
            <a:ext cx="11620405" cy="2577372"/>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50000"/>
              </a:lnSpc>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Amara (16) has had severe period pain since she was 14 – bad enough to miss school most months. She’s seen a GP twice and been told both times it’s just cramps and to take ibuprofen, which barely helps. She’s also started experiencing pain when going to the toilet around the time of her period but hasn't mentioned it because she feels embarrassed. She has a GP appointment next week.</a:t>
            </a:r>
          </a:p>
        </p:txBody>
      </p:sp>
      <p:sp>
        <p:nvSpPr>
          <p:cNvPr id="17" name="TextBox 16">
            <a:extLst>
              <a:ext uri="{FF2B5EF4-FFF2-40B4-BE49-F238E27FC236}">
                <a16:creationId xmlns:a16="http://schemas.microsoft.com/office/drawing/2014/main" id="{58056B06-4B44-7B4E-8720-70CA4D786032}"/>
              </a:ext>
            </a:extLst>
          </p:cNvPr>
          <p:cNvSpPr txBox="1"/>
          <p:nvPr/>
        </p:nvSpPr>
        <p:spPr>
          <a:xfrm>
            <a:off x="285797" y="1309826"/>
            <a:ext cx="10527346" cy="110799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Read the scenario</a:t>
            </a:r>
            <a:b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Use SOAP to write down what Amara should say at her appointment</a:t>
            </a:r>
          </a:p>
        </p:txBody>
      </p:sp>
    </p:spTree>
    <p:extLst>
      <p:ext uri="{BB962C8B-B14F-4D97-AF65-F5344CB8AC3E}">
        <p14:creationId xmlns:p14="http://schemas.microsoft.com/office/powerpoint/2010/main" val="2887399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580C0-72A6-C703-6539-620FEF20AA3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8BEED46-6DE7-1D46-857F-7E3A9B858BA2}"/>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SOAP for self-advocacy</a:t>
            </a:r>
          </a:p>
        </p:txBody>
      </p:sp>
      <p:sp>
        <p:nvSpPr>
          <p:cNvPr id="9" name="Freeform: Shape 3">
            <a:extLst>
              <a:ext uri="{FF2B5EF4-FFF2-40B4-BE49-F238E27FC236}">
                <a16:creationId xmlns:a16="http://schemas.microsoft.com/office/drawing/2014/main" id="{C4CD35B5-C117-3A2E-FA87-C6F1B530E5BA}"/>
              </a:ext>
            </a:extLst>
          </p:cNvPr>
          <p:cNvSpPr/>
          <p:nvPr/>
        </p:nvSpPr>
        <p:spPr>
          <a:xfrm>
            <a:off x="285796" y="3277641"/>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3E0D6EEE-193F-38EB-8C8D-4106C736E3E5}"/>
              </a:ext>
            </a:extLst>
          </p:cNvPr>
          <p:cNvSpPr/>
          <p:nvPr/>
        </p:nvSpPr>
        <p:spPr>
          <a:xfrm>
            <a:off x="3226287" y="3277641"/>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11BD5C46-E867-D8FD-5FFF-E8477E7262CD}"/>
              </a:ext>
            </a:extLst>
          </p:cNvPr>
          <p:cNvSpPr/>
          <p:nvPr/>
        </p:nvSpPr>
        <p:spPr>
          <a:xfrm>
            <a:off x="6175753" y="3277641"/>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2CB8171B-77C1-EB14-6E25-47E6C270B251}"/>
              </a:ext>
            </a:extLst>
          </p:cNvPr>
          <p:cNvSpPr/>
          <p:nvPr/>
        </p:nvSpPr>
        <p:spPr>
          <a:xfrm>
            <a:off x="9125219" y="3277641"/>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33BA763D-1A20-2105-8D47-DE22B8CC18AF}"/>
              </a:ext>
            </a:extLst>
          </p:cNvPr>
          <p:cNvSpPr txBox="1"/>
          <p:nvPr/>
        </p:nvSpPr>
        <p:spPr>
          <a:xfrm>
            <a:off x="285796" y="1205011"/>
            <a:ext cx="11620405" cy="1889748"/>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50000"/>
              </a:lnSpc>
              <a:defRPr/>
            </a:pPr>
            <a:r>
              <a:rPr lang="en-US"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Amara (16) has had severe period pain since she was 14 – bad enough to miss school most months. She’s seen a GP twice and been told both times it’s just cramps and to take ibuprofen, which barely helps. She’s also started experiencing pain when going to the toilet around the time of her period but hasn't mentioned it because she feels embarrassed.</a:t>
            </a:r>
          </a:p>
        </p:txBody>
      </p:sp>
      <p:sp>
        <p:nvSpPr>
          <p:cNvPr id="6" name="TextBox 5">
            <a:extLst>
              <a:ext uri="{FF2B5EF4-FFF2-40B4-BE49-F238E27FC236}">
                <a16:creationId xmlns:a16="http://schemas.microsoft.com/office/drawing/2014/main" id="{49BA1796-F6FA-BBAA-2605-B71C5ECE73F5}"/>
              </a:ext>
            </a:extLst>
          </p:cNvPr>
          <p:cNvSpPr txBox="1"/>
          <p:nvPr/>
        </p:nvSpPr>
        <p:spPr>
          <a:xfrm>
            <a:off x="285796" y="4306972"/>
            <a:ext cx="11620404" cy="1561710"/>
          </a:xfrm>
          <a:prstGeom prst="rect">
            <a:avLst/>
          </a:prstGeom>
          <a:solidFill>
            <a:srgbClr val="33CC99">
              <a:lumMod val="20000"/>
              <a:lumOff val="80000"/>
            </a:srgb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‘’I’ve had severe period pain since I was 14 that stops me from going to school most months. The pain doesn’t respond to ibuprofen at all. I’ve also started experiencing pain when going to the toilet during my period.’’</a:t>
            </a:r>
          </a:p>
        </p:txBody>
      </p:sp>
      <p:cxnSp>
        <p:nvCxnSpPr>
          <p:cNvPr id="7" name="Straight Arrow Connector 6">
            <a:extLst>
              <a:ext uri="{FF2B5EF4-FFF2-40B4-BE49-F238E27FC236}">
                <a16:creationId xmlns:a16="http://schemas.microsoft.com/office/drawing/2014/main" id="{D482E797-9D0A-3116-C16C-AC64B5F9D37E}"/>
              </a:ext>
            </a:extLst>
          </p:cNvPr>
          <p:cNvCxnSpPr/>
          <p:nvPr/>
        </p:nvCxnSpPr>
        <p:spPr>
          <a:xfrm>
            <a:off x="1653016" y="3924874"/>
            <a:ext cx="0" cy="382098"/>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09691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B8883-C6FC-C840-B956-00D2280F918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B685CF7-0C88-38F7-42EE-E7CBCEB04393}"/>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SOAP for self-advocacy</a:t>
            </a:r>
          </a:p>
        </p:txBody>
      </p:sp>
      <p:sp>
        <p:nvSpPr>
          <p:cNvPr id="9" name="Freeform: Shape 3">
            <a:extLst>
              <a:ext uri="{FF2B5EF4-FFF2-40B4-BE49-F238E27FC236}">
                <a16:creationId xmlns:a16="http://schemas.microsoft.com/office/drawing/2014/main" id="{E8D0E0D7-DA78-3540-F06E-723378C918BF}"/>
              </a:ext>
            </a:extLst>
          </p:cNvPr>
          <p:cNvSpPr/>
          <p:nvPr/>
        </p:nvSpPr>
        <p:spPr>
          <a:xfrm>
            <a:off x="285796" y="3277641"/>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687E57DD-DC63-C366-D0CC-1ECBCFAC5F11}"/>
              </a:ext>
            </a:extLst>
          </p:cNvPr>
          <p:cNvSpPr/>
          <p:nvPr/>
        </p:nvSpPr>
        <p:spPr>
          <a:xfrm>
            <a:off x="3226287" y="3277641"/>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A5F304F8-67A0-EC66-8EF3-870C1A4EEC84}"/>
              </a:ext>
            </a:extLst>
          </p:cNvPr>
          <p:cNvSpPr/>
          <p:nvPr/>
        </p:nvSpPr>
        <p:spPr>
          <a:xfrm>
            <a:off x="6175753" y="3277641"/>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02757EC2-D0F6-BC24-9942-8BF7C78A6DAB}"/>
              </a:ext>
            </a:extLst>
          </p:cNvPr>
          <p:cNvSpPr/>
          <p:nvPr/>
        </p:nvSpPr>
        <p:spPr>
          <a:xfrm>
            <a:off x="9125219" y="3277641"/>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104E088B-5D1F-23B6-9F23-5B85F007560D}"/>
              </a:ext>
            </a:extLst>
          </p:cNvPr>
          <p:cNvSpPr txBox="1"/>
          <p:nvPr/>
        </p:nvSpPr>
        <p:spPr>
          <a:xfrm>
            <a:off x="285796" y="1205011"/>
            <a:ext cx="11620405" cy="1889748"/>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Amara (16) has had severe period pain since she was 14 – bad enough to miss school most months. She’s seen a GP twice and been told both times it’s just cramps and to take ibuprofen, which barely helps. She’s also started experiencing pain when going to the toilet around the time of her period but hasn't mentioned it because she feels embarrassed.</a:t>
            </a:r>
          </a:p>
        </p:txBody>
      </p:sp>
      <p:sp>
        <p:nvSpPr>
          <p:cNvPr id="6" name="TextBox 5">
            <a:extLst>
              <a:ext uri="{FF2B5EF4-FFF2-40B4-BE49-F238E27FC236}">
                <a16:creationId xmlns:a16="http://schemas.microsoft.com/office/drawing/2014/main" id="{8AEAB2F9-9AA7-986B-9129-AD5D21D344FC}"/>
              </a:ext>
            </a:extLst>
          </p:cNvPr>
          <p:cNvSpPr txBox="1"/>
          <p:nvPr/>
        </p:nvSpPr>
        <p:spPr>
          <a:xfrm>
            <a:off x="285795" y="4339576"/>
            <a:ext cx="11620404" cy="1053878"/>
          </a:xfrm>
          <a:prstGeom prst="rect">
            <a:avLst/>
          </a:prstGeom>
          <a:solidFill>
            <a:schemeClr val="accent5">
              <a:lumMod val="20000"/>
              <a:lumOff val="80000"/>
            </a:scheme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pain is around 8 or 9 out of 10 at its worst. It’s been happening every month for two years. I’ve missed roughly one to two days of school every cycle because of it.’’</a:t>
            </a:r>
          </a:p>
        </p:txBody>
      </p:sp>
      <p:cxnSp>
        <p:nvCxnSpPr>
          <p:cNvPr id="7" name="Straight Arrow Connector 6">
            <a:extLst>
              <a:ext uri="{FF2B5EF4-FFF2-40B4-BE49-F238E27FC236}">
                <a16:creationId xmlns:a16="http://schemas.microsoft.com/office/drawing/2014/main" id="{D48D8FA3-D550-CE53-991D-17286FB44E28}"/>
              </a:ext>
            </a:extLst>
          </p:cNvPr>
          <p:cNvCxnSpPr/>
          <p:nvPr/>
        </p:nvCxnSpPr>
        <p:spPr>
          <a:xfrm>
            <a:off x="4526844" y="3939495"/>
            <a:ext cx="0" cy="382098"/>
          </a:xfrm>
          <a:prstGeom prst="straightConnector1">
            <a:avLst/>
          </a:prstGeom>
          <a:ln w="57150">
            <a:solidFill>
              <a:schemeClr val="accent5"/>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3190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E2B8C-ED45-2FAA-574C-388B1E93DB0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D83809B-C5BC-2C3D-7BBA-CD47030985FC}"/>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SOAP for self-advocacy</a:t>
            </a:r>
          </a:p>
        </p:txBody>
      </p:sp>
      <p:sp>
        <p:nvSpPr>
          <p:cNvPr id="9" name="Freeform: Shape 3">
            <a:extLst>
              <a:ext uri="{FF2B5EF4-FFF2-40B4-BE49-F238E27FC236}">
                <a16:creationId xmlns:a16="http://schemas.microsoft.com/office/drawing/2014/main" id="{8343ED4B-AC9B-FE52-B197-1EDE30BC2B43}"/>
              </a:ext>
            </a:extLst>
          </p:cNvPr>
          <p:cNvSpPr/>
          <p:nvPr/>
        </p:nvSpPr>
        <p:spPr>
          <a:xfrm>
            <a:off x="285796" y="3277641"/>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FA158F56-A14C-13DA-E00F-5431AAC44701}"/>
              </a:ext>
            </a:extLst>
          </p:cNvPr>
          <p:cNvSpPr/>
          <p:nvPr/>
        </p:nvSpPr>
        <p:spPr>
          <a:xfrm>
            <a:off x="3226287" y="3277641"/>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23B91B54-B859-88DB-119F-E4CF57689DEF}"/>
              </a:ext>
            </a:extLst>
          </p:cNvPr>
          <p:cNvSpPr/>
          <p:nvPr/>
        </p:nvSpPr>
        <p:spPr>
          <a:xfrm>
            <a:off x="6175753" y="3277641"/>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CFE165DC-28A3-ACFA-160F-0B9396CEFAF1}"/>
              </a:ext>
            </a:extLst>
          </p:cNvPr>
          <p:cNvSpPr/>
          <p:nvPr/>
        </p:nvSpPr>
        <p:spPr>
          <a:xfrm>
            <a:off x="9125219" y="3277641"/>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60F9A191-9812-407C-1CB4-C75C10C80FD1}"/>
              </a:ext>
            </a:extLst>
          </p:cNvPr>
          <p:cNvSpPr txBox="1"/>
          <p:nvPr/>
        </p:nvSpPr>
        <p:spPr>
          <a:xfrm>
            <a:off x="285796" y="1205011"/>
            <a:ext cx="11620405" cy="1889748"/>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Amara (16) has had severe period pain since she was 14 – bad enough to miss school most months. She’s seen a GP twice and been told both times it’s just cramps and to take ibuprofen, which barely helps. She’s also started experiencing pain when going to the toilet around the time of her period but hasn't mentioned it because she feels embarrassed.</a:t>
            </a:r>
          </a:p>
        </p:txBody>
      </p:sp>
      <p:sp>
        <p:nvSpPr>
          <p:cNvPr id="6" name="TextBox 5">
            <a:extLst>
              <a:ext uri="{FF2B5EF4-FFF2-40B4-BE49-F238E27FC236}">
                <a16:creationId xmlns:a16="http://schemas.microsoft.com/office/drawing/2014/main" id="{CC59AAD9-3A28-C016-A2E4-DAE4114079DD}"/>
              </a:ext>
            </a:extLst>
          </p:cNvPr>
          <p:cNvSpPr txBox="1"/>
          <p:nvPr/>
        </p:nvSpPr>
        <p:spPr>
          <a:xfrm>
            <a:off x="285795" y="4339576"/>
            <a:ext cx="11620404" cy="1053878"/>
          </a:xfrm>
          <a:prstGeom prst="rect">
            <a:avLst/>
          </a:prstGeom>
          <a:solidFill>
            <a:srgbClr val="EDD4FF"/>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"I've been told twice that it's just cramps but nothing has improved. Could there be another cause? Could this be endometriosis?"</a:t>
            </a:r>
          </a:p>
        </p:txBody>
      </p:sp>
      <p:cxnSp>
        <p:nvCxnSpPr>
          <p:cNvPr id="7" name="Straight Arrow Connector 6">
            <a:extLst>
              <a:ext uri="{FF2B5EF4-FFF2-40B4-BE49-F238E27FC236}">
                <a16:creationId xmlns:a16="http://schemas.microsoft.com/office/drawing/2014/main" id="{9E03A0A7-7401-9CF4-BF79-F3D36243AF5C}"/>
              </a:ext>
            </a:extLst>
          </p:cNvPr>
          <p:cNvCxnSpPr/>
          <p:nvPr/>
        </p:nvCxnSpPr>
        <p:spPr>
          <a:xfrm>
            <a:off x="7545815" y="3942964"/>
            <a:ext cx="0" cy="382098"/>
          </a:xfrm>
          <a:prstGeom prst="straightConnector1">
            <a:avLst/>
          </a:prstGeom>
          <a:ln w="57150">
            <a:solidFill>
              <a:srgbClr val="CBA7E3"/>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28284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80" y="157316"/>
            <a:ext cx="11903240" cy="825589"/>
          </a:xfrm>
        </p:spPr>
        <p:txBody>
          <a:bodyPr>
            <a:normAutofit/>
          </a:bodyPr>
          <a:lstStyle/>
          <a:p>
            <a:r>
              <a:rPr lang="en-GB" sz="3200" b="1" dirty="0">
                <a:latin typeface="Open Sans" panose="020B0606030504020204"/>
                <a:cs typeface="Arial" pitchFamily="34" charset="0"/>
              </a:rPr>
              <a:t>Teacher’s slide – guidance on menstrual conditions</a:t>
            </a:r>
          </a:p>
        </p:txBody>
      </p:sp>
      <p:sp>
        <p:nvSpPr>
          <p:cNvPr id="3" name="Content Placeholder 2"/>
          <p:cNvSpPr>
            <a:spLocks noGrp="1"/>
          </p:cNvSpPr>
          <p:nvPr>
            <p:ph idx="1"/>
          </p:nvPr>
        </p:nvSpPr>
        <p:spPr>
          <a:xfrm>
            <a:off x="163430" y="1468780"/>
            <a:ext cx="5769723" cy="5910284"/>
          </a:xfrm>
        </p:spPr>
        <p:txBody>
          <a:bodyPr>
            <a:noAutofit/>
          </a:bodyPr>
          <a:lstStyle/>
          <a:p>
            <a:pPr marL="0" indent="0">
              <a:lnSpc>
                <a:spcPct val="107000"/>
              </a:lnSpc>
              <a:spcBef>
                <a:spcPts val="0"/>
              </a:spcBef>
              <a:spcAft>
                <a:spcPts val="2400"/>
              </a:spcAft>
              <a:buNone/>
            </a:pPr>
            <a:r>
              <a:rPr lang="en-GB" sz="1200" b="1" dirty="0">
                <a:latin typeface="Open Sans" panose="020B0606030504020204" pitchFamily="34" charset="0"/>
                <a:ea typeface="Open Sans" panose="020B0606030504020204" pitchFamily="34" charset="0"/>
                <a:cs typeface="Open Sans" panose="020B0606030504020204" pitchFamily="34" charset="0"/>
              </a:rPr>
              <a:t>Distance topics from students by encouraging them to think and talk about sensitive topics in the third person. </a:t>
            </a:r>
            <a:r>
              <a:rPr lang="en-GB" sz="1200" dirty="0">
                <a:latin typeface="Open Sans" panose="020B0606030504020204" pitchFamily="34" charset="0"/>
                <a:ea typeface="Open Sans" panose="020B0606030504020204" pitchFamily="34" charset="0"/>
                <a:cs typeface="Open Sans" panose="020B0606030504020204" pitchFamily="34" charset="0"/>
              </a:rPr>
              <a:t>This will help to prevent personal examples from being raised and reduce emotional responses to sensitive topics discussed. For example, help students think about what someone ‘like them’ might experience, feel, think, say or do: ‘Can you imagine a young person about your age, and who…?’ ‘How might you advise a friend in this scenario…?’</a:t>
            </a:r>
          </a:p>
          <a:p>
            <a:pPr marL="0" indent="0">
              <a:lnSpc>
                <a:spcPct val="100000"/>
              </a:lnSpc>
              <a:spcBef>
                <a:spcPts val="0"/>
              </a:spcBef>
              <a:spcAft>
                <a:spcPts val="1800"/>
              </a:spcAft>
              <a:buNone/>
            </a:pPr>
            <a:r>
              <a:rPr lang="en-GB" sz="1200" b="1" dirty="0">
                <a:latin typeface="Open Sans" panose="020B0606030504020204" pitchFamily="34" charset="0"/>
                <a:ea typeface="Open Sans" panose="020B0606030504020204" pitchFamily="34" charset="0"/>
                <a:cs typeface="Open Sans" panose="020B0606030504020204" pitchFamily="34" charset="0"/>
              </a:rPr>
              <a:t>In the lesson, always put the emphasis on seeking help and support. </a:t>
            </a:r>
            <a:r>
              <a:rPr lang="en-GB" sz="1200" dirty="0">
                <a:latin typeface="Open Sans" panose="020B0606030504020204" pitchFamily="34" charset="0"/>
                <a:ea typeface="Open Sans" panose="020B0606030504020204" pitchFamily="34" charset="0"/>
                <a:cs typeface="Open Sans" panose="020B0606030504020204" pitchFamily="34" charset="0"/>
              </a:rPr>
              <a:t>The information and activities in this lesson are intended to be practical; they are aimed at giving students the language, information, and confidence to seek support, as needed, for themselves or others. </a:t>
            </a:r>
          </a:p>
          <a:p>
            <a:pPr marL="0" indent="0">
              <a:lnSpc>
                <a:spcPct val="100000"/>
              </a:lnSpc>
              <a:spcBef>
                <a:spcPts val="0"/>
              </a:spcBef>
              <a:spcAft>
                <a:spcPts val="1800"/>
              </a:spcAft>
              <a:buNone/>
            </a:pPr>
            <a:r>
              <a:rPr lang="en-GB" sz="1200" b="1" dirty="0">
                <a:latin typeface="Open Sans" panose="020B0606030504020204" pitchFamily="34" charset="0"/>
                <a:ea typeface="Open Sans" panose="020B0606030504020204" pitchFamily="34" charset="0"/>
                <a:cs typeface="Open Sans" panose="020B0606030504020204" pitchFamily="34" charset="0"/>
              </a:rPr>
              <a:t>It's important to bear in mind that the content in the lesson might resonate with students who have personal experience of menstrual health conditions.</a:t>
            </a:r>
            <a:r>
              <a:rPr lang="en-GB" sz="1200" dirty="0">
                <a:latin typeface="Open Sans" panose="020B0606030504020204" pitchFamily="34" charset="0"/>
                <a:ea typeface="Open Sans" panose="020B0606030504020204" pitchFamily="34" charset="0"/>
                <a:cs typeface="Open Sans" panose="020B0606030504020204" pitchFamily="34" charset="0"/>
              </a:rPr>
              <a:t> Students may have already received a diagnosis, be awaiting one, or be experiencing undiagnosed symptoms. Talk to your school mental health, wellbeing, pastoral, or safeguarding lead before delivering the lesson. They should also provide you with support and guidance for covering sensitive issues.</a:t>
            </a:r>
          </a:p>
          <a:p>
            <a:pPr marL="0" indent="0">
              <a:lnSpc>
                <a:spcPct val="100000"/>
              </a:lnSpc>
              <a:spcBef>
                <a:spcPts val="0"/>
              </a:spcBef>
              <a:spcAft>
                <a:spcPts val="1800"/>
              </a:spcAft>
              <a:buNone/>
            </a:pPr>
            <a:r>
              <a:rPr lang="en-GB" sz="1200" b="1" dirty="0">
                <a:latin typeface="Open Sans" panose="020B0606030504020204" pitchFamily="34" charset="0"/>
                <a:ea typeface="Open Sans" panose="020B0606030504020204" pitchFamily="34" charset="0"/>
                <a:cs typeface="Open Sans" panose="020B0606030504020204" pitchFamily="34" charset="0"/>
              </a:rPr>
              <a:t>Menstrual health conditions like endometriosis and PCOS are often underdiagnosed and can take years to identify.</a:t>
            </a:r>
            <a:r>
              <a:rPr lang="en-GB" sz="1200" dirty="0">
                <a:latin typeface="Open Sans" panose="020B0606030504020204" pitchFamily="34" charset="0"/>
                <a:ea typeface="Open Sans" panose="020B0606030504020204" pitchFamily="34" charset="0"/>
                <a:cs typeface="Open Sans" panose="020B0606030504020204" pitchFamily="34" charset="0"/>
              </a:rPr>
              <a:t> Some students in your class may already be on a long and frustrating diagnostic journey. Be mindful of this when discussing diagnosis timelines and avoid framing these as straightforward processes.</a:t>
            </a:r>
          </a:p>
        </p:txBody>
      </p:sp>
      <p:sp>
        <p:nvSpPr>
          <p:cNvPr id="7" name="TextBox 6">
            <a:extLst>
              <a:ext uri="{FF2B5EF4-FFF2-40B4-BE49-F238E27FC236}">
                <a16:creationId xmlns:a16="http://schemas.microsoft.com/office/drawing/2014/main" id="{57FF64E2-79E6-7F95-B363-052A5AAD39A5}"/>
              </a:ext>
            </a:extLst>
          </p:cNvPr>
          <p:cNvSpPr txBox="1"/>
          <p:nvPr/>
        </p:nvSpPr>
        <p:spPr>
          <a:xfrm>
            <a:off x="6086168" y="1468780"/>
            <a:ext cx="6105832" cy="52014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240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lesson contains a description of suicidal thoughts in the context of PMDD.</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This is clinically accurate and important content, but it may be distressing for some students. Be prepared to signpost students to pastoral support if needed, and make sure you are familiar with your school's safeguarding procedures before delivering this activity.</a:t>
            </a:r>
          </a:p>
          <a:p>
            <a:pPr marL="0" marR="0" lvl="0" indent="0" algn="l" defTabSz="914400" rtl="0" eaLnBrk="1" fontAlgn="auto" latinLnBrk="0" hangingPunct="1">
              <a:lnSpc>
                <a:spcPct val="100000"/>
              </a:lnSpc>
              <a:spcBef>
                <a:spcPts val="0"/>
              </a:spcBef>
              <a:spcAft>
                <a:spcPts val="240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Use ground rules for classroom discussions. </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will help keep the discussion respectful. An example of a ground rule might be to remain honest and open, but to not directly discuss your own personal experiences or the private lives of others (i.e. leave out names and identifying descriptions from examples).</a:t>
            </a:r>
          </a:p>
          <a:p>
            <a:pPr marL="0" marR="0" lvl="0" indent="0" algn="l" defTabSz="914400" rtl="0" eaLnBrk="1" fontAlgn="auto" latinLnBrk="0" hangingPunct="1">
              <a:lnSpc>
                <a:spcPct val="100000"/>
              </a:lnSpc>
              <a:spcBef>
                <a:spcPts val="0"/>
              </a:spcBef>
              <a:spcAft>
                <a:spcPts val="240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Encourage students to contribute, but allow them the right to pass on a question or activity. </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Students might feel uncomfortable discussing certain issues, so never force anyone to share or contribute.</a:t>
            </a:r>
          </a:p>
          <a:p>
            <a:pPr marL="0" marR="0" lvl="0" indent="0" algn="l" defTabSz="914400" rtl="0" eaLnBrk="1" fontAlgn="auto" latinLnBrk="0" hangingPunct="1">
              <a:lnSpc>
                <a:spcPct val="100000"/>
              </a:lnSpc>
              <a:spcBef>
                <a:spcPts val="0"/>
              </a:spcBef>
              <a:spcAft>
                <a:spcPts val="240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lesson is designed for mixed-sex classrooms.</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Menstrual health affects everyone – directly or indirectly – and all students are encouraged to engage fully. Be aware that some students may initially feel the content is not relevant to them and may need gentle encouragement to participate.</a:t>
            </a:r>
          </a:p>
          <a:p>
            <a:pPr marL="0" marR="0" lvl="0" indent="0" algn="l" defTabSz="914400" rtl="0" eaLnBrk="1" fontAlgn="auto" latinLnBrk="0" hangingPunct="1">
              <a:lnSpc>
                <a:spcPct val="100000"/>
              </a:lnSpc>
              <a:spcBef>
                <a:spcPts val="0"/>
              </a:spcBef>
              <a:spcAft>
                <a:spcPts val="240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aware of and challenge stigmatising language in class.</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Phrases like 'it's just period pain' or comments that dismiss or trivialise menstrual symptoms contribute to the normalisation of inadequate healthcare for people who menstruate. If comments like this come up in your lesson, ask students to consider the impact of their words on those who may be struggling in silence.</a:t>
            </a:r>
          </a:p>
        </p:txBody>
      </p:sp>
      <p:sp>
        <p:nvSpPr>
          <p:cNvPr id="11" name="TextBox 10">
            <a:extLst>
              <a:ext uri="{FF2B5EF4-FFF2-40B4-BE49-F238E27FC236}">
                <a16:creationId xmlns:a16="http://schemas.microsoft.com/office/drawing/2014/main" id="{532DFE81-892B-B091-F518-BC53CDA4FD64}"/>
              </a:ext>
            </a:extLst>
          </p:cNvPr>
          <p:cNvSpPr txBox="1"/>
          <p:nvPr/>
        </p:nvSpPr>
        <p:spPr>
          <a:xfrm>
            <a:off x="144380" y="925243"/>
            <a:ext cx="11683826" cy="342979"/>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100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slide gives a brief guide for teachers for handling the topic of menstrual conditions sensitively. </a:t>
            </a:r>
          </a:p>
        </p:txBody>
      </p:sp>
    </p:spTree>
    <p:extLst>
      <p:ext uri="{BB962C8B-B14F-4D97-AF65-F5344CB8AC3E}">
        <p14:creationId xmlns:p14="http://schemas.microsoft.com/office/powerpoint/2010/main" val="3242244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DA388-4FEC-060F-2329-885EADA6B6C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7C91911-444A-DDA3-6E6F-4D8106BB23C2}"/>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SOAP for self-advocacy</a:t>
            </a:r>
          </a:p>
        </p:txBody>
      </p:sp>
      <p:sp>
        <p:nvSpPr>
          <p:cNvPr id="9" name="Freeform: Shape 3">
            <a:extLst>
              <a:ext uri="{FF2B5EF4-FFF2-40B4-BE49-F238E27FC236}">
                <a16:creationId xmlns:a16="http://schemas.microsoft.com/office/drawing/2014/main" id="{80145055-B92A-C205-E58C-25682AC7E2E5}"/>
              </a:ext>
            </a:extLst>
          </p:cNvPr>
          <p:cNvSpPr/>
          <p:nvPr/>
        </p:nvSpPr>
        <p:spPr>
          <a:xfrm>
            <a:off x="285796" y="3277641"/>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D8F2A471-8BF3-81C6-1FD6-231FC8EA9784}"/>
              </a:ext>
            </a:extLst>
          </p:cNvPr>
          <p:cNvSpPr/>
          <p:nvPr/>
        </p:nvSpPr>
        <p:spPr>
          <a:xfrm>
            <a:off x="3226287" y="3277641"/>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0E93526A-4E90-1E11-ADD6-5D4F348FECF5}"/>
              </a:ext>
            </a:extLst>
          </p:cNvPr>
          <p:cNvSpPr/>
          <p:nvPr/>
        </p:nvSpPr>
        <p:spPr>
          <a:xfrm>
            <a:off x="6175753" y="3277641"/>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D108C642-D302-4014-3394-2EBC1643970B}"/>
              </a:ext>
            </a:extLst>
          </p:cNvPr>
          <p:cNvSpPr/>
          <p:nvPr/>
        </p:nvSpPr>
        <p:spPr>
          <a:xfrm>
            <a:off x="9125219" y="3277641"/>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B1E20E43-5125-F2AE-D91B-23C54FA710F0}"/>
              </a:ext>
            </a:extLst>
          </p:cNvPr>
          <p:cNvSpPr txBox="1"/>
          <p:nvPr/>
        </p:nvSpPr>
        <p:spPr>
          <a:xfrm>
            <a:off x="285796" y="1205011"/>
            <a:ext cx="11620405" cy="1889748"/>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Amara (16) has had severe period pain since she was 14 – bad enough to miss school most months. She’s seen a GP twice and been told both times it’s just cramps and to take ibuprofen, which barely helps. She’s also started experiencing pain when going to the toilet around the time of her period but hasn't mentioned it because she feels embarrassed.</a:t>
            </a:r>
          </a:p>
        </p:txBody>
      </p:sp>
      <p:sp>
        <p:nvSpPr>
          <p:cNvPr id="6" name="TextBox 5">
            <a:extLst>
              <a:ext uri="{FF2B5EF4-FFF2-40B4-BE49-F238E27FC236}">
                <a16:creationId xmlns:a16="http://schemas.microsoft.com/office/drawing/2014/main" id="{2DA55079-83BF-7A84-DCC9-A55E6FCA6D90}"/>
              </a:ext>
            </a:extLst>
          </p:cNvPr>
          <p:cNvSpPr txBox="1"/>
          <p:nvPr/>
        </p:nvSpPr>
        <p:spPr>
          <a:xfrm>
            <a:off x="285795" y="4339576"/>
            <a:ext cx="11620404" cy="1053878"/>
          </a:xfrm>
          <a:prstGeom prst="rect">
            <a:avLst/>
          </a:prstGeom>
          <a:solidFill>
            <a:schemeClr val="accent2">
              <a:lumMod val="20000"/>
              <a:lumOff val="80000"/>
            </a:scheme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"I'd like everything we've discussed today noted in my medical records. I've been dismissed twice already and I'd like a referral to a </a:t>
            </a:r>
            <a:r>
              <a:rPr kumimoji="0" lang="en-US" sz="2200" b="0" i="0" u="none" strike="noStrike" kern="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gynaecologist</a:t>
            </a: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to investigate further."</a:t>
            </a:r>
          </a:p>
        </p:txBody>
      </p:sp>
      <p:cxnSp>
        <p:nvCxnSpPr>
          <p:cNvPr id="7" name="Straight Arrow Connector 6">
            <a:extLst>
              <a:ext uri="{FF2B5EF4-FFF2-40B4-BE49-F238E27FC236}">
                <a16:creationId xmlns:a16="http://schemas.microsoft.com/office/drawing/2014/main" id="{58221108-037A-4138-0D7B-E615ECE1B7C1}"/>
              </a:ext>
            </a:extLst>
          </p:cNvPr>
          <p:cNvCxnSpPr/>
          <p:nvPr/>
        </p:nvCxnSpPr>
        <p:spPr>
          <a:xfrm>
            <a:off x="10506729" y="3942964"/>
            <a:ext cx="0" cy="382098"/>
          </a:xfrm>
          <a:prstGeom prst="straightConnector1">
            <a:avLst/>
          </a:prstGeom>
          <a:ln w="57150">
            <a:solidFill>
              <a:schemeClr val="accent2"/>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89992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706AE-EE85-B6A8-EF98-1F45B7D784C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9C05696-1DA3-CB58-A038-CA4ADD3D8CD1}"/>
              </a:ext>
            </a:extLst>
          </p:cNvPr>
          <p:cNvSpPr txBox="1">
            <a:spLocks/>
          </p:cNvSpPr>
          <p:nvPr/>
        </p:nvSpPr>
        <p:spPr>
          <a:xfrm>
            <a:off x="150195" y="394695"/>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The menstrual cycle over a lifetime (3 mins) </a:t>
            </a:r>
          </a:p>
        </p:txBody>
      </p:sp>
      <p:sp>
        <p:nvSpPr>
          <p:cNvPr id="9" name="TextBox 8">
            <a:extLst>
              <a:ext uri="{FF2B5EF4-FFF2-40B4-BE49-F238E27FC236}">
                <a16:creationId xmlns:a16="http://schemas.microsoft.com/office/drawing/2014/main" id="{FCF61C7F-9095-2073-EF4D-52CDB241C7DE}"/>
              </a:ext>
            </a:extLst>
          </p:cNvPr>
          <p:cNvSpPr txBox="1"/>
          <p:nvPr/>
        </p:nvSpPr>
        <p:spPr>
          <a:xfrm>
            <a:off x="150195" y="985277"/>
            <a:ext cx="11906203" cy="50475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Link the symptoms to the four life stages. Some symptoms may appear in more than one category!</a:t>
            </a:r>
          </a:p>
        </p:txBody>
      </p:sp>
      <p:sp>
        <p:nvSpPr>
          <p:cNvPr id="10" name="TextBox 9">
            <a:extLst>
              <a:ext uri="{FF2B5EF4-FFF2-40B4-BE49-F238E27FC236}">
                <a16:creationId xmlns:a16="http://schemas.microsoft.com/office/drawing/2014/main" id="{C8152812-0FAC-C2C4-FEE4-207591E92D64}"/>
              </a:ext>
            </a:extLst>
          </p:cNvPr>
          <p:cNvSpPr txBox="1"/>
          <p:nvPr/>
        </p:nvSpPr>
        <p:spPr>
          <a:xfrm>
            <a:off x="174835" y="1798414"/>
            <a:ext cx="2290060"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 Irregular cycles</a:t>
            </a:r>
          </a:p>
        </p:txBody>
      </p:sp>
      <p:sp>
        <p:nvSpPr>
          <p:cNvPr id="12" name="TextBox 11">
            <a:extLst>
              <a:ext uri="{FF2B5EF4-FFF2-40B4-BE49-F238E27FC236}">
                <a16:creationId xmlns:a16="http://schemas.microsoft.com/office/drawing/2014/main" id="{3F01A9D7-F19C-C501-DD10-E6E5A46317F6}"/>
              </a:ext>
            </a:extLst>
          </p:cNvPr>
          <p:cNvSpPr txBox="1"/>
          <p:nvPr/>
        </p:nvSpPr>
        <p:spPr>
          <a:xfrm>
            <a:off x="2697686" y="2494688"/>
            <a:ext cx="2677212"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7. Heavy bleeding</a:t>
            </a:r>
          </a:p>
        </p:txBody>
      </p:sp>
      <p:sp>
        <p:nvSpPr>
          <p:cNvPr id="14" name="TextBox 13">
            <a:extLst>
              <a:ext uri="{FF2B5EF4-FFF2-40B4-BE49-F238E27FC236}">
                <a16:creationId xmlns:a16="http://schemas.microsoft.com/office/drawing/2014/main" id="{7475737C-A33C-1BCA-5D99-518FAAB05363}"/>
              </a:ext>
            </a:extLst>
          </p:cNvPr>
          <p:cNvSpPr txBox="1"/>
          <p:nvPr/>
        </p:nvSpPr>
        <p:spPr>
          <a:xfrm>
            <a:off x="256976" y="2482613"/>
            <a:ext cx="2183734"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6. Hot flushes</a:t>
            </a:r>
          </a:p>
        </p:txBody>
      </p:sp>
      <p:sp>
        <p:nvSpPr>
          <p:cNvPr id="16" name="TextBox 15">
            <a:extLst>
              <a:ext uri="{FF2B5EF4-FFF2-40B4-BE49-F238E27FC236}">
                <a16:creationId xmlns:a16="http://schemas.microsoft.com/office/drawing/2014/main" id="{07486007-5A40-8CB7-F0AD-6A129937F373}"/>
              </a:ext>
            </a:extLst>
          </p:cNvPr>
          <p:cNvSpPr txBox="1"/>
          <p:nvPr/>
        </p:nvSpPr>
        <p:spPr>
          <a:xfrm>
            <a:off x="2639730" y="1798414"/>
            <a:ext cx="2412928"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Mood changes</a:t>
            </a:r>
          </a:p>
        </p:txBody>
      </p:sp>
      <p:sp>
        <p:nvSpPr>
          <p:cNvPr id="18" name="TextBox 17">
            <a:extLst>
              <a:ext uri="{FF2B5EF4-FFF2-40B4-BE49-F238E27FC236}">
                <a16:creationId xmlns:a16="http://schemas.microsoft.com/office/drawing/2014/main" id="{6B1AB863-3E94-49D7-978E-05F1AEC0878E}"/>
              </a:ext>
            </a:extLst>
          </p:cNvPr>
          <p:cNvSpPr txBox="1"/>
          <p:nvPr/>
        </p:nvSpPr>
        <p:spPr>
          <a:xfrm>
            <a:off x="5227493" y="1789926"/>
            <a:ext cx="1817627"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 Joint pain</a:t>
            </a:r>
          </a:p>
        </p:txBody>
      </p:sp>
      <p:sp>
        <p:nvSpPr>
          <p:cNvPr id="19" name="TextBox 18">
            <a:extLst>
              <a:ext uri="{FF2B5EF4-FFF2-40B4-BE49-F238E27FC236}">
                <a16:creationId xmlns:a16="http://schemas.microsoft.com/office/drawing/2014/main" id="{E2614D5F-0E97-7E6B-0F94-401AF45ABB3B}"/>
              </a:ext>
            </a:extLst>
          </p:cNvPr>
          <p:cNvSpPr txBox="1"/>
          <p:nvPr/>
        </p:nvSpPr>
        <p:spPr>
          <a:xfrm>
            <a:off x="5631874" y="2492826"/>
            <a:ext cx="3132007"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8. More regular cycles</a:t>
            </a:r>
          </a:p>
        </p:txBody>
      </p:sp>
      <p:sp>
        <p:nvSpPr>
          <p:cNvPr id="20" name="TextBox 19">
            <a:extLst>
              <a:ext uri="{FF2B5EF4-FFF2-40B4-BE49-F238E27FC236}">
                <a16:creationId xmlns:a16="http://schemas.microsoft.com/office/drawing/2014/main" id="{73663C2D-CF6F-2815-3E87-846CB8E2CD6C}"/>
              </a:ext>
            </a:extLst>
          </p:cNvPr>
          <p:cNvSpPr txBox="1"/>
          <p:nvPr/>
        </p:nvSpPr>
        <p:spPr>
          <a:xfrm>
            <a:off x="7219955" y="1798414"/>
            <a:ext cx="1714140"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4. Brain fog</a:t>
            </a:r>
          </a:p>
        </p:txBody>
      </p:sp>
      <p:sp>
        <p:nvSpPr>
          <p:cNvPr id="21" name="TextBox 20">
            <a:extLst>
              <a:ext uri="{FF2B5EF4-FFF2-40B4-BE49-F238E27FC236}">
                <a16:creationId xmlns:a16="http://schemas.microsoft.com/office/drawing/2014/main" id="{2F8AD079-33BE-764C-43BA-15CF41F45367}"/>
              </a:ext>
            </a:extLst>
          </p:cNvPr>
          <p:cNvSpPr txBox="1"/>
          <p:nvPr/>
        </p:nvSpPr>
        <p:spPr>
          <a:xfrm>
            <a:off x="9020857" y="2482613"/>
            <a:ext cx="2914167"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9. Sleep disruption</a:t>
            </a:r>
          </a:p>
        </p:txBody>
      </p:sp>
      <p:sp>
        <p:nvSpPr>
          <p:cNvPr id="22" name="TextBox 21">
            <a:extLst>
              <a:ext uri="{FF2B5EF4-FFF2-40B4-BE49-F238E27FC236}">
                <a16:creationId xmlns:a16="http://schemas.microsoft.com/office/drawing/2014/main" id="{28092D13-DD25-B62D-643A-21035708D1E4}"/>
              </a:ext>
            </a:extLst>
          </p:cNvPr>
          <p:cNvSpPr txBox="1"/>
          <p:nvPr/>
        </p:nvSpPr>
        <p:spPr>
          <a:xfrm>
            <a:off x="5582609" y="3187238"/>
            <a:ext cx="2849997"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12. Vaginal dryness</a:t>
            </a:r>
          </a:p>
        </p:txBody>
      </p:sp>
      <p:sp>
        <p:nvSpPr>
          <p:cNvPr id="23" name="TextBox 22">
            <a:extLst>
              <a:ext uri="{FF2B5EF4-FFF2-40B4-BE49-F238E27FC236}">
                <a16:creationId xmlns:a16="http://schemas.microsoft.com/office/drawing/2014/main" id="{4CEB3508-4975-61D6-B796-93BCF515F4D7}"/>
              </a:ext>
            </a:extLst>
          </p:cNvPr>
          <p:cNvSpPr txBox="1"/>
          <p:nvPr/>
        </p:nvSpPr>
        <p:spPr>
          <a:xfrm>
            <a:off x="9108930" y="1787584"/>
            <a:ext cx="2908236"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5. Heart palpitations</a:t>
            </a:r>
          </a:p>
        </p:txBody>
      </p:sp>
      <p:sp>
        <p:nvSpPr>
          <p:cNvPr id="24" name="TextBox 23">
            <a:extLst>
              <a:ext uri="{FF2B5EF4-FFF2-40B4-BE49-F238E27FC236}">
                <a16:creationId xmlns:a16="http://schemas.microsoft.com/office/drawing/2014/main" id="{88963DDB-7913-216F-4F7F-758B256E6D80}"/>
              </a:ext>
            </a:extLst>
          </p:cNvPr>
          <p:cNvSpPr txBox="1"/>
          <p:nvPr/>
        </p:nvSpPr>
        <p:spPr>
          <a:xfrm>
            <a:off x="177325" y="3187238"/>
            <a:ext cx="2548679"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10. Memory lapses</a:t>
            </a:r>
          </a:p>
        </p:txBody>
      </p:sp>
      <p:sp>
        <p:nvSpPr>
          <p:cNvPr id="25" name="TextBox 24">
            <a:extLst>
              <a:ext uri="{FF2B5EF4-FFF2-40B4-BE49-F238E27FC236}">
                <a16:creationId xmlns:a16="http://schemas.microsoft.com/office/drawing/2014/main" id="{C0807EF7-C21C-6ABF-334C-879F2A9EF31C}"/>
              </a:ext>
            </a:extLst>
          </p:cNvPr>
          <p:cNvSpPr txBox="1"/>
          <p:nvPr/>
        </p:nvSpPr>
        <p:spPr>
          <a:xfrm>
            <a:off x="2903329" y="3187238"/>
            <a:ext cx="2501955"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11. Thinning hair</a:t>
            </a:r>
          </a:p>
        </p:txBody>
      </p:sp>
      <p:sp>
        <p:nvSpPr>
          <p:cNvPr id="26" name="TextBox 25">
            <a:extLst>
              <a:ext uri="{FF2B5EF4-FFF2-40B4-BE49-F238E27FC236}">
                <a16:creationId xmlns:a16="http://schemas.microsoft.com/office/drawing/2014/main" id="{CB171FE7-7D19-ACE0-7B6B-3913F2ED4C6A}"/>
              </a:ext>
            </a:extLst>
          </p:cNvPr>
          <p:cNvSpPr txBox="1"/>
          <p:nvPr/>
        </p:nvSpPr>
        <p:spPr>
          <a:xfrm>
            <a:off x="8609931" y="3178377"/>
            <a:ext cx="3404746"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13. Urinary incontinence</a:t>
            </a:r>
          </a:p>
        </p:txBody>
      </p:sp>
      <p:pic>
        <p:nvPicPr>
          <p:cNvPr id="6" name="Graphic 5">
            <a:extLst>
              <a:ext uri="{FF2B5EF4-FFF2-40B4-BE49-F238E27FC236}">
                <a16:creationId xmlns:a16="http://schemas.microsoft.com/office/drawing/2014/main" id="{414A6FB5-F5AC-E70F-A280-0F162B2C5EF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6475" y="3726534"/>
            <a:ext cx="722805" cy="722805"/>
          </a:xfrm>
          <a:prstGeom prst="rect">
            <a:avLst/>
          </a:prstGeom>
          <a:effectLst>
            <a:outerShdw blurRad="50800" dist="38100" dir="2700000" algn="tl" rotWithShape="0">
              <a:prstClr val="black">
                <a:alpha val="40000"/>
              </a:prstClr>
            </a:outerShdw>
          </a:effectLst>
        </p:spPr>
      </p:pic>
      <p:pic>
        <p:nvPicPr>
          <p:cNvPr id="7" name="Graphic 6">
            <a:extLst>
              <a:ext uri="{FF2B5EF4-FFF2-40B4-BE49-F238E27FC236}">
                <a16:creationId xmlns:a16="http://schemas.microsoft.com/office/drawing/2014/main" id="{780D271B-F6AA-8B39-5BCC-0BCC4A00AB3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166369" y="3818370"/>
            <a:ext cx="652766" cy="652766"/>
          </a:xfrm>
          <a:prstGeom prst="rect">
            <a:avLst/>
          </a:prstGeom>
          <a:effectLst>
            <a:outerShdw blurRad="50800" dist="38100" dir="2700000" algn="tl" rotWithShape="0">
              <a:prstClr val="black">
                <a:alpha val="40000"/>
              </a:prstClr>
            </a:outerShdw>
          </a:effectLst>
        </p:spPr>
      </p:pic>
      <p:pic>
        <p:nvPicPr>
          <p:cNvPr id="27" name="Graphic 26">
            <a:extLst>
              <a:ext uri="{FF2B5EF4-FFF2-40B4-BE49-F238E27FC236}">
                <a16:creationId xmlns:a16="http://schemas.microsoft.com/office/drawing/2014/main" id="{8664E5C0-9FE3-2B9D-0D69-19081B2745A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46194" y="3758135"/>
            <a:ext cx="773236" cy="773236"/>
          </a:xfrm>
          <a:prstGeom prst="rect">
            <a:avLst/>
          </a:prstGeom>
          <a:effectLst>
            <a:outerShdw blurRad="50800" dist="38100" dir="2700000" algn="tl" rotWithShape="0">
              <a:prstClr val="black">
                <a:alpha val="40000"/>
              </a:prstClr>
            </a:outerShdw>
          </a:effectLst>
        </p:spPr>
      </p:pic>
      <p:pic>
        <p:nvPicPr>
          <p:cNvPr id="28" name="Graphic 27">
            <a:extLst>
              <a:ext uri="{FF2B5EF4-FFF2-40B4-BE49-F238E27FC236}">
                <a16:creationId xmlns:a16="http://schemas.microsoft.com/office/drawing/2014/main" id="{47763019-F335-72A5-2F51-931E0B39397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866287" y="3736329"/>
            <a:ext cx="773236" cy="773236"/>
          </a:xfrm>
          <a:prstGeom prst="rect">
            <a:avLst/>
          </a:prstGeom>
          <a:effectLst>
            <a:outerShdw blurRad="50800" dist="38100" dir="2700000" algn="tl" rotWithShape="0">
              <a:prstClr val="black">
                <a:alpha val="40000"/>
              </a:prstClr>
            </a:outerShdw>
          </a:effectLst>
        </p:spPr>
      </p:pic>
      <p:sp>
        <p:nvSpPr>
          <p:cNvPr id="29" name="TextBox 28">
            <a:extLst>
              <a:ext uri="{FF2B5EF4-FFF2-40B4-BE49-F238E27FC236}">
                <a16:creationId xmlns:a16="http://schemas.microsoft.com/office/drawing/2014/main" id="{3F174EF6-077E-0A68-DEF3-08F4F162CBF0}"/>
              </a:ext>
            </a:extLst>
          </p:cNvPr>
          <p:cNvSpPr txBox="1"/>
          <p:nvPr/>
        </p:nvSpPr>
        <p:spPr>
          <a:xfrm>
            <a:off x="417838" y="4486328"/>
            <a:ext cx="2020081" cy="1328023"/>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Open Sans" panose="020B0606030504020204" pitchFamily="34" charset="0"/>
                <a:ea typeface="Open Sans" panose="020B0606030504020204" pitchFamily="34" charset="0"/>
                <a:cs typeface="Open Sans" panose="020B0606030504020204" pitchFamily="34" charset="0"/>
              </a:rPr>
              <a:t>A. </a:t>
            </a: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Puberty</a:t>
            </a:r>
            <a:b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1800" i="0" u="none" strike="noStrike" kern="1200" cap="none" spc="0" normalizeH="0" baseline="0" noProof="0" dirty="0">
                <a:ln>
                  <a:noFill/>
                </a:ln>
                <a:solidFill>
                  <a:schemeClr val="accent2">
                    <a:lumMod val="50000"/>
                  </a:schemeClr>
                </a:solidFill>
                <a:effectLst/>
                <a:uLnTx/>
                <a:uFillTx/>
                <a:latin typeface="Open Sans" panose="020B0606030504020204" pitchFamily="34" charset="0"/>
                <a:ea typeface="Open Sans" panose="020B0606030504020204" pitchFamily="34" charset="0"/>
                <a:cs typeface="Open Sans" panose="020B0606030504020204" pitchFamily="34" charset="0"/>
              </a:rPr>
              <a:t>(ages 8-16)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Menstruation begins</a:t>
            </a:r>
          </a:p>
        </p:txBody>
      </p:sp>
      <p:sp>
        <p:nvSpPr>
          <p:cNvPr id="30" name="TextBox 29">
            <a:extLst>
              <a:ext uri="{FF2B5EF4-FFF2-40B4-BE49-F238E27FC236}">
                <a16:creationId xmlns:a16="http://schemas.microsoft.com/office/drawing/2014/main" id="{E283F4AB-58BF-B730-0B7B-AF7596595709}"/>
              </a:ext>
            </a:extLst>
          </p:cNvPr>
          <p:cNvSpPr txBox="1"/>
          <p:nvPr/>
        </p:nvSpPr>
        <p:spPr>
          <a:xfrm>
            <a:off x="2738095" y="4500704"/>
            <a:ext cx="2844514" cy="1328023"/>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 Reproductive years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accent2">
                    <a:lumMod val="50000"/>
                  </a:schemeClr>
                </a:solidFill>
                <a:latin typeface="Open Sans" panose="020B0606030504020204" pitchFamily="34" charset="0"/>
                <a:ea typeface="Open Sans" panose="020B0606030504020204" pitchFamily="34" charset="0"/>
                <a:cs typeface="Open Sans" panose="020B0606030504020204" pitchFamily="34" charset="0"/>
              </a:rPr>
              <a:t>(ages 16-45)</a:t>
            </a:r>
            <a:endParaRPr kumimoji="0" lang="en-US" sz="1800" i="0" u="none" strike="noStrike" kern="1200" cap="none" spc="0" normalizeH="0" baseline="0" noProof="0" dirty="0">
              <a:ln>
                <a:noFill/>
              </a:ln>
              <a:solidFill>
                <a:schemeClr val="accent2">
                  <a:lumMod val="50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 becomes established</a:t>
            </a:r>
          </a:p>
        </p:txBody>
      </p:sp>
      <p:sp>
        <p:nvSpPr>
          <p:cNvPr id="31" name="TextBox 30">
            <a:extLst>
              <a:ext uri="{FF2B5EF4-FFF2-40B4-BE49-F238E27FC236}">
                <a16:creationId xmlns:a16="http://schemas.microsoft.com/office/drawing/2014/main" id="{F94BE32E-AFEA-968C-F35B-EE5DA779B731}"/>
              </a:ext>
            </a:extLst>
          </p:cNvPr>
          <p:cNvSpPr txBox="1"/>
          <p:nvPr/>
        </p:nvSpPr>
        <p:spPr>
          <a:xfrm>
            <a:off x="5895467" y="4500704"/>
            <a:ext cx="2900604" cy="1328023"/>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 Perimenopause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accent2">
                    <a:lumMod val="50000"/>
                  </a:schemeClr>
                </a:solidFill>
                <a:latin typeface="Open Sans" panose="020B0606030504020204" pitchFamily="34" charset="0"/>
                <a:ea typeface="Open Sans" panose="020B0606030504020204" pitchFamily="34" charset="0"/>
                <a:cs typeface="Open Sans" panose="020B0606030504020204" pitchFamily="34" charset="0"/>
              </a:rPr>
              <a:t>(begins approx. age 45)</a:t>
            </a:r>
            <a:endParaRPr kumimoji="0" lang="en-US" sz="1800" i="0" u="none" strike="noStrike" kern="1200" cap="none" spc="0" normalizeH="0" baseline="0" noProof="0" dirty="0">
              <a:ln>
                <a:noFill/>
              </a:ln>
              <a:solidFill>
                <a:schemeClr val="accent2">
                  <a:lumMod val="50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Cycles become unpredictable again</a:t>
            </a:r>
          </a:p>
        </p:txBody>
      </p:sp>
      <p:sp>
        <p:nvSpPr>
          <p:cNvPr id="32" name="TextBox 31">
            <a:extLst>
              <a:ext uri="{FF2B5EF4-FFF2-40B4-BE49-F238E27FC236}">
                <a16:creationId xmlns:a16="http://schemas.microsoft.com/office/drawing/2014/main" id="{9AFFD324-542C-D89D-FAFA-D6F8AA2D582C}"/>
              </a:ext>
            </a:extLst>
          </p:cNvPr>
          <p:cNvSpPr txBox="1"/>
          <p:nvPr/>
        </p:nvSpPr>
        <p:spPr>
          <a:xfrm>
            <a:off x="9108930" y="4502251"/>
            <a:ext cx="2767645" cy="1328023"/>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 Menopause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accent2">
                    <a:lumMod val="50000"/>
                  </a:schemeClr>
                </a:solidFill>
                <a:latin typeface="Open Sans" panose="020B0606030504020204" pitchFamily="34" charset="0"/>
                <a:ea typeface="Open Sans" panose="020B0606030504020204" pitchFamily="34" charset="0"/>
                <a:cs typeface="Open Sans" panose="020B0606030504020204" pitchFamily="34" charset="0"/>
              </a:rPr>
              <a:t>(average age 51)</a:t>
            </a:r>
            <a:endParaRPr kumimoji="0" lang="en-US" sz="1800" i="0" u="none" strike="noStrike" kern="1200" cap="none" spc="0" normalizeH="0" baseline="0" noProof="0" dirty="0">
              <a:ln>
                <a:noFill/>
              </a:ln>
              <a:solidFill>
                <a:schemeClr val="accent2">
                  <a:lumMod val="50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Periods stop completely</a:t>
            </a:r>
          </a:p>
        </p:txBody>
      </p:sp>
    </p:spTree>
    <p:extLst>
      <p:ext uri="{BB962C8B-B14F-4D97-AF65-F5344CB8AC3E}">
        <p14:creationId xmlns:p14="http://schemas.microsoft.com/office/powerpoint/2010/main" val="3749814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E552C-B403-E058-CA0A-A12C1044A5B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B040392-9D73-704B-2815-251193F10EFC}"/>
              </a:ext>
            </a:extLst>
          </p:cNvPr>
          <p:cNvSpPr txBox="1">
            <a:spLocks/>
          </p:cNvSpPr>
          <p:nvPr/>
        </p:nvSpPr>
        <p:spPr>
          <a:xfrm>
            <a:off x="150195" y="394695"/>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The menstrual cycle over a lifetime </a:t>
            </a:r>
          </a:p>
        </p:txBody>
      </p:sp>
      <p:pic>
        <p:nvPicPr>
          <p:cNvPr id="11" name="Graphic 10">
            <a:extLst>
              <a:ext uri="{FF2B5EF4-FFF2-40B4-BE49-F238E27FC236}">
                <a16:creationId xmlns:a16="http://schemas.microsoft.com/office/drawing/2014/main" id="{10E5B851-78DD-A45A-3642-120D7CE7C57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195" y="3889366"/>
            <a:ext cx="854762" cy="854762"/>
          </a:xfrm>
          <a:prstGeom prst="rect">
            <a:avLst/>
          </a:prstGeom>
          <a:effectLst>
            <a:outerShdw blurRad="50800" dist="38100" dir="2700000" algn="tl" rotWithShape="0">
              <a:prstClr val="black">
                <a:alpha val="40000"/>
              </a:prstClr>
            </a:outerShdw>
          </a:effectLst>
        </p:spPr>
      </p:pic>
      <p:pic>
        <p:nvPicPr>
          <p:cNvPr id="13" name="Graphic 12">
            <a:extLst>
              <a:ext uri="{FF2B5EF4-FFF2-40B4-BE49-F238E27FC236}">
                <a16:creationId xmlns:a16="http://schemas.microsoft.com/office/drawing/2014/main" id="{A4FB2EF3-48F9-158E-36A8-95B2C6378F3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76653" y="3977860"/>
            <a:ext cx="771937" cy="771937"/>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E45B5B83-79D3-C517-21F6-134DD4DF1DB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16862" y="3920154"/>
            <a:ext cx="914400" cy="914400"/>
          </a:xfrm>
          <a:prstGeom prst="rect">
            <a:avLst/>
          </a:prstGeom>
          <a:effectLst>
            <a:outerShdw blurRad="50800" dist="38100" dir="2700000" algn="tl" rotWithShape="0">
              <a:prstClr val="black">
                <a:alpha val="40000"/>
              </a:prstClr>
            </a:outerShdw>
          </a:effectLst>
        </p:spPr>
      </p:pic>
      <p:pic>
        <p:nvPicPr>
          <p:cNvPr id="17" name="Graphic 16">
            <a:extLst>
              <a:ext uri="{FF2B5EF4-FFF2-40B4-BE49-F238E27FC236}">
                <a16:creationId xmlns:a16="http://schemas.microsoft.com/office/drawing/2014/main" id="{4F5FF26E-FA53-C068-22FD-B0424CEF9CB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21684" y="3889366"/>
            <a:ext cx="914400" cy="914400"/>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E0BCC97C-70AE-18D8-E0CD-D8A7A7DFD1A5}"/>
              </a:ext>
            </a:extLst>
          </p:cNvPr>
          <p:cNvSpPr txBox="1"/>
          <p:nvPr/>
        </p:nvSpPr>
        <p:spPr>
          <a:xfrm>
            <a:off x="480536" y="4804197"/>
            <a:ext cx="2020081" cy="1021556"/>
          </a:xfrm>
          <a:prstGeom prst="roundRect">
            <a:avLst/>
          </a:prstGeom>
          <a:solidFill>
            <a:schemeClr val="accent1">
              <a:lumMod val="40000"/>
              <a:lumOff val="60000"/>
            </a:schemeClr>
          </a:solidFill>
          <a:ln>
            <a:solidFill>
              <a:schemeClr val="accent1">
                <a:lumMod val="40000"/>
                <a:lumOff val="6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Puberty </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Menstruation begins</a:t>
            </a:r>
          </a:p>
        </p:txBody>
      </p:sp>
      <p:sp>
        <p:nvSpPr>
          <p:cNvPr id="3" name="TextBox 2">
            <a:extLst>
              <a:ext uri="{FF2B5EF4-FFF2-40B4-BE49-F238E27FC236}">
                <a16:creationId xmlns:a16="http://schemas.microsoft.com/office/drawing/2014/main" id="{519C2607-C748-CE55-3BA0-DA80D88C7D59}"/>
              </a:ext>
            </a:extLst>
          </p:cNvPr>
          <p:cNvSpPr txBox="1"/>
          <p:nvPr/>
        </p:nvSpPr>
        <p:spPr>
          <a:xfrm>
            <a:off x="2770595" y="4798731"/>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 Reproductive years</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 becomes established</a:t>
            </a:r>
          </a:p>
        </p:txBody>
      </p:sp>
      <p:sp>
        <p:nvSpPr>
          <p:cNvPr id="5" name="TextBox 4">
            <a:extLst>
              <a:ext uri="{FF2B5EF4-FFF2-40B4-BE49-F238E27FC236}">
                <a16:creationId xmlns:a16="http://schemas.microsoft.com/office/drawing/2014/main" id="{EF4E1150-F8E0-18E4-63EA-D14E96998AE5}"/>
              </a:ext>
            </a:extLst>
          </p:cNvPr>
          <p:cNvSpPr txBox="1"/>
          <p:nvPr/>
        </p:nvSpPr>
        <p:spPr>
          <a:xfrm>
            <a:off x="5808218" y="4798731"/>
            <a:ext cx="2900604"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 Perimenopause</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Cycles become unpredictable again</a:t>
            </a:r>
          </a:p>
        </p:txBody>
      </p:sp>
      <p:sp>
        <p:nvSpPr>
          <p:cNvPr id="8" name="TextBox 7">
            <a:extLst>
              <a:ext uri="{FF2B5EF4-FFF2-40B4-BE49-F238E27FC236}">
                <a16:creationId xmlns:a16="http://schemas.microsoft.com/office/drawing/2014/main" id="{FAF68AB3-F620-8BF6-1C5A-ABF0F556B5BE}"/>
              </a:ext>
            </a:extLst>
          </p:cNvPr>
          <p:cNvSpPr txBox="1"/>
          <p:nvPr/>
        </p:nvSpPr>
        <p:spPr>
          <a:xfrm>
            <a:off x="8978800" y="4792795"/>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 Menopause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Periods stop completely</a:t>
            </a:r>
          </a:p>
        </p:txBody>
      </p:sp>
      <p:sp>
        <p:nvSpPr>
          <p:cNvPr id="9" name="TextBox 8">
            <a:extLst>
              <a:ext uri="{FF2B5EF4-FFF2-40B4-BE49-F238E27FC236}">
                <a16:creationId xmlns:a16="http://schemas.microsoft.com/office/drawing/2014/main" id="{F839D8B8-53FF-5F38-171E-67195F399E2E}"/>
              </a:ext>
            </a:extLst>
          </p:cNvPr>
          <p:cNvSpPr txBox="1"/>
          <p:nvPr/>
        </p:nvSpPr>
        <p:spPr>
          <a:xfrm>
            <a:off x="150195" y="985277"/>
            <a:ext cx="11906203" cy="50475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Link the symptoms to the four life stages. Some symptoms may appear in more than one category!</a:t>
            </a:r>
          </a:p>
        </p:txBody>
      </p:sp>
      <p:sp>
        <p:nvSpPr>
          <p:cNvPr id="10" name="TextBox 9">
            <a:extLst>
              <a:ext uri="{FF2B5EF4-FFF2-40B4-BE49-F238E27FC236}">
                <a16:creationId xmlns:a16="http://schemas.microsoft.com/office/drawing/2014/main" id="{5B0F6CFC-974C-AA0D-6C18-5C2049746403}"/>
              </a:ext>
            </a:extLst>
          </p:cNvPr>
          <p:cNvSpPr txBox="1"/>
          <p:nvPr/>
        </p:nvSpPr>
        <p:spPr>
          <a:xfrm>
            <a:off x="174835" y="1798414"/>
            <a:ext cx="2290060" cy="442674"/>
          </a:xfrm>
          <a:prstGeom prst="roundRect">
            <a:avLst/>
          </a:prstGeom>
          <a:solidFill>
            <a:schemeClr val="accent1">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 Irregular cycles</a:t>
            </a:r>
          </a:p>
        </p:txBody>
      </p:sp>
      <p:sp>
        <p:nvSpPr>
          <p:cNvPr id="12" name="TextBox 11">
            <a:extLst>
              <a:ext uri="{FF2B5EF4-FFF2-40B4-BE49-F238E27FC236}">
                <a16:creationId xmlns:a16="http://schemas.microsoft.com/office/drawing/2014/main" id="{FF25D8CD-3A75-F85E-A9AB-55974F8239CC}"/>
              </a:ext>
            </a:extLst>
          </p:cNvPr>
          <p:cNvSpPr txBox="1"/>
          <p:nvPr/>
        </p:nvSpPr>
        <p:spPr>
          <a:xfrm>
            <a:off x="2697686" y="2494688"/>
            <a:ext cx="2677212"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7. Heavy bleeding</a:t>
            </a:r>
          </a:p>
        </p:txBody>
      </p:sp>
      <p:sp>
        <p:nvSpPr>
          <p:cNvPr id="14" name="TextBox 13">
            <a:extLst>
              <a:ext uri="{FF2B5EF4-FFF2-40B4-BE49-F238E27FC236}">
                <a16:creationId xmlns:a16="http://schemas.microsoft.com/office/drawing/2014/main" id="{D9089F9A-0A11-BBF5-B9A6-2CF26EF892B1}"/>
              </a:ext>
            </a:extLst>
          </p:cNvPr>
          <p:cNvSpPr txBox="1"/>
          <p:nvPr/>
        </p:nvSpPr>
        <p:spPr>
          <a:xfrm>
            <a:off x="256976" y="2482613"/>
            <a:ext cx="2183734"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6. Hot flushes</a:t>
            </a:r>
          </a:p>
        </p:txBody>
      </p:sp>
      <p:sp>
        <p:nvSpPr>
          <p:cNvPr id="16" name="TextBox 15">
            <a:extLst>
              <a:ext uri="{FF2B5EF4-FFF2-40B4-BE49-F238E27FC236}">
                <a16:creationId xmlns:a16="http://schemas.microsoft.com/office/drawing/2014/main" id="{9E48C673-D617-9662-4EBA-6E94B8E7CEDA}"/>
              </a:ext>
            </a:extLst>
          </p:cNvPr>
          <p:cNvSpPr txBox="1"/>
          <p:nvPr/>
        </p:nvSpPr>
        <p:spPr>
          <a:xfrm>
            <a:off x="2639730" y="1798414"/>
            <a:ext cx="2412928" cy="442674"/>
          </a:xfrm>
          <a:prstGeom prst="roundRect">
            <a:avLst/>
          </a:prstGeom>
          <a:solidFill>
            <a:schemeClr val="accent1">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Mood changes</a:t>
            </a:r>
          </a:p>
        </p:txBody>
      </p:sp>
      <p:sp>
        <p:nvSpPr>
          <p:cNvPr id="18" name="TextBox 17">
            <a:extLst>
              <a:ext uri="{FF2B5EF4-FFF2-40B4-BE49-F238E27FC236}">
                <a16:creationId xmlns:a16="http://schemas.microsoft.com/office/drawing/2014/main" id="{7879F551-86CC-B184-9BD2-709F498724A2}"/>
              </a:ext>
            </a:extLst>
          </p:cNvPr>
          <p:cNvSpPr txBox="1"/>
          <p:nvPr/>
        </p:nvSpPr>
        <p:spPr>
          <a:xfrm>
            <a:off x="5227493" y="1789926"/>
            <a:ext cx="1817627"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 Joint pain</a:t>
            </a:r>
          </a:p>
        </p:txBody>
      </p:sp>
      <p:sp>
        <p:nvSpPr>
          <p:cNvPr id="19" name="TextBox 18">
            <a:extLst>
              <a:ext uri="{FF2B5EF4-FFF2-40B4-BE49-F238E27FC236}">
                <a16:creationId xmlns:a16="http://schemas.microsoft.com/office/drawing/2014/main" id="{27154F92-CE54-C2DB-0C79-30F6D6958B0A}"/>
              </a:ext>
            </a:extLst>
          </p:cNvPr>
          <p:cNvSpPr txBox="1"/>
          <p:nvPr/>
        </p:nvSpPr>
        <p:spPr>
          <a:xfrm>
            <a:off x="5631874" y="2492826"/>
            <a:ext cx="3132007" cy="442674"/>
          </a:xfrm>
          <a:prstGeom prst="roundRect">
            <a:avLst/>
          </a:prstGeom>
          <a:solidFill>
            <a:schemeClr val="accent1">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8. More regular cycles</a:t>
            </a:r>
          </a:p>
        </p:txBody>
      </p:sp>
      <p:sp>
        <p:nvSpPr>
          <p:cNvPr id="20" name="TextBox 19">
            <a:extLst>
              <a:ext uri="{FF2B5EF4-FFF2-40B4-BE49-F238E27FC236}">
                <a16:creationId xmlns:a16="http://schemas.microsoft.com/office/drawing/2014/main" id="{8D2FF631-58EE-0CD7-0C62-60F22EFFB507}"/>
              </a:ext>
            </a:extLst>
          </p:cNvPr>
          <p:cNvSpPr txBox="1"/>
          <p:nvPr/>
        </p:nvSpPr>
        <p:spPr>
          <a:xfrm>
            <a:off x="7219955" y="1798414"/>
            <a:ext cx="1714140"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4. Brain fog</a:t>
            </a:r>
          </a:p>
        </p:txBody>
      </p:sp>
      <p:sp>
        <p:nvSpPr>
          <p:cNvPr id="21" name="TextBox 20">
            <a:extLst>
              <a:ext uri="{FF2B5EF4-FFF2-40B4-BE49-F238E27FC236}">
                <a16:creationId xmlns:a16="http://schemas.microsoft.com/office/drawing/2014/main" id="{75A9B42E-E0DF-B880-69C2-5C58C87E5364}"/>
              </a:ext>
            </a:extLst>
          </p:cNvPr>
          <p:cNvSpPr txBox="1"/>
          <p:nvPr/>
        </p:nvSpPr>
        <p:spPr>
          <a:xfrm>
            <a:off x="9020857" y="2482613"/>
            <a:ext cx="2914167"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9. Sleep disruption</a:t>
            </a:r>
          </a:p>
        </p:txBody>
      </p:sp>
      <p:sp>
        <p:nvSpPr>
          <p:cNvPr id="22" name="TextBox 21">
            <a:extLst>
              <a:ext uri="{FF2B5EF4-FFF2-40B4-BE49-F238E27FC236}">
                <a16:creationId xmlns:a16="http://schemas.microsoft.com/office/drawing/2014/main" id="{EDB7741B-FB93-FCBF-B66C-12705774EE50}"/>
              </a:ext>
            </a:extLst>
          </p:cNvPr>
          <p:cNvSpPr txBox="1"/>
          <p:nvPr/>
        </p:nvSpPr>
        <p:spPr>
          <a:xfrm>
            <a:off x="5582609" y="3187238"/>
            <a:ext cx="2849997"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12. Vaginal dryness</a:t>
            </a:r>
          </a:p>
        </p:txBody>
      </p:sp>
      <p:sp>
        <p:nvSpPr>
          <p:cNvPr id="23" name="TextBox 22">
            <a:extLst>
              <a:ext uri="{FF2B5EF4-FFF2-40B4-BE49-F238E27FC236}">
                <a16:creationId xmlns:a16="http://schemas.microsoft.com/office/drawing/2014/main" id="{B60516B8-CCEA-6CF9-7E41-0A4F981BA575}"/>
              </a:ext>
            </a:extLst>
          </p:cNvPr>
          <p:cNvSpPr txBox="1"/>
          <p:nvPr/>
        </p:nvSpPr>
        <p:spPr>
          <a:xfrm>
            <a:off x="9108930" y="1787584"/>
            <a:ext cx="2908236"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5. Heart palpitations</a:t>
            </a:r>
          </a:p>
        </p:txBody>
      </p:sp>
      <p:sp>
        <p:nvSpPr>
          <p:cNvPr id="24" name="TextBox 23">
            <a:extLst>
              <a:ext uri="{FF2B5EF4-FFF2-40B4-BE49-F238E27FC236}">
                <a16:creationId xmlns:a16="http://schemas.microsoft.com/office/drawing/2014/main" id="{803CBA17-28DA-61C3-0CE0-2ECF0BF9EDD2}"/>
              </a:ext>
            </a:extLst>
          </p:cNvPr>
          <p:cNvSpPr txBox="1"/>
          <p:nvPr/>
        </p:nvSpPr>
        <p:spPr>
          <a:xfrm>
            <a:off x="177325" y="3187238"/>
            <a:ext cx="2548679"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10. Memory lapses</a:t>
            </a:r>
          </a:p>
        </p:txBody>
      </p:sp>
      <p:sp>
        <p:nvSpPr>
          <p:cNvPr id="25" name="TextBox 24">
            <a:extLst>
              <a:ext uri="{FF2B5EF4-FFF2-40B4-BE49-F238E27FC236}">
                <a16:creationId xmlns:a16="http://schemas.microsoft.com/office/drawing/2014/main" id="{64D6E268-E0A5-EB5E-7FFD-F86CFA4D5F0B}"/>
              </a:ext>
            </a:extLst>
          </p:cNvPr>
          <p:cNvSpPr txBox="1"/>
          <p:nvPr/>
        </p:nvSpPr>
        <p:spPr>
          <a:xfrm>
            <a:off x="2903329" y="3187238"/>
            <a:ext cx="2501955"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11. Thinning hair</a:t>
            </a:r>
          </a:p>
        </p:txBody>
      </p:sp>
      <p:sp>
        <p:nvSpPr>
          <p:cNvPr id="26" name="TextBox 25">
            <a:extLst>
              <a:ext uri="{FF2B5EF4-FFF2-40B4-BE49-F238E27FC236}">
                <a16:creationId xmlns:a16="http://schemas.microsoft.com/office/drawing/2014/main" id="{F7402FBC-A72A-73E2-3F47-8EA2E74A27EE}"/>
              </a:ext>
            </a:extLst>
          </p:cNvPr>
          <p:cNvSpPr txBox="1"/>
          <p:nvPr/>
        </p:nvSpPr>
        <p:spPr>
          <a:xfrm>
            <a:off x="8609931" y="3178377"/>
            <a:ext cx="3404746"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13. Urinary incontinence</a:t>
            </a:r>
          </a:p>
        </p:txBody>
      </p:sp>
    </p:spTree>
    <p:extLst>
      <p:ext uri="{BB962C8B-B14F-4D97-AF65-F5344CB8AC3E}">
        <p14:creationId xmlns:p14="http://schemas.microsoft.com/office/powerpoint/2010/main" val="1576600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42E62-84C6-4326-91A4-6D71AE022C2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96B501B-4070-D70A-3392-F5C5240B440F}"/>
              </a:ext>
            </a:extLst>
          </p:cNvPr>
          <p:cNvSpPr txBox="1">
            <a:spLocks/>
          </p:cNvSpPr>
          <p:nvPr/>
        </p:nvSpPr>
        <p:spPr>
          <a:xfrm>
            <a:off x="150195" y="394695"/>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The menstrual cycle over a lifetime </a:t>
            </a:r>
          </a:p>
        </p:txBody>
      </p:sp>
      <p:pic>
        <p:nvPicPr>
          <p:cNvPr id="11" name="Graphic 10">
            <a:extLst>
              <a:ext uri="{FF2B5EF4-FFF2-40B4-BE49-F238E27FC236}">
                <a16:creationId xmlns:a16="http://schemas.microsoft.com/office/drawing/2014/main" id="{687BB24E-0C87-B272-60E0-30CAEA9C61F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195" y="3889366"/>
            <a:ext cx="854762" cy="854762"/>
          </a:xfrm>
          <a:prstGeom prst="rect">
            <a:avLst/>
          </a:prstGeom>
          <a:effectLst>
            <a:outerShdw blurRad="50800" dist="38100" dir="2700000" algn="tl" rotWithShape="0">
              <a:prstClr val="black">
                <a:alpha val="40000"/>
              </a:prstClr>
            </a:outerShdw>
          </a:effectLst>
        </p:spPr>
      </p:pic>
      <p:pic>
        <p:nvPicPr>
          <p:cNvPr id="13" name="Graphic 12">
            <a:extLst>
              <a:ext uri="{FF2B5EF4-FFF2-40B4-BE49-F238E27FC236}">
                <a16:creationId xmlns:a16="http://schemas.microsoft.com/office/drawing/2014/main" id="{A79403AD-918D-CE2F-3A44-C6F477163F5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76653" y="3977860"/>
            <a:ext cx="771937" cy="771937"/>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40E66976-B972-20BB-474F-A1BE53B3F0B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16862" y="3920154"/>
            <a:ext cx="914400" cy="914400"/>
          </a:xfrm>
          <a:prstGeom prst="rect">
            <a:avLst/>
          </a:prstGeom>
          <a:effectLst>
            <a:outerShdw blurRad="50800" dist="38100" dir="2700000" algn="tl" rotWithShape="0">
              <a:prstClr val="black">
                <a:alpha val="40000"/>
              </a:prstClr>
            </a:outerShdw>
          </a:effectLst>
        </p:spPr>
      </p:pic>
      <p:pic>
        <p:nvPicPr>
          <p:cNvPr id="17" name="Graphic 16">
            <a:extLst>
              <a:ext uri="{FF2B5EF4-FFF2-40B4-BE49-F238E27FC236}">
                <a16:creationId xmlns:a16="http://schemas.microsoft.com/office/drawing/2014/main" id="{283BFED5-DA67-836C-033A-171E7C995CF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21684" y="3889366"/>
            <a:ext cx="914400" cy="914400"/>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1D33C6A2-B351-3442-F5F7-E74C9DD0AA5E}"/>
              </a:ext>
            </a:extLst>
          </p:cNvPr>
          <p:cNvSpPr txBox="1"/>
          <p:nvPr/>
        </p:nvSpPr>
        <p:spPr>
          <a:xfrm>
            <a:off x="480536" y="4804197"/>
            <a:ext cx="2020081"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Puberty </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Menstruation begins</a:t>
            </a:r>
          </a:p>
        </p:txBody>
      </p:sp>
      <p:sp>
        <p:nvSpPr>
          <p:cNvPr id="3" name="TextBox 2">
            <a:extLst>
              <a:ext uri="{FF2B5EF4-FFF2-40B4-BE49-F238E27FC236}">
                <a16:creationId xmlns:a16="http://schemas.microsoft.com/office/drawing/2014/main" id="{5CAB2A69-777D-38C5-836F-F29CE081314E}"/>
              </a:ext>
            </a:extLst>
          </p:cNvPr>
          <p:cNvSpPr txBox="1"/>
          <p:nvPr/>
        </p:nvSpPr>
        <p:spPr>
          <a:xfrm>
            <a:off x="2770595" y="4798731"/>
            <a:ext cx="2767645" cy="1021556"/>
          </a:xfrm>
          <a:prstGeom prst="round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 Reproductive years</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 becomes established</a:t>
            </a:r>
          </a:p>
        </p:txBody>
      </p:sp>
      <p:sp>
        <p:nvSpPr>
          <p:cNvPr id="5" name="TextBox 4">
            <a:extLst>
              <a:ext uri="{FF2B5EF4-FFF2-40B4-BE49-F238E27FC236}">
                <a16:creationId xmlns:a16="http://schemas.microsoft.com/office/drawing/2014/main" id="{A78DE68F-4F48-95F8-05C5-64BC184B5CD1}"/>
              </a:ext>
            </a:extLst>
          </p:cNvPr>
          <p:cNvSpPr txBox="1"/>
          <p:nvPr/>
        </p:nvSpPr>
        <p:spPr>
          <a:xfrm>
            <a:off x="5808218" y="4798731"/>
            <a:ext cx="2900604"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 Perimenopause</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Cycles become unpredictable again</a:t>
            </a:r>
          </a:p>
        </p:txBody>
      </p:sp>
      <p:sp>
        <p:nvSpPr>
          <p:cNvPr id="8" name="TextBox 7">
            <a:extLst>
              <a:ext uri="{FF2B5EF4-FFF2-40B4-BE49-F238E27FC236}">
                <a16:creationId xmlns:a16="http://schemas.microsoft.com/office/drawing/2014/main" id="{EFB7B1D6-A365-F5F9-26FC-CC735A29869C}"/>
              </a:ext>
            </a:extLst>
          </p:cNvPr>
          <p:cNvSpPr txBox="1"/>
          <p:nvPr/>
        </p:nvSpPr>
        <p:spPr>
          <a:xfrm>
            <a:off x="8978800" y="4792795"/>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 Menopause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Periods stop completely</a:t>
            </a:r>
          </a:p>
        </p:txBody>
      </p:sp>
      <p:sp>
        <p:nvSpPr>
          <p:cNvPr id="9" name="TextBox 8">
            <a:extLst>
              <a:ext uri="{FF2B5EF4-FFF2-40B4-BE49-F238E27FC236}">
                <a16:creationId xmlns:a16="http://schemas.microsoft.com/office/drawing/2014/main" id="{63078B1F-98A4-FC7D-CCBF-D4D501DDD9CE}"/>
              </a:ext>
            </a:extLst>
          </p:cNvPr>
          <p:cNvSpPr txBox="1"/>
          <p:nvPr/>
        </p:nvSpPr>
        <p:spPr>
          <a:xfrm>
            <a:off x="150195" y="985277"/>
            <a:ext cx="11906203" cy="50475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Link the symptoms to the four life stages. Some symptoms may appear in more than one category!</a:t>
            </a:r>
          </a:p>
        </p:txBody>
      </p:sp>
      <p:sp>
        <p:nvSpPr>
          <p:cNvPr id="10" name="TextBox 9">
            <a:extLst>
              <a:ext uri="{FF2B5EF4-FFF2-40B4-BE49-F238E27FC236}">
                <a16:creationId xmlns:a16="http://schemas.microsoft.com/office/drawing/2014/main" id="{3BC62BD9-0F4D-D5B3-721A-46C1C5EDB202}"/>
              </a:ext>
            </a:extLst>
          </p:cNvPr>
          <p:cNvSpPr txBox="1"/>
          <p:nvPr/>
        </p:nvSpPr>
        <p:spPr>
          <a:xfrm>
            <a:off x="174835" y="1798414"/>
            <a:ext cx="2290060"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 Irregular cycles</a:t>
            </a:r>
          </a:p>
        </p:txBody>
      </p:sp>
      <p:sp>
        <p:nvSpPr>
          <p:cNvPr id="12" name="TextBox 11">
            <a:extLst>
              <a:ext uri="{FF2B5EF4-FFF2-40B4-BE49-F238E27FC236}">
                <a16:creationId xmlns:a16="http://schemas.microsoft.com/office/drawing/2014/main" id="{10A2F340-1E3B-7BD4-6D7C-06E596D7A182}"/>
              </a:ext>
            </a:extLst>
          </p:cNvPr>
          <p:cNvSpPr txBox="1"/>
          <p:nvPr/>
        </p:nvSpPr>
        <p:spPr>
          <a:xfrm>
            <a:off x="2697686" y="2494688"/>
            <a:ext cx="2677212" cy="442674"/>
          </a:xfrm>
          <a:prstGeom prst="roundRect">
            <a:avLst/>
          </a:prstGeom>
          <a:solidFill>
            <a:schemeClr val="accent5">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7. Heavy bleeding</a:t>
            </a:r>
          </a:p>
        </p:txBody>
      </p:sp>
      <p:sp>
        <p:nvSpPr>
          <p:cNvPr id="14" name="TextBox 13">
            <a:extLst>
              <a:ext uri="{FF2B5EF4-FFF2-40B4-BE49-F238E27FC236}">
                <a16:creationId xmlns:a16="http://schemas.microsoft.com/office/drawing/2014/main" id="{948AE68E-2765-7BFE-C1A4-C4AA61556F64}"/>
              </a:ext>
            </a:extLst>
          </p:cNvPr>
          <p:cNvSpPr txBox="1"/>
          <p:nvPr/>
        </p:nvSpPr>
        <p:spPr>
          <a:xfrm>
            <a:off x="256976" y="2482613"/>
            <a:ext cx="2183734"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6. Hot flushes</a:t>
            </a:r>
          </a:p>
        </p:txBody>
      </p:sp>
      <p:sp>
        <p:nvSpPr>
          <p:cNvPr id="16" name="TextBox 15">
            <a:extLst>
              <a:ext uri="{FF2B5EF4-FFF2-40B4-BE49-F238E27FC236}">
                <a16:creationId xmlns:a16="http://schemas.microsoft.com/office/drawing/2014/main" id="{8A82B16A-9D65-FB11-EE72-7C0A133126DF}"/>
              </a:ext>
            </a:extLst>
          </p:cNvPr>
          <p:cNvSpPr txBox="1"/>
          <p:nvPr/>
        </p:nvSpPr>
        <p:spPr>
          <a:xfrm>
            <a:off x="2639730" y="1798414"/>
            <a:ext cx="2412928" cy="442674"/>
          </a:xfrm>
          <a:prstGeom prst="roundRect">
            <a:avLst/>
          </a:prstGeom>
          <a:solidFill>
            <a:schemeClr val="accent5">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Mood changes</a:t>
            </a:r>
          </a:p>
        </p:txBody>
      </p:sp>
      <p:sp>
        <p:nvSpPr>
          <p:cNvPr id="18" name="TextBox 17">
            <a:extLst>
              <a:ext uri="{FF2B5EF4-FFF2-40B4-BE49-F238E27FC236}">
                <a16:creationId xmlns:a16="http://schemas.microsoft.com/office/drawing/2014/main" id="{D4E39F54-8187-B7DD-D493-4BF67979E78D}"/>
              </a:ext>
            </a:extLst>
          </p:cNvPr>
          <p:cNvSpPr txBox="1"/>
          <p:nvPr/>
        </p:nvSpPr>
        <p:spPr>
          <a:xfrm>
            <a:off x="5227493" y="1789926"/>
            <a:ext cx="1817627"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 Joint pain</a:t>
            </a:r>
          </a:p>
        </p:txBody>
      </p:sp>
      <p:sp>
        <p:nvSpPr>
          <p:cNvPr id="19" name="TextBox 18">
            <a:extLst>
              <a:ext uri="{FF2B5EF4-FFF2-40B4-BE49-F238E27FC236}">
                <a16:creationId xmlns:a16="http://schemas.microsoft.com/office/drawing/2014/main" id="{748EE817-8F4E-CB1B-6808-FA0527A225A1}"/>
              </a:ext>
            </a:extLst>
          </p:cNvPr>
          <p:cNvSpPr txBox="1"/>
          <p:nvPr/>
        </p:nvSpPr>
        <p:spPr>
          <a:xfrm>
            <a:off x="5631874" y="2492826"/>
            <a:ext cx="3132007" cy="442674"/>
          </a:xfrm>
          <a:prstGeom prst="roundRect">
            <a:avLst/>
          </a:prstGeom>
          <a:solidFill>
            <a:schemeClr val="accent5">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8. More regular cycles</a:t>
            </a:r>
          </a:p>
        </p:txBody>
      </p:sp>
      <p:sp>
        <p:nvSpPr>
          <p:cNvPr id="20" name="TextBox 19">
            <a:extLst>
              <a:ext uri="{FF2B5EF4-FFF2-40B4-BE49-F238E27FC236}">
                <a16:creationId xmlns:a16="http://schemas.microsoft.com/office/drawing/2014/main" id="{5471011A-8D60-FBD1-7C5A-F339C5F32576}"/>
              </a:ext>
            </a:extLst>
          </p:cNvPr>
          <p:cNvSpPr txBox="1"/>
          <p:nvPr/>
        </p:nvSpPr>
        <p:spPr>
          <a:xfrm>
            <a:off x="7219955" y="1798414"/>
            <a:ext cx="1714140"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4. Brain fog</a:t>
            </a:r>
          </a:p>
        </p:txBody>
      </p:sp>
      <p:sp>
        <p:nvSpPr>
          <p:cNvPr id="21" name="TextBox 20">
            <a:extLst>
              <a:ext uri="{FF2B5EF4-FFF2-40B4-BE49-F238E27FC236}">
                <a16:creationId xmlns:a16="http://schemas.microsoft.com/office/drawing/2014/main" id="{A0A11B57-459F-165A-82F5-E355D1D0CB6E}"/>
              </a:ext>
            </a:extLst>
          </p:cNvPr>
          <p:cNvSpPr txBox="1"/>
          <p:nvPr/>
        </p:nvSpPr>
        <p:spPr>
          <a:xfrm>
            <a:off x="9020857" y="2482613"/>
            <a:ext cx="2914167"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9. Sleep disruption</a:t>
            </a:r>
          </a:p>
        </p:txBody>
      </p:sp>
      <p:sp>
        <p:nvSpPr>
          <p:cNvPr id="22" name="TextBox 21">
            <a:extLst>
              <a:ext uri="{FF2B5EF4-FFF2-40B4-BE49-F238E27FC236}">
                <a16:creationId xmlns:a16="http://schemas.microsoft.com/office/drawing/2014/main" id="{1E20B43C-4036-8957-8EAD-CFA549407164}"/>
              </a:ext>
            </a:extLst>
          </p:cNvPr>
          <p:cNvSpPr txBox="1"/>
          <p:nvPr/>
        </p:nvSpPr>
        <p:spPr>
          <a:xfrm>
            <a:off x="5582609" y="3187238"/>
            <a:ext cx="2849997"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12. Vaginal dryness</a:t>
            </a:r>
          </a:p>
        </p:txBody>
      </p:sp>
      <p:sp>
        <p:nvSpPr>
          <p:cNvPr id="23" name="TextBox 22">
            <a:extLst>
              <a:ext uri="{FF2B5EF4-FFF2-40B4-BE49-F238E27FC236}">
                <a16:creationId xmlns:a16="http://schemas.microsoft.com/office/drawing/2014/main" id="{72835E72-DD5F-2DE1-E55B-AF379113627F}"/>
              </a:ext>
            </a:extLst>
          </p:cNvPr>
          <p:cNvSpPr txBox="1"/>
          <p:nvPr/>
        </p:nvSpPr>
        <p:spPr>
          <a:xfrm>
            <a:off x="9108930" y="1787584"/>
            <a:ext cx="2908236"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5. Heart palpitations</a:t>
            </a:r>
          </a:p>
        </p:txBody>
      </p:sp>
      <p:sp>
        <p:nvSpPr>
          <p:cNvPr id="24" name="TextBox 23">
            <a:extLst>
              <a:ext uri="{FF2B5EF4-FFF2-40B4-BE49-F238E27FC236}">
                <a16:creationId xmlns:a16="http://schemas.microsoft.com/office/drawing/2014/main" id="{38776260-1407-274D-0541-641C8B9D7AF6}"/>
              </a:ext>
            </a:extLst>
          </p:cNvPr>
          <p:cNvSpPr txBox="1"/>
          <p:nvPr/>
        </p:nvSpPr>
        <p:spPr>
          <a:xfrm>
            <a:off x="177325" y="3187238"/>
            <a:ext cx="2548679"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10. Memory lapses</a:t>
            </a:r>
          </a:p>
        </p:txBody>
      </p:sp>
      <p:sp>
        <p:nvSpPr>
          <p:cNvPr id="25" name="TextBox 24">
            <a:extLst>
              <a:ext uri="{FF2B5EF4-FFF2-40B4-BE49-F238E27FC236}">
                <a16:creationId xmlns:a16="http://schemas.microsoft.com/office/drawing/2014/main" id="{4BA2ADCD-310A-CC13-E900-CCBBDCD4A03D}"/>
              </a:ext>
            </a:extLst>
          </p:cNvPr>
          <p:cNvSpPr txBox="1"/>
          <p:nvPr/>
        </p:nvSpPr>
        <p:spPr>
          <a:xfrm>
            <a:off x="2903329" y="3187238"/>
            <a:ext cx="2501955"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11. Thinning hair</a:t>
            </a:r>
          </a:p>
        </p:txBody>
      </p:sp>
      <p:sp>
        <p:nvSpPr>
          <p:cNvPr id="26" name="TextBox 25">
            <a:extLst>
              <a:ext uri="{FF2B5EF4-FFF2-40B4-BE49-F238E27FC236}">
                <a16:creationId xmlns:a16="http://schemas.microsoft.com/office/drawing/2014/main" id="{7379C80C-38A3-FC5B-5840-30DDE78F3693}"/>
              </a:ext>
            </a:extLst>
          </p:cNvPr>
          <p:cNvSpPr txBox="1"/>
          <p:nvPr/>
        </p:nvSpPr>
        <p:spPr>
          <a:xfrm>
            <a:off x="8609931" y="3178377"/>
            <a:ext cx="3404746"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13. Urinary incontinence</a:t>
            </a:r>
          </a:p>
        </p:txBody>
      </p:sp>
    </p:spTree>
    <p:extLst>
      <p:ext uri="{BB962C8B-B14F-4D97-AF65-F5344CB8AC3E}">
        <p14:creationId xmlns:p14="http://schemas.microsoft.com/office/powerpoint/2010/main" val="846298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EC52B-9AC0-4898-8C2A-A9A61722011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72666D6-9982-21B7-7C60-6F79CA9B2C64}"/>
              </a:ext>
            </a:extLst>
          </p:cNvPr>
          <p:cNvSpPr txBox="1">
            <a:spLocks/>
          </p:cNvSpPr>
          <p:nvPr/>
        </p:nvSpPr>
        <p:spPr>
          <a:xfrm>
            <a:off x="150195" y="394695"/>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The menstrual cycle over a lifetime </a:t>
            </a:r>
          </a:p>
        </p:txBody>
      </p:sp>
      <p:pic>
        <p:nvPicPr>
          <p:cNvPr id="11" name="Graphic 10">
            <a:extLst>
              <a:ext uri="{FF2B5EF4-FFF2-40B4-BE49-F238E27FC236}">
                <a16:creationId xmlns:a16="http://schemas.microsoft.com/office/drawing/2014/main" id="{EBE02223-20A4-DD08-0F9D-6CB99603B27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195" y="3889366"/>
            <a:ext cx="854762" cy="854762"/>
          </a:xfrm>
          <a:prstGeom prst="rect">
            <a:avLst/>
          </a:prstGeom>
          <a:effectLst>
            <a:outerShdw blurRad="50800" dist="38100" dir="2700000" algn="tl" rotWithShape="0">
              <a:prstClr val="black">
                <a:alpha val="40000"/>
              </a:prstClr>
            </a:outerShdw>
          </a:effectLst>
        </p:spPr>
      </p:pic>
      <p:pic>
        <p:nvPicPr>
          <p:cNvPr id="13" name="Graphic 12">
            <a:extLst>
              <a:ext uri="{FF2B5EF4-FFF2-40B4-BE49-F238E27FC236}">
                <a16:creationId xmlns:a16="http://schemas.microsoft.com/office/drawing/2014/main" id="{64A2B9A6-7A2F-51DF-DBF9-04EFD774EB7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76653" y="3977860"/>
            <a:ext cx="771937" cy="771937"/>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9E991995-3322-CAF6-1361-190DC1536F3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16862" y="3920154"/>
            <a:ext cx="914400" cy="914400"/>
          </a:xfrm>
          <a:prstGeom prst="rect">
            <a:avLst/>
          </a:prstGeom>
          <a:effectLst>
            <a:outerShdw blurRad="50800" dist="38100" dir="2700000" algn="tl" rotWithShape="0">
              <a:prstClr val="black">
                <a:alpha val="40000"/>
              </a:prstClr>
            </a:outerShdw>
          </a:effectLst>
        </p:spPr>
      </p:pic>
      <p:pic>
        <p:nvPicPr>
          <p:cNvPr id="17" name="Graphic 16">
            <a:extLst>
              <a:ext uri="{FF2B5EF4-FFF2-40B4-BE49-F238E27FC236}">
                <a16:creationId xmlns:a16="http://schemas.microsoft.com/office/drawing/2014/main" id="{C0B29131-2D3F-C48A-C171-CDAB0C20EE8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21684" y="3889366"/>
            <a:ext cx="914400" cy="914400"/>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5ECBEC67-ADF6-F758-FA85-AA301DC32F59}"/>
              </a:ext>
            </a:extLst>
          </p:cNvPr>
          <p:cNvSpPr txBox="1"/>
          <p:nvPr/>
        </p:nvSpPr>
        <p:spPr>
          <a:xfrm>
            <a:off x="480536" y="4804197"/>
            <a:ext cx="2020081"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Puberty </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Menstruation begins</a:t>
            </a:r>
          </a:p>
        </p:txBody>
      </p:sp>
      <p:sp>
        <p:nvSpPr>
          <p:cNvPr id="3" name="TextBox 2">
            <a:extLst>
              <a:ext uri="{FF2B5EF4-FFF2-40B4-BE49-F238E27FC236}">
                <a16:creationId xmlns:a16="http://schemas.microsoft.com/office/drawing/2014/main" id="{1C83B73B-610E-7059-2BC5-E080841BA734}"/>
              </a:ext>
            </a:extLst>
          </p:cNvPr>
          <p:cNvSpPr txBox="1"/>
          <p:nvPr/>
        </p:nvSpPr>
        <p:spPr>
          <a:xfrm>
            <a:off x="2770595" y="4798731"/>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 Reproductive years</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 becomes established</a:t>
            </a:r>
          </a:p>
        </p:txBody>
      </p:sp>
      <p:sp>
        <p:nvSpPr>
          <p:cNvPr id="5" name="TextBox 4">
            <a:extLst>
              <a:ext uri="{FF2B5EF4-FFF2-40B4-BE49-F238E27FC236}">
                <a16:creationId xmlns:a16="http://schemas.microsoft.com/office/drawing/2014/main" id="{3EAA5753-02B5-1E36-8211-1B647D5D34B2}"/>
              </a:ext>
            </a:extLst>
          </p:cNvPr>
          <p:cNvSpPr txBox="1"/>
          <p:nvPr/>
        </p:nvSpPr>
        <p:spPr>
          <a:xfrm>
            <a:off x="5808218" y="4798731"/>
            <a:ext cx="2900604" cy="1021556"/>
          </a:xfrm>
          <a:prstGeom prst="roundRect">
            <a:avLst/>
          </a:prstGeom>
          <a:solidFill>
            <a:schemeClr val="accent3">
              <a:lumMod val="40000"/>
              <a:lumOff val="60000"/>
            </a:schemeClr>
          </a:solidFill>
          <a:ln>
            <a:solidFill>
              <a:schemeClr val="accent3">
                <a:lumMod val="40000"/>
                <a:lumOff val="6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 Perimenopause</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Cycles become unpredictable again</a:t>
            </a:r>
          </a:p>
        </p:txBody>
      </p:sp>
      <p:sp>
        <p:nvSpPr>
          <p:cNvPr id="8" name="TextBox 7">
            <a:extLst>
              <a:ext uri="{FF2B5EF4-FFF2-40B4-BE49-F238E27FC236}">
                <a16:creationId xmlns:a16="http://schemas.microsoft.com/office/drawing/2014/main" id="{E3256F4B-4D95-3788-E6EC-B6326BC3926A}"/>
              </a:ext>
            </a:extLst>
          </p:cNvPr>
          <p:cNvSpPr txBox="1"/>
          <p:nvPr/>
        </p:nvSpPr>
        <p:spPr>
          <a:xfrm>
            <a:off x="8978800" y="4792795"/>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 Menopause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Periods stop completely</a:t>
            </a:r>
          </a:p>
        </p:txBody>
      </p:sp>
      <p:sp>
        <p:nvSpPr>
          <p:cNvPr id="9" name="TextBox 8">
            <a:extLst>
              <a:ext uri="{FF2B5EF4-FFF2-40B4-BE49-F238E27FC236}">
                <a16:creationId xmlns:a16="http://schemas.microsoft.com/office/drawing/2014/main" id="{E5497C7A-C7E5-5258-5A2B-8DCC79A3DB03}"/>
              </a:ext>
            </a:extLst>
          </p:cNvPr>
          <p:cNvSpPr txBox="1"/>
          <p:nvPr/>
        </p:nvSpPr>
        <p:spPr>
          <a:xfrm>
            <a:off x="150195" y="985277"/>
            <a:ext cx="11906203" cy="50475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Link the symptoms to the four life stages. Some symptoms may appear in more than one category!</a:t>
            </a:r>
          </a:p>
        </p:txBody>
      </p:sp>
      <p:sp>
        <p:nvSpPr>
          <p:cNvPr id="10" name="TextBox 9">
            <a:extLst>
              <a:ext uri="{FF2B5EF4-FFF2-40B4-BE49-F238E27FC236}">
                <a16:creationId xmlns:a16="http://schemas.microsoft.com/office/drawing/2014/main" id="{18902933-4AED-7913-2003-77C87A268CA1}"/>
              </a:ext>
            </a:extLst>
          </p:cNvPr>
          <p:cNvSpPr txBox="1"/>
          <p:nvPr/>
        </p:nvSpPr>
        <p:spPr>
          <a:xfrm>
            <a:off x="174835" y="1798414"/>
            <a:ext cx="2290060" cy="442674"/>
          </a:xfrm>
          <a:prstGeom prst="roundRect">
            <a:avLst/>
          </a:prstGeom>
          <a:solidFill>
            <a:schemeClr val="accent3">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 Irregular cycles</a:t>
            </a:r>
          </a:p>
        </p:txBody>
      </p:sp>
      <p:sp>
        <p:nvSpPr>
          <p:cNvPr id="12" name="TextBox 11">
            <a:extLst>
              <a:ext uri="{FF2B5EF4-FFF2-40B4-BE49-F238E27FC236}">
                <a16:creationId xmlns:a16="http://schemas.microsoft.com/office/drawing/2014/main" id="{1AAC0CEB-86BC-DBEC-1EB9-CF298B766D49}"/>
              </a:ext>
            </a:extLst>
          </p:cNvPr>
          <p:cNvSpPr txBox="1"/>
          <p:nvPr/>
        </p:nvSpPr>
        <p:spPr>
          <a:xfrm>
            <a:off x="2697686" y="2494688"/>
            <a:ext cx="2677212" cy="442674"/>
          </a:xfrm>
          <a:prstGeom prst="roundRect">
            <a:avLst/>
          </a:prstGeom>
          <a:solidFill>
            <a:schemeClr val="accent3">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7. Heavy bleeding</a:t>
            </a:r>
          </a:p>
        </p:txBody>
      </p:sp>
      <p:sp>
        <p:nvSpPr>
          <p:cNvPr id="14" name="TextBox 13">
            <a:extLst>
              <a:ext uri="{FF2B5EF4-FFF2-40B4-BE49-F238E27FC236}">
                <a16:creationId xmlns:a16="http://schemas.microsoft.com/office/drawing/2014/main" id="{7E2414C6-09C9-2E43-CA32-88E013AFD2ED}"/>
              </a:ext>
            </a:extLst>
          </p:cNvPr>
          <p:cNvSpPr txBox="1"/>
          <p:nvPr/>
        </p:nvSpPr>
        <p:spPr>
          <a:xfrm>
            <a:off x="256976" y="2482613"/>
            <a:ext cx="2183734" cy="442674"/>
          </a:xfrm>
          <a:prstGeom prst="roundRect">
            <a:avLst/>
          </a:prstGeom>
          <a:solidFill>
            <a:schemeClr val="accent3">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6. Hot flushes</a:t>
            </a:r>
          </a:p>
        </p:txBody>
      </p:sp>
      <p:sp>
        <p:nvSpPr>
          <p:cNvPr id="16" name="TextBox 15">
            <a:extLst>
              <a:ext uri="{FF2B5EF4-FFF2-40B4-BE49-F238E27FC236}">
                <a16:creationId xmlns:a16="http://schemas.microsoft.com/office/drawing/2014/main" id="{E1781458-4B1A-C521-2A25-9D5BB8380D1E}"/>
              </a:ext>
            </a:extLst>
          </p:cNvPr>
          <p:cNvSpPr txBox="1"/>
          <p:nvPr/>
        </p:nvSpPr>
        <p:spPr>
          <a:xfrm>
            <a:off x="2639730" y="1798414"/>
            <a:ext cx="2412928" cy="442674"/>
          </a:xfrm>
          <a:prstGeom prst="roundRect">
            <a:avLst/>
          </a:prstGeom>
          <a:solidFill>
            <a:schemeClr val="accent3">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Mood changes</a:t>
            </a:r>
          </a:p>
        </p:txBody>
      </p:sp>
      <p:sp>
        <p:nvSpPr>
          <p:cNvPr id="18" name="TextBox 17">
            <a:extLst>
              <a:ext uri="{FF2B5EF4-FFF2-40B4-BE49-F238E27FC236}">
                <a16:creationId xmlns:a16="http://schemas.microsoft.com/office/drawing/2014/main" id="{C0D7EFAD-9DE6-DEF6-00CA-64FEC61CB3AE}"/>
              </a:ext>
            </a:extLst>
          </p:cNvPr>
          <p:cNvSpPr txBox="1"/>
          <p:nvPr/>
        </p:nvSpPr>
        <p:spPr>
          <a:xfrm>
            <a:off x="5227493" y="1789926"/>
            <a:ext cx="1817627" cy="442674"/>
          </a:xfrm>
          <a:prstGeom prst="roundRect">
            <a:avLst/>
          </a:prstGeom>
          <a:solidFill>
            <a:schemeClr val="accent3">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 Joint pain</a:t>
            </a:r>
          </a:p>
        </p:txBody>
      </p:sp>
      <p:sp>
        <p:nvSpPr>
          <p:cNvPr id="19" name="TextBox 18">
            <a:extLst>
              <a:ext uri="{FF2B5EF4-FFF2-40B4-BE49-F238E27FC236}">
                <a16:creationId xmlns:a16="http://schemas.microsoft.com/office/drawing/2014/main" id="{2D6D1E48-EF60-6164-1170-BE3F94A00030}"/>
              </a:ext>
            </a:extLst>
          </p:cNvPr>
          <p:cNvSpPr txBox="1"/>
          <p:nvPr/>
        </p:nvSpPr>
        <p:spPr>
          <a:xfrm>
            <a:off x="5631874" y="2492826"/>
            <a:ext cx="3132007"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8. More regular cycles</a:t>
            </a:r>
          </a:p>
        </p:txBody>
      </p:sp>
      <p:sp>
        <p:nvSpPr>
          <p:cNvPr id="20" name="TextBox 19">
            <a:extLst>
              <a:ext uri="{FF2B5EF4-FFF2-40B4-BE49-F238E27FC236}">
                <a16:creationId xmlns:a16="http://schemas.microsoft.com/office/drawing/2014/main" id="{A5AB4CE1-692E-24B0-95C2-8B36D988B209}"/>
              </a:ext>
            </a:extLst>
          </p:cNvPr>
          <p:cNvSpPr txBox="1"/>
          <p:nvPr/>
        </p:nvSpPr>
        <p:spPr>
          <a:xfrm>
            <a:off x="7219955" y="1798414"/>
            <a:ext cx="1714140" cy="442674"/>
          </a:xfrm>
          <a:prstGeom prst="roundRect">
            <a:avLst/>
          </a:prstGeom>
          <a:solidFill>
            <a:schemeClr val="accent3">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4. Brain fog</a:t>
            </a:r>
          </a:p>
        </p:txBody>
      </p:sp>
      <p:sp>
        <p:nvSpPr>
          <p:cNvPr id="21" name="TextBox 20">
            <a:extLst>
              <a:ext uri="{FF2B5EF4-FFF2-40B4-BE49-F238E27FC236}">
                <a16:creationId xmlns:a16="http://schemas.microsoft.com/office/drawing/2014/main" id="{4F117B66-8FA9-5625-4147-C5906179ABD6}"/>
              </a:ext>
            </a:extLst>
          </p:cNvPr>
          <p:cNvSpPr txBox="1"/>
          <p:nvPr/>
        </p:nvSpPr>
        <p:spPr>
          <a:xfrm>
            <a:off x="9020857" y="2482613"/>
            <a:ext cx="2914167" cy="442674"/>
          </a:xfrm>
          <a:prstGeom prst="roundRect">
            <a:avLst/>
          </a:prstGeom>
          <a:solidFill>
            <a:schemeClr val="accent3">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9. Sleep disruption</a:t>
            </a:r>
          </a:p>
        </p:txBody>
      </p:sp>
      <p:sp>
        <p:nvSpPr>
          <p:cNvPr id="22" name="TextBox 21">
            <a:extLst>
              <a:ext uri="{FF2B5EF4-FFF2-40B4-BE49-F238E27FC236}">
                <a16:creationId xmlns:a16="http://schemas.microsoft.com/office/drawing/2014/main" id="{538D056C-CB91-9AAB-662B-898DA1E24ABA}"/>
              </a:ext>
            </a:extLst>
          </p:cNvPr>
          <p:cNvSpPr txBox="1"/>
          <p:nvPr/>
        </p:nvSpPr>
        <p:spPr>
          <a:xfrm>
            <a:off x="5582609" y="3187238"/>
            <a:ext cx="2849997" cy="442674"/>
          </a:xfrm>
          <a:prstGeom prst="roundRect">
            <a:avLst/>
          </a:prstGeom>
          <a:solidFill>
            <a:schemeClr val="accent3">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12. Vaginal dryness</a:t>
            </a:r>
          </a:p>
        </p:txBody>
      </p:sp>
      <p:sp>
        <p:nvSpPr>
          <p:cNvPr id="23" name="TextBox 22">
            <a:extLst>
              <a:ext uri="{FF2B5EF4-FFF2-40B4-BE49-F238E27FC236}">
                <a16:creationId xmlns:a16="http://schemas.microsoft.com/office/drawing/2014/main" id="{CD280D42-4E7F-19CA-9C06-1DD18FA01358}"/>
              </a:ext>
            </a:extLst>
          </p:cNvPr>
          <p:cNvSpPr txBox="1"/>
          <p:nvPr/>
        </p:nvSpPr>
        <p:spPr>
          <a:xfrm>
            <a:off x="9108930" y="1787584"/>
            <a:ext cx="2908236" cy="442674"/>
          </a:xfrm>
          <a:prstGeom prst="roundRect">
            <a:avLst/>
          </a:prstGeom>
          <a:solidFill>
            <a:schemeClr val="accent3">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5. Heart palpitations</a:t>
            </a:r>
          </a:p>
        </p:txBody>
      </p:sp>
      <p:sp>
        <p:nvSpPr>
          <p:cNvPr id="24" name="TextBox 23">
            <a:extLst>
              <a:ext uri="{FF2B5EF4-FFF2-40B4-BE49-F238E27FC236}">
                <a16:creationId xmlns:a16="http://schemas.microsoft.com/office/drawing/2014/main" id="{120C0BCE-8F19-E090-5199-5E0415251D6E}"/>
              </a:ext>
            </a:extLst>
          </p:cNvPr>
          <p:cNvSpPr txBox="1"/>
          <p:nvPr/>
        </p:nvSpPr>
        <p:spPr>
          <a:xfrm>
            <a:off x="177325" y="3187238"/>
            <a:ext cx="2548679" cy="442674"/>
          </a:xfrm>
          <a:prstGeom prst="roundRect">
            <a:avLst/>
          </a:prstGeom>
          <a:solidFill>
            <a:schemeClr val="accent3">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10. Memory lapses</a:t>
            </a:r>
          </a:p>
        </p:txBody>
      </p:sp>
      <p:sp>
        <p:nvSpPr>
          <p:cNvPr id="25" name="TextBox 24">
            <a:extLst>
              <a:ext uri="{FF2B5EF4-FFF2-40B4-BE49-F238E27FC236}">
                <a16:creationId xmlns:a16="http://schemas.microsoft.com/office/drawing/2014/main" id="{2D0FB9B1-6537-C19F-41B1-EAA716857E9C}"/>
              </a:ext>
            </a:extLst>
          </p:cNvPr>
          <p:cNvSpPr txBox="1"/>
          <p:nvPr/>
        </p:nvSpPr>
        <p:spPr>
          <a:xfrm>
            <a:off x="2903329" y="3187238"/>
            <a:ext cx="2501955" cy="442674"/>
          </a:xfrm>
          <a:prstGeom prst="roundRect">
            <a:avLst/>
          </a:prstGeom>
          <a:solidFill>
            <a:schemeClr val="accent3">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11. Thinning hair</a:t>
            </a:r>
          </a:p>
        </p:txBody>
      </p:sp>
      <p:sp>
        <p:nvSpPr>
          <p:cNvPr id="26" name="TextBox 25">
            <a:extLst>
              <a:ext uri="{FF2B5EF4-FFF2-40B4-BE49-F238E27FC236}">
                <a16:creationId xmlns:a16="http://schemas.microsoft.com/office/drawing/2014/main" id="{19448CF9-4C70-9F49-C5BE-600C7781A19D}"/>
              </a:ext>
            </a:extLst>
          </p:cNvPr>
          <p:cNvSpPr txBox="1"/>
          <p:nvPr/>
        </p:nvSpPr>
        <p:spPr>
          <a:xfrm>
            <a:off x="8609931" y="3178377"/>
            <a:ext cx="3404746" cy="442674"/>
          </a:xfrm>
          <a:prstGeom prst="roundRect">
            <a:avLst/>
          </a:prstGeom>
          <a:solidFill>
            <a:schemeClr val="accent3">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13. Urinary incontinence</a:t>
            </a:r>
          </a:p>
        </p:txBody>
      </p:sp>
    </p:spTree>
    <p:extLst>
      <p:ext uri="{BB962C8B-B14F-4D97-AF65-F5344CB8AC3E}">
        <p14:creationId xmlns:p14="http://schemas.microsoft.com/office/powerpoint/2010/main" val="1245416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79DDF-A543-CA96-D789-F9EA667DD9E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4C86A25-BB27-C546-EC78-02C8FD7E195F}"/>
              </a:ext>
            </a:extLst>
          </p:cNvPr>
          <p:cNvSpPr txBox="1">
            <a:spLocks/>
          </p:cNvSpPr>
          <p:nvPr/>
        </p:nvSpPr>
        <p:spPr>
          <a:xfrm>
            <a:off x="150195" y="394695"/>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The menstrual cycle over a lifetime </a:t>
            </a:r>
          </a:p>
        </p:txBody>
      </p:sp>
      <p:pic>
        <p:nvPicPr>
          <p:cNvPr id="11" name="Graphic 10">
            <a:extLst>
              <a:ext uri="{FF2B5EF4-FFF2-40B4-BE49-F238E27FC236}">
                <a16:creationId xmlns:a16="http://schemas.microsoft.com/office/drawing/2014/main" id="{B29527CA-74AA-8A2A-6501-7ABD245E1CE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195" y="3889366"/>
            <a:ext cx="854762" cy="854762"/>
          </a:xfrm>
          <a:prstGeom prst="rect">
            <a:avLst/>
          </a:prstGeom>
          <a:effectLst>
            <a:outerShdw blurRad="50800" dist="38100" dir="2700000" algn="tl" rotWithShape="0">
              <a:prstClr val="black">
                <a:alpha val="40000"/>
              </a:prstClr>
            </a:outerShdw>
          </a:effectLst>
        </p:spPr>
      </p:pic>
      <p:pic>
        <p:nvPicPr>
          <p:cNvPr id="13" name="Graphic 12">
            <a:extLst>
              <a:ext uri="{FF2B5EF4-FFF2-40B4-BE49-F238E27FC236}">
                <a16:creationId xmlns:a16="http://schemas.microsoft.com/office/drawing/2014/main" id="{A0F288DB-1A49-BC65-F8AA-4DFF5A4002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76653" y="3977860"/>
            <a:ext cx="771937" cy="771937"/>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4F93519C-69A1-3549-9FE2-DE9D9F39BFA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16862" y="3920154"/>
            <a:ext cx="914400" cy="914400"/>
          </a:xfrm>
          <a:prstGeom prst="rect">
            <a:avLst/>
          </a:prstGeom>
          <a:effectLst>
            <a:outerShdw blurRad="50800" dist="38100" dir="2700000" algn="tl" rotWithShape="0">
              <a:prstClr val="black">
                <a:alpha val="40000"/>
              </a:prstClr>
            </a:outerShdw>
          </a:effectLst>
        </p:spPr>
      </p:pic>
      <p:pic>
        <p:nvPicPr>
          <p:cNvPr id="17" name="Graphic 16">
            <a:extLst>
              <a:ext uri="{FF2B5EF4-FFF2-40B4-BE49-F238E27FC236}">
                <a16:creationId xmlns:a16="http://schemas.microsoft.com/office/drawing/2014/main" id="{9EE67F2C-8650-0E5A-F214-ED2C84D2E83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21684" y="3889366"/>
            <a:ext cx="914400" cy="914400"/>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00899313-1652-FE96-BAD0-916552655DB1}"/>
              </a:ext>
            </a:extLst>
          </p:cNvPr>
          <p:cNvSpPr txBox="1"/>
          <p:nvPr/>
        </p:nvSpPr>
        <p:spPr>
          <a:xfrm>
            <a:off x="480536" y="4804197"/>
            <a:ext cx="2020081"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Puberty </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Menstruation begins</a:t>
            </a:r>
          </a:p>
        </p:txBody>
      </p:sp>
      <p:sp>
        <p:nvSpPr>
          <p:cNvPr id="3" name="TextBox 2">
            <a:extLst>
              <a:ext uri="{FF2B5EF4-FFF2-40B4-BE49-F238E27FC236}">
                <a16:creationId xmlns:a16="http://schemas.microsoft.com/office/drawing/2014/main" id="{7A74D809-4FFD-360C-4D8A-0E3D243DC9DA}"/>
              </a:ext>
            </a:extLst>
          </p:cNvPr>
          <p:cNvSpPr txBox="1"/>
          <p:nvPr/>
        </p:nvSpPr>
        <p:spPr>
          <a:xfrm>
            <a:off x="2770595" y="4798731"/>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 Reproductive years</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 becomes established</a:t>
            </a:r>
          </a:p>
        </p:txBody>
      </p:sp>
      <p:sp>
        <p:nvSpPr>
          <p:cNvPr id="5" name="TextBox 4">
            <a:extLst>
              <a:ext uri="{FF2B5EF4-FFF2-40B4-BE49-F238E27FC236}">
                <a16:creationId xmlns:a16="http://schemas.microsoft.com/office/drawing/2014/main" id="{294097DB-6528-DA0E-9ABF-B9E631A092ED}"/>
              </a:ext>
            </a:extLst>
          </p:cNvPr>
          <p:cNvSpPr txBox="1"/>
          <p:nvPr/>
        </p:nvSpPr>
        <p:spPr>
          <a:xfrm>
            <a:off x="5808218" y="4798731"/>
            <a:ext cx="2900604"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 Perimenopause</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Cycles become unpredictable again</a:t>
            </a:r>
          </a:p>
        </p:txBody>
      </p:sp>
      <p:sp>
        <p:nvSpPr>
          <p:cNvPr id="8" name="TextBox 7">
            <a:extLst>
              <a:ext uri="{FF2B5EF4-FFF2-40B4-BE49-F238E27FC236}">
                <a16:creationId xmlns:a16="http://schemas.microsoft.com/office/drawing/2014/main" id="{9560968A-F379-E0FB-3C67-282614A05445}"/>
              </a:ext>
            </a:extLst>
          </p:cNvPr>
          <p:cNvSpPr txBox="1"/>
          <p:nvPr/>
        </p:nvSpPr>
        <p:spPr>
          <a:xfrm>
            <a:off x="8978800" y="4792795"/>
            <a:ext cx="2767645" cy="1021556"/>
          </a:xfrm>
          <a:prstGeom prst="roundRect">
            <a:avLst/>
          </a:prstGeom>
          <a:solidFill>
            <a:srgbClr val="EDD4FF"/>
          </a:solidFill>
          <a:ln>
            <a:solidFill>
              <a:srgbClr val="EDD4FF"/>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 Menopause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Periods stop completely</a:t>
            </a:r>
          </a:p>
        </p:txBody>
      </p:sp>
      <p:sp>
        <p:nvSpPr>
          <p:cNvPr id="9" name="TextBox 8">
            <a:extLst>
              <a:ext uri="{FF2B5EF4-FFF2-40B4-BE49-F238E27FC236}">
                <a16:creationId xmlns:a16="http://schemas.microsoft.com/office/drawing/2014/main" id="{04A0C67E-3B56-9A13-D635-4C0468D2957C}"/>
              </a:ext>
            </a:extLst>
          </p:cNvPr>
          <p:cNvSpPr txBox="1"/>
          <p:nvPr/>
        </p:nvSpPr>
        <p:spPr>
          <a:xfrm>
            <a:off x="150195" y="985277"/>
            <a:ext cx="11906203" cy="50475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Link the symptoms to the four life stages. Some symptoms may appear in more than one category!</a:t>
            </a:r>
          </a:p>
        </p:txBody>
      </p:sp>
      <p:sp>
        <p:nvSpPr>
          <p:cNvPr id="10" name="TextBox 9">
            <a:extLst>
              <a:ext uri="{FF2B5EF4-FFF2-40B4-BE49-F238E27FC236}">
                <a16:creationId xmlns:a16="http://schemas.microsoft.com/office/drawing/2014/main" id="{BA954598-EC17-0D37-3F8A-F65D22E82BC2}"/>
              </a:ext>
            </a:extLst>
          </p:cNvPr>
          <p:cNvSpPr txBox="1"/>
          <p:nvPr/>
        </p:nvSpPr>
        <p:spPr>
          <a:xfrm>
            <a:off x="174835" y="1798414"/>
            <a:ext cx="2290060"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 Irregular cycles</a:t>
            </a:r>
          </a:p>
        </p:txBody>
      </p:sp>
      <p:sp>
        <p:nvSpPr>
          <p:cNvPr id="12" name="TextBox 11">
            <a:extLst>
              <a:ext uri="{FF2B5EF4-FFF2-40B4-BE49-F238E27FC236}">
                <a16:creationId xmlns:a16="http://schemas.microsoft.com/office/drawing/2014/main" id="{386FD95C-8EA3-D958-408A-7B074888BC17}"/>
              </a:ext>
            </a:extLst>
          </p:cNvPr>
          <p:cNvSpPr txBox="1"/>
          <p:nvPr/>
        </p:nvSpPr>
        <p:spPr>
          <a:xfrm>
            <a:off x="2697686" y="2494688"/>
            <a:ext cx="2677212"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7. Heavy bleeding</a:t>
            </a:r>
          </a:p>
        </p:txBody>
      </p:sp>
      <p:sp>
        <p:nvSpPr>
          <p:cNvPr id="14" name="TextBox 13">
            <a:extLst>
              <a:ext uri="{FF2B5EF4-FFF2-40B4-BE49-F238E27FC236}">
                <a16:creationId xmlns:a16="http://schemas.microsoft.com/office/drawing/2014/main" id="{B616A3E6-F694-3FC8-14F0-D5E6D9271E2F}"/>
              </a:ext>
            </a:extLst>
          </p:cNvPr>
          <p:cNvSpPr txBox="1"/>
          <p:nvPr/>
        </p:nvSpPr>
        <p:spPr>
          <a:xfrm>
            <a:off x="256976" y="2482613"/>
            <a:ext cx="2183734" cy="442674"/>
          </a:xfrm>
          <a:prstGeom prst="roundRect">
            <a:avLst/>
          </a:prstGeom>
          <a:solidFill>
            <a:srgbClr val="EDD4FF"/>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6. Hot flushes</a:t>
            </a:r>
          </a:p>
        </p:txBody>
      </p:sp>
      <p:sp>
        <p:nvSpPr>
          <p:cNvPr id="16" name="TextBox 15">
            <a:extLst>
              <a:ext uri="{FF2B5EF4-FFF2-40B4-BE49-F238E27FC236}">
                <a16:creationId xmlns:a16="http://schemas.microsoft.com/office/drawing/2014/main" id="{1886CB39-2A64-E4AE-71DB-46EA19C6EC76}"/>
              </a:ext>
            </a:extLst>
          </p:cNvPr>
          <p:cNvSpPr txBox="1"/>
          <p:nvPr/>
        </p:nvSpPr>
        <p:spPr>
          <a:xfrm>
            <a:off x="2639730" y="1798414"/>
            <a:ext cx="2412928" cy="442674"/>
          </a:xfrm>
          <a:prstGeom prst="roundRect">
            <a:avLst/>
          </a:prstGeom>
          <a:solidFill>
            <a:srgbClr val="EDD4FF"/>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Mood changes</a:t>
            </a:r>
          </a:p>
        </p:txBody>
      </p:sp>
      <p:sp>
        <p:nvSpPr>
          <p:cNvPr id="18" name="TextBox 17">
            <a:extLst>
              <a:ext uri="{FF2B5EF4-FFF2-40B4-BE49-F238E27FC236}">
                <a16:creationId xmlns:a16="http://schemas.microsoft.com/office/drawing/2014/main" id="{31D108EB-FFEA-BAB9-794E-56F7F942510B}"/>
              </a:ext>
            </a:extLst>
          </p:cNvPr>
          <p:cNvSpPr txBox="1"/>
          <p:nvPr/>
        </p:nvSpPr>
        <p:spPr>
          <a:xfrm>
            <a:off x="5227493" y="1789926"/>
            <a:ext cx="1817627" cy="442674"/>
          </a:xfrm>
          <a:prstGeom prst="roundRect">
            <a:avLst/>
          </a:prstGeom>
          <a:solidFill>
            <a:srgbClr val="EDD4FF"/>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 Joint pain</a:t>
            </a:r>
          </a:p>
        </p:txBody>
      </p:sp>
      <p:sp>
        <p:nvSpPr>
          <p:cNvPr id="19" name="TextBox 18">
            <a:extLst>
              <a:ext uri="{FF2B5EF4-FFF2-40B4-BE49-F238E27FC236}">
                <a16:creationId xmlns:a16="http://schemas.microsoft.com/office/drawing/2014/main" id="{FA9118FA-B8C0-C85E-BBC0-B0B3EDCC3D08}"/>
              </a:ext>
            </a:extLst>
          </p:cNvPr>
          <p:cNvSpPr txBox="1"/>
          <p:nvPr/>
        </p:nvSpPr>
        <p:spPr>
          <a:xfrm>
            <a:off x="5631874" y="2492826"/>
            <a:ext cx="3132007" cy="442674"/>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8. More regular cycles</a:t>
            </a:r>
          </a:p>
        </p:txBody>
      </p:sp>
      <p:sp>
        <p:nvSpPr>
          <p:cNvPr id="20" name="TextBox 19">
            <a:extLst>
              <a:ext uri="{FF2B5EF4-FFF2-40B4-BE49-F238E27FC236}">
                <a16:creationId xmlns:a16="http://schemas.microsoft.com/office/drawing/2014/main" id="{E4B6D807-EC05-DD6A-0F1B-6083F5C4DDAD}"/>
              </a:ext>
            </a:extLst>
          </p:cNvPr>
          <p:cNvSpPr txBox="1"/>
          <p:nvPr/>
        </p:nvSpPr>
        <p:spPr>
          <a:xfrm>
            <a:off x="7219955" y="1798414"/>
            <a:ext cx="1714140" cy="442674"/>
          </a:xfrm>
          <a:prstGeom prst="roundRect">
            <a:avLst/>
          </a:prstGeom>
          <a:solidFill>
            <a:srgbClr val="EDD4FF"/>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4. Brain fog</a:t>
            </a:r>
          </a:p>
        </p:txBody>
      </p:sp>
      <p:sp>
        <p:nvSpPr>
          <p:cNvPr id="21" name="TextBox 20">
            <a:extLst>
              <a:ext uri="{FF2B5EF4-FFF2-40B4-BE49-F238E27FC236}">
                <a16:creationId xmlns:a16="http://schemas.microsoft.com/office/drawing/2014/main" id="{0E3F9C81-859F-D3F4-1C75-AED8FCB96B93}"/>
              </a:ext>
            </a:extLst>
          </p:cNvPr>
          <p:cNvSpPr txBox="1"/>
          <p:nvPr/>
        </p:nvSpPr>
        <p:spPr>
          <a:xfrm>
            <a:off x="9020857" y="2482613"/>
            <a:ext cx="2914167" cy="442674"/>
          </a:xfrm>
          <a:prstGeom prst="roundRect">
            <a:avLst/>
          </a:prstGeom>
          <a:solidFill>
            <a:srgbClr val="EDD4FF"/>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9. Sleep disruption</a:t>
            </a:r>
          </a:p>
        </p:txBody>
      </p:sp>
      <p:sp>
        <p:nvSpPr>
          <p:cNvPr id="22" name="TextBox 21">
            <a:extLst>
              <a:ext uri="{FF2B5EF4-FFF2-40B4-BE49-F238E27FC236}">
                <a16:creationId xmlns:a16="http://schemas.microsoft.com/office/drawing/2014/main" id="{976231AB-5733-238F-EA69-B405A32284BA}"/>
              </a:ext>
            </a:extLst>
          </p:cNvPr>
          <p:cNvSpPr txBox="1"/>
          <p:nvPr/>
        </p:nvSpPr>
        <p:spPr>
          <a:xfrm>
            <a:off x="5582609" y="3187238"/>
            <a:ext cx="2849997" cy="442674"/>
          </a:xfrm>
          <a:prstGeom prst="roundRect">
            <a:avLst/>
          </a:prstGeom>
          <a:solidFill>
            <a:srgbClr val="EDD4FF"/>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12. Vaginal dryness</a:t>
            </a:r>
          </a:p>
        </p:txBody>
      </p:sp>
      <p:sp>
        <p:nvSpPr>
          <p:cNvPr id="23" name="TextBox 22">
            <a:extLst>
              <a:ext uri="{FF2B5EF4-FFF2-40B4-BE49-F238E27FC236}">
                <a16:creationId xmlns:a16="http://schemas.microsoft.com/office/drawing/2014/main" id="{0FDC3283-20E1-C8B9-9E73-4E32D9825EE0}"/>
              </a:ext>
            </a:extLst>
          </p:cNvPr>
          <p:cNvSpPr txBox="1"/>
          <p:nvPr/>
        </p:nvSpPr>
        <p:spPr>
          <a:xfrm>
            <a:off x="9108930" y="1787584"/>
            <a:ext cx="2908236" cy="442674"/>
          </a:xfrm>
          <a:prstGeom prst="roundRect">
            <a:avLst/>
          </a:prstGeom>
          <a:solidFill>
            <a:srgbClr val="EDD4FF"/>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5. Heart palpitations</a:t>
            </a:r>
          </a:p>
        </p:txBody>
      </p:sp>
      <p:sp>
        <p:nvSpPr>
          <p:cNvPr id="24" name="TextBox 23">
            <a:extLst>
              <a:ext uri="{FF2B5EF4-FFF2-40B4-BE49-F238E27FC236}">
                <a16:creationId xmlns:a16="http://schemas.microsoft.com/office/drawing/2014/main" id="{0CE0EAAB-A60A-9A4A-9E45-13E86A19E0D6}"/>
              </a:ext>
            </a:extLst>
          </p:cNvPr>
          <p:cNvSpPr txBox="1"/>
          <p:nvPr/>
        </p:nvSpPr>
        <p:spPr>
          <a:xfrm>
            <a:off x="177325" y="3187238"/>
            <a:ext cx="2548679" cy="442674"/>
          </a:xfrm>
          <a:prstGeom prst="roundRect">
            <a:avLst/>
          </a:prstGeom>
          <a:solidFill>
            <a:srgbClr val="EDD4FF"/>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10. Memory lapses</a:t>
            </a:r>
          </a:p>
        </p:txBody>
      </p:sp>
      <p:sp>
        <p:nvSpPr>
          <p:cNvPr id="25" name="TextBox 24">
            <a:extLst>
              <a:ext uri="{FF2B5EF4-FFF2-40B4-BE49-F238E27FC236}">
                <a16:creationId xmlns:a16="http://schemas.microsoft.com/office/drawing/2014/main" id="{76A171F6-A970-0275-9451-F4982D599153}"/>
              </a:ext>
            </a:extLst>
          </p:cNvPr>
          <p:cNvSpPr txBox="1"/>
          <p:nvPr/>
        </p:nvSpPr>
        <p:spPr>
          <a:xfrm>
            <a:off x="2903329" y="3187238"/>
            <a:ext cx="2501955" cy="442674"/>
          </a:xfrm>
          <a:prstGeom prst="roundRect">
            <a:avLst/>
          </a:prstGeom>
          <a:solidFill>
            <a:srgbClr val="EDD4FF"/>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11. Thinning hair</a:t>
            </a:r>
          </a:p>
        </p:txBody>
      </p:sp>
      <p:sp>
        <p:nvSpPr>
          <p:cNvPr id="26" name="TextBox 25">
            <a:extLst>
              <a:ext uri="{FF2B5EF4-FFF2-40B4-BE49-F238E27FC236}">
                <a16:creationId xmlns:a16="http://schemas.microsoft.com/office/drawing/2014/main" id="{9233C36B-6B6F-8FC7-266B-3F37568B463D}"/>
              </a:ext>
            </a:extLst>
          </p:cNvPr>
          <p:cNvSpPr txBox="1"/>
          <p:nvPr/>
        </p:nvSpPr>
        <p:spPr>
          <a:xfrm>
            <a:off x="8609931" y="3178377"/>
            <a:ext cx="3404746" cy="442674"/>
          </a:xfrm>
          <a:prstGeom prst="roundRect">
            <a:avLst/>
          </a:prstGeom>
          <a:solidFill>
            <a:srgbClr val="EDD4FF"/>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13. Urinary incontinence</a:t>
            </a:r>
          </a:p>
        </p:txBody>
      </p:sp>
    </p:spTree>
    <p:extLst>
      <p:ext uri="{BB962C8B-B14F-4D97-AF65-F5344CB8AC3E}">
        <p14:creationId xmlns:p14="http://schemas.microsoft.com/office/powerpoint/2010/main" val="354194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03DC7F0-F733-4AA8-B5E1-895F12DEDE81}"/>
              </a:ext>
            </a:extLst>
          </p:cNvPr>
          <p:cNvSpPr txBox="1"/>
          <p:nvPr/>
        </p:nvSpPr>
        <p:spPr>
          <a:xfrm>
            <a:off x="462579" y="484679"/>
            <a:ext cx="1155012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Independent learning</a:t>
            </a:r>
          </a:p>
        </p:txBody>
      </p:sp>
      <p:sp>
        <p:nvSpPr>
          <p:cNvPr id="9" name="TextBox 8">
            <a:extLst>
              <a:ext uri="{FF2B5EF4-FFF2-40B4-BE49-F238E27FC236}">
                <a16:creationId xmlns:a16="http://schemas.microsoft.com/office/drawing/2014/main" id="{C0338C94-1CC8-4B8D-8023-B2C0506E7C3E}"/>
              </a:ext>
            </a:extLst>
          </p:cNvPr>
          <p:cNvSpPr txBox="1"/>
          <p:nvPr/>
        </p:nvSpPr>
        <p:spPr>
          <a:xfrm>
            <a:off x="462579" y="1275566"/>
            <a:ext cx="7444292" cy="420858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24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It can be difficult to know which information you can trust online.  </a:t>
            </a:r>
          </a:p>
          <a:p>
            <a:pPr marL="0" marR="0" lvl="0" indent="0" algn="l" defTabSz="914400" rtl="0" eaLnBrk="1" fontAlgn="auto" latinLnBrk="0" hangingPunct="1">
              <a:lnSpc>
                <a:spcPct val="150000"/>
              </a:lnSpc>
              <a:spcBef>
                <a:spcPts val="0"/>
              </a:spcBef>
              <a:spcAft>
                <a:spcPts val="24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The </a:t>
            </a:r>
            <a:r>
              <a:rPr kumimoji="0" lang="en-GB" sz="2200" b="1" i="0" u="none" strike="noStrike" kern="1200" cap="none" spc="0" normalizeH="0" baseline="0" noProof="0" dirty="0">
                <a:ln>
                  <a:noFill/>
                </a:ln>
                <a:solidFill>
                  <a:prstClr val="black"/>
                </a:solidFill>
                <a:effectLst/>
                <a:uLnTx/>
                <a:uFillTx/>
                <a:latin typeface="Open Sans" panose="020B0606030504020204"/>
                <a:ea typeface="+mn-ea"/>
                <a:cs typeface="+mn-cs"/>
              </a:rPr>
              <a:t>Know-how library </a:t>
            </a: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is a reliable source of information about this topic and lots of others. </a:t>
            </a:r>
          </a:p>
          <a:p>
            <a:pPr marL="0" marR="0" lvl="0" indent="0" algn="l" defTabSz="914400" rtl="0" eaLnBrk="1" fontAlgn="auto" latinLnBrk="0" hangingPunct="1">
              <a:lnSpc>
                <a:spcPct val="150000"/>
              </a:lnSpc>
              <a:spcBef>
                <a:spcPts val="0"/>
              </a:spcBef>
              <a:spcAft>
                <a:spcPts val="24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Search by the keyword ‘menstrual’ in the Know-how library to find guides on this topic. Remember to favourite guides you’d like to come back to later!</a:t>
            </a:r>
          </a:p>
        </p:txBody>
      </p:sp>
      <p:pic>
        <p:nvPicPr>
          <p:cNvPr id="2" name="Picture 1">
            <a:extLst>
              <a:ext uri="{FF2B5EF4-FFF2-40B4-BE49-F238E27FC236}">
                <a16:creationId xmlns:a16="http://schemas.microsoft.com/office/drawing/2014/main" id="{9C5D4BF4-4564-5F31-D4B8-60CA9166253C}"/>
              </a:ext>
            </a:extLst>
          </p:cNvPr>
          <p:cNvPicPr>
            <a:picLocks noChangeAspect="1"/>
          </p:cNvPicPr>
          <p:nvPr/>
        </p:nvPicPr>
        <p:blipFill>
          <a:blip r:embed="rId3"/>
          <a:stretch>
            <a:fillRect/>
          </a:stretch>
        </p:blipFill>
        <p:spPr>
          <a:xfrm>
            <a:off x="8625710" y="3210314"/>
            <a:ext cx="2773491" cy="2542984"/>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0D166308-5629-8160-56FF-6189C674F383}"/>
              </a:ext>
            </a:extLst>
          </p:cNvPr>
          <p:cNvPicPr>
            <a:picLocks noChangeAspect="1"/>
          </p:cNvPicPr>
          <p:nvPr/>
        </p:nvPicPr>
        <p:blipFill>
          <a:blip r:embed="rId4"/>
          <a:stretch>
            <a:fillRect/>
          </a:stretch>
        </p:blipFill>
        <p:spPr>
          <a:xfrm>
            <a:off x="8625710" y="441033"/>
            <a:ext cx="2773491" cy="25731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003857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11AC7E-9D4E-46EF-2B80-985F4873134E}"/>
              </a:ext>
            </a:extLst>
          </p:cNvPr>
          <p:cNvSpPr txBox="1">
            <a:spLocks/>
          </p:cNvSpPr>
          <p:nvPr/>
        </p:nvSpPr>
        <p:spPr>
          <a:xfrm>
            <a:off x="177903" y="457279"/>
            <a:ext cx="11768979"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Why does menstrual health matter to everyone? (2 mins) </a:t>
            </a:r>
          </a:p>
        </p:txBody>
      </p:sp>
      <p:sp>
        <p:nvSpPr>
          <p:cNvPr id="7" name="Rounded Rectangle 6">
            <a:extLst>
              <a:ext uri="{FF2B5EF4-FFF2-40B4-BE49-F238E27FC236}">
                <a16:creationId xmlns:a16="http://schemas.microsoft.com/office/drawing/2014/main" id="{56450A1C-C791-4C21-1310-766E460E65C1}"/>
              </a:ext>
            </a:extLst>
          </p:cNvPr>
          <p:cNvSpPr/>
          <p:nvPr/>
        </p:nvSpPr>
        <p:spPr>
          <a:xfrm>
            <a:off x="3269121" y="1559208"/>
            <a:ext cx="5653758" cy="1368039"/>
          </a:xfrm>
          <a:prstGeom prst="roundRect">
            <a:avLst/>
          </a:prstGeom>
          <a:ln>
            <a:noFill/>
          </a:ln>
          <a:effectLst>
            <a:outerShdw blurRad="50800" dist="38100" dir="2700000" algn="tl"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Who benefits from understanding menstrual health – and how?</a:t>
            </a:r>
          </a:p>
        </p:txBody>
      </p:sp>
      <p:pic>
        <p:nvPicPr>
          <p:cNvPr id="16" name="Graphic 15">
            <a:extLst>
              <a:ext uri="{FF2B5EF4-FFF2-40B4-BE49-F238E27FC236}">
                <a16:creationId xmlns:a16="http://schemas.microsoft.com/office/drawing/2014/main" id="{80B47509-2741-0064-77D1-CD23298D7E8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1412" y="3577359"/>
            <a:ext cx="914400" cy="914400"/>
          </a:xfrm>
          <a:prstGeom prst="rect">
            <a:avLst/>
          </a:prstGeom>
          <a:effectLst>
            <a:outerShdw blurRad="50800" dist="38100" dir="2700000" algn="tl" rotWithShape="0">
              <a:prstClr val="black">
                <a:alpha val="40000"/>
              </a:prstClr>
            </a:outerShdw>
          </a:effectLst>
        </p:spPr>
      </p:pic>
      <p:pic>
        <p:nvPicPr>
          <p:cNvPr id="18" name="Graphic 17">
            <a:extLst>
              <a:ext uri="{FF2B5EF4-FFF2-40B4-BE49-F238E27FC236}">
                <a16:creationId xmlns:a16="http://schemas.microsoft.com/office/drawing/2014/main" id="{C0CAF7C2-4710-9ACF-5C3C-2BF42DC5162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00014" y="3524276"/>
            <a:ext cx="970369" cy="970369"/>
          </a:xfrm>
          <a:prstGeom prst="rect">
            <a:avLst/>
          </a:prstGeom>
          <a:effectLst>
            <a:outerShdw blurRad="50800" dist="38100" dir="2700000" algn="tl" rotWithShape="0">
              <a:prstClr val="black">
                <a:alpha val="40000"/>
              </a:prstClr>
            </a:outerShdw>
          </a:effectLst>
        </p:spPr>
      </p:pic>
      <p:pic>
        <p:nvPicPr>
          <p:cNvPr id="20" name="Graphic 19">
            <a:extLst>
              <a:ext uri="{FF2B5EF4-FFF2-40B4-BE49-F238E27FC236}">
                <a16:creationId xmlns:a16="http://schemas.microsoft.com/office/drawing/2014/main" id="{3CFDA050-F817-0D8B-B848-7D4B1CF2507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171853" y="3625807"/>
            <a:ext cx="914400" cy="914400"/>
          </a:xfrm>
          <a:prstGeom prst="rect">
            <a:avLst/>
          </a:prstGeom>
          <a:effectLst>
            <a:outerShdw blurRad="50800" dist="38100" dir="2700000" algn="tl" rotWithShape="0">
              <a:prstClr val="black">
                <a:alpha val="40000"/>
              </a:prstClr>
            </a:outerShdw>
          </a:effectLst>
        </p:spPr>
      </p:pic>
      <p:pic>
        <p:nvPicPr>
          <p:cNvPr id="22" name="Graphic 21">
            <a:extLst>
              <a:ext uri="{FF2B5EF4-FFF2-40B4-BE49-F238E27FC236}">
                <a16:creationId xmlns:a16="http://schemas.microsoft.com/office/drawing/2014/main" id="{3F053646-0CE3-7463-C43E-A69C7701781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787485" y="3594014"/>
            <a:ext cx="1011297" cy="1011297"/>
          </a:xfrm>
          <a:prstGeom prst="rect">
            <a:avLst/>
          </a:prstGeom>
          <a:effectLst>
            <a:outerShdw blurRad="50800" dist="38100" dir="2700000" algn="tl" rotWithShape="0">
              <a:prstClr val="black">
                <a:alpha val="40000"/>
              </a:prstClr>
            </a:outerShdw>
          </a:effectLst>
        </p:spPr>
      </p:pic>
      <p:pic>
        <p:nvPicPr>
          <p:cNvPr id="24" name="Graphic 23" descr="Classroom with solid fill">
            <a:extLst>
              <a:ext uri="{FF2B5EF4-FFF2-40B4-BE49-F238E27FC236}">
                <a16:creationId xmlns:a16="http://schemas.microsoft.com/office/drawing/2014/main" id="{D74C73B2-6C85-42C4-D853-0DD95D5FDF6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7160455" y="3577359"/>
            <a:ext cx="914400" cy="914400"/>
          </a:xfrm>
          <a:prstGeom prst="rect">
            <a:avLst/>
          </a:prstGeom>
          <a:effectLst>
            <a:outerShdw blurRad="50800" dist="38100" dir="2700000" algn="tl" rotWithShape="0">
              <a:prstClr val="black">
                <a:alpha val="40000"/>
              </a:prstClr>
            </a:outerShdw>
          </a:effectLst>
        </p:spPr>
      </p:pic>
      <p:pic>
        <p:nvPicPr>
          <p:cNvPr id="26" name="Graphic 25">
            <a:extLst>
              <a:ext uri="{FF2B5EF4-FFF2-40B4-BE49-F238E27FC236}">
                <a16:creationId xmlns:a16="http://schemas.microsoft.com/office/drawing/2014/main" id="{E107B3EF-413B-1EF8-F6D7-BD812D50112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952393" y="3624524"/>
            <a:ext cx="914400" cy="914400"/>
          </a:xfrm>
          <a:prstGeom prst="rect">
            <a:avLst/>
          </a:prstGeom>
          <a:effectLst>
            <a:outerShdw blurRad="50800" dist="38100" dir="2700000" algn="tl" rotWithShape="0">
              <a:prstClr val="black">
                <a:alpha val="40000"/>
              </a:prstClr>
            </a:outerShdw>
          </a:effectLst>
        </p:spPr>
      </p:pic>
      <p:pic>
        <p:nvPicPr>
          <p:cNvPr id="28" name="Graphic 27">
            <a:extLst>
              <a:ext uri="{FF2B5EF4-FFF2-40B4-BE49-F238E27FC236}">
                <a16:creationId xmlns:a16="http://schemas.microsoft.com/office/drawing/2014/main" id="{DB634AAC-9356-3D71-2571-C616DDF0755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744332" y="3624524"/>
            <a:ext cx="914400" cy="914400"/>
          </a:xfrm>
          <a:prstGeom prst="rect">
            <a:avLst/>
          </a:prstGeom>
          <a:effectLst>
            <a:outerShdw blurRad="50800" dist="38100" dir="2700000" algn="tl" rotWithShape="0">
              <a:prstClr val="black">
                <a:alpha val="40000"/>
              </a:prstClr>
            </a:outerShdw>
          </a:effectLst>
        </p:spPr>
      </p:pic>
      <p:sp>
        <p:nvSpPr>
          <p:cNvPr id="29" name="TextBox 28">
            <a:extLst>
              <a:ext uri="{FF2B5EF4-FFF2-40B4-BE49-F238E27FC236}">
                <a16:creationId xmlns:a16="http://schemas.microsoft.com/office/drawing/2014/main" id="{1BEC027C-2F35-45CF-A093-49B4DF44A069}"/>
              </a:ext>
            </a:extLst>
          </p:cNvPr>
          <p:cNvSpPr txBox="1"/>
          <p:nvPr/>
        </p:nvSpPr>
        <p:spPr>
          <a:xfrm>
            <a:off x="214346" y="4737364"/>
            <a:ext cx="1521130" cy="476726"/>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Males</a:t>
            </a:r>
          </a:p>
        </p:txBody>
      </p:sp>
      <p:sp>
        <p:nvSpPr>
          <p:cNvPr id="30" name="TextBox 29">
            <a:extLst>
              <a:ext uri="{FF2B5EF4-FFF2-40B4-BE49-F238E27FC236}">
                <a16:creationId xmlns:a16="http://schemas.microsoft.com/office/drawing/2014/main" id="{25B80C15-AEF3-9281-1390-3656DD3FDD28}"/>
              </a:ext>
            </a:extLst>
          </p:cNvPr>
          <p:cNvSpPr txBox="1"/>
          <p:nvPr/>
        </p:nvSpPr>
        <p:spPr>
          <a:xfrm>
            <a:off x="1878427" y="4737364"/>
            <a:ext cx="1521130" cy="476726"/>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Females</a:t>
            </a:r>
          </a:p>
        </p:txBody>
      </p:sp>
      <p:sp>
        <p:nvSpPr>
          <p:cNvPr id="31" name="TextBox 30">
            <a:extLst>
              <a:ext uri="{FF2B5EF4-FFF2-40B4-BE49-F238E27FC236}">
                <a16:creationId xmlns:a16="http://schemas.microsoft.com/office/drawing/2014/main" id="{AB80BCF4-D53B-EAF1-B980-84BD9B5B4684}"/>
              </a:ext>
            </a:extLst>
          </p:cNvPr>
          <p:cNvSpPr txBox="1"/>
          <p:nvPr/>
        </p:nvSpPr>
        <p:spPr>
          <a:xfrm>
            <a:off x="3542508" y="4737364"/>
            <a:ext cx="1521130" cy="476726"/>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Friends</a:t>
            </a:r>
          </a:p>
        </p:txBody>
      </p:sp>
      <p:sp>
        <p:nvSpPr>
          <p:cNvPr id="32" name="TextBox 31">
            <a:extLst>
              <a:ext uri="{FF2B5EF4-FFF2-40B4-BE49-F238E27FC236}">
                <a16:creationId xmlns:a16="http://schemas.microsoft.com/office/drawing/2014/main" id="{33D8F82E-2BD4-085C-4A3C-96218CBB0A45}"/>
              </a:ext>
            </a:extLst>
          </p:cNvPr>
          <p:cNvSpPr txBox="1"/>
          <p:nvPr/>
        </p:nvSpPr>
        <p:spPr>
          <a:xfrm>
            <a:off x="5206589" y="4734813"/>
            <a:ext cx="1521130" cy="476726"/>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Family</a:t>
            </a:r>
          </a:p>
        </p:txBody>
      </p:sp>
      <p:sp>
        <p:nvSpPr>
          <p:cNvPr id="33" name="TextBox 32">
            <a:extLst>
              <a:ext uri="{FF2B5EF4-FFF2-40B4-BE49-F238E27FC236}">
                <a16:creationId xmlns:a16="http://schemas.microsoft.com/office/drawing/2014/main" id="{22F646CF-E078-A07D-A782-6053871E2206}"/>
              </a:ext>
            </a:extLst>
          </p:cNvPr>
          <p:cNvSpPr txBox="1"/>
          <p:nvPr/>
        </p:nvSpPr>
        <p:spPr>
          <a:xfrm>
            <a:off x="6870670" y="4734813"/>
            <a:ext cx="1521130" cy="476726"/>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Teachers</a:t>
            </a:r>
          </a:p>
        </p:txBody>
      </p:sp>
      <p:sp>
        <p:nvSpPr>
          <p:cNvPr id="34" name="TextBox 33">
            <a:extLst>
              <a:ext uri="{FF2B5EF4-FFF2-40B4-BE49-F238E27FC236}">
                <a16:creationId xmlns:a16="http://schemas.microsoft.com/office/drawing/2014/main" id="{0DB7007B-59BA-C413-6FDC-7F46C5323D9F}"/>
              </a:ext>
            </a:extLst>
          </p:cNvPr>
          <p:cNvSpPr txBox="1"/>
          <p:nvPr/>
        </p:nvSpPr>
        <p:spPr>
          <a:xfrm>
            <a:off x="8534751" y="4741599"/>
            <a:ext cx="1796684" cy="476726"/>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Employers</a:t>
            </a:r>
          </a:p>
        </p:txBody>
      </p:sp>
      <p:sp>
        <p:nvSpPr>
          <p:cNvPr id="35" name="TextBox 34">
            <a:extLst>
              <a:ext uri="{FF2B5EF4-FFF2-40B4-BE49-F238E27FC236}">
                <a16:creationId xmlns:a16="http://schemas.microsoft.com/office/drawing/2014/main" id="{3AD6575E-384F-63B6-9F0C-68A1B4F48C7E}"/>
              </a:ext>
            </a:extLst>
          </p:cNvPr>
          <p:cNvSpPr txBox="1"/>
          <p:nvPr/>
        </p:nvSpPr>
        <p:spPr>
          <a:xfrm>
            <a:off x="10474386" y="4741599"/>
            <a:ext cx="1482435" cy="476726"/>
          </a:xfrm>
          <a:prstGeom prst="roundRect">
            <a:avLst/>
          </a:prstGeom>
          <a:solidFill>
            <a:schemeClr val="bg2"/>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Society</a:t>
            </a:r>
          </a:p>
        </p:txBody>
      </p:sp>
    </p:spTree>
    <p:extLst>
      <p:ext uri="{BB962C8B-B14F-4D97-AF65-F5344CB8AC3E}">
        <p14:creationId xmlns:p14="http://schemas.microsoft.com/office/powerpoint/2010/main" val="38708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P spid="34" grpId="0" animBg="1"/>
      <p:bldP spid="3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043A3A0D-2730-4FBB-958A-9165181B72D8}"/>
              </a:ext>
            </a:extLst>
          </p:cNvPr>
          <p:cNvSpPr txBox="1">
            <a:spLocks/>
          </p:cNvSpPr>
          <p:nvPr/>
        </p:nvSpPr>
        <p:spPr>
          <a:xfrm>
            <a:off x="386400" y="2193681"/>
            <a:ext cx="11575612" cy="4068873"/>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t" latinLnBrk="0" hangingPunct="1">
              <a:lnSpc>
                <a:spcPct val="150000"/>
              </a:lnSpc>
              <a:spcBef>
                <a:spcPts val="0"/>
              </a:spcBef>
              <a:spcAft>
                <a:spcPts val="100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Endometriosis UK</a:t>
            </a:r>
            <a:r>
              <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(Support, information, and </a:t>
            </a:r>
            <a:br>
              <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helpline for those affected) – endometriosis-</a:t>
            </a:r>
            <a:r>
              <a:rPr kumimoji="0" lang="en-GB" sz="16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uk.org</a:t>
            </a:r>
            <a:endPar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28600" marR="0" lvl="0" indent="-228600" algn="l" defTabSz="914400" rtl="0" eaLnBrk="1" fontAlgn="t" latinLnBrk="0" hangingPunct="1">
              <a:lnSpc>
                <a:spcPct val="150000"/>
              </a:lnSpc>
              <a:spcBef>
                <a:spcPts val="0"/>
              </a:spcBef>
              <a:spcAft>
                <a:spcPts val="100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Verity</a:t>
            </a:r>
            <a:r>
              <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(Charity dedicated to PCOS/PMOS – information, support groups, and community) – verity-</a:t>
            </a:r>
            <a:r>
              <a:rPr kumimoji="0" lang="en-GB" sz="16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pcos.org.uk</a:t>
            </a:r>
            <a:endPar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28600" marR="0" lvl="0" indent="-228600" algn="l" defTabSz="914400" rtl="0" eaLnBrk="1" fontAlgn="t" latinLnBrk="0" hangingPunct="1">
              <a:lnSpc>
                <a:spcPct val="150000"/>
              </a:lnSpc>
              <a:spcBef>
                <a:spcPts val="0"/>
              </a:spcBef>
              <a:spcAft>
                <a:spcPts val="100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PMDD Project</a:t>
            </a:r>
            <a:r>
              <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(Information, awareness, and </a:t>
            </a:r>
            <a:br>
              <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support for those affected) – </a:t>
            </a:r>
            <a:r>
              <a:rPr kumimoji="0" lang="en-GB" sz="16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thepmddproject.org</a:t>
            </a:r>
            <a:endPar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28600" marR="0" lvl="0" indent="-228600" algn="l" defTabSz="914400" rtl="0" eaLnBrk="1" fontAlgn="t" latinLnBrk="0" hangingPunct="1">
              <a:lnSpc>
                <a:spcPct val="150000"/>
              </a:lnSpc>
              <a:spcBef>
                <a:spcPts val="0"/>
              </a:spcBef>
              <a:spcAft>
                <a:spcPts val="100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NHS </a:t>
            </a:r>
            <a:r>
              <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(Information on periods, conditions, and when to see a GP) – </a:t>
            </a:r>
            <a:r>
              <a:rPr kumimoji="0" lang="en-GB" sz="16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nhs.uk</a:t>
            </a:r>
            <a:r>
              <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/conditions/periods </a:t>
            </a:r>
          </a:p>
          <a:p>
            <a:pPr marL="228600" marR="0" lvl="0" indent="-228600" algn="l" defTabSz="914400" rtl="0" eaLnBrk="1" fontAlgn="t" latinLnBrk="0" hangingPunct="1">
              <a:lnSpc>
                <a:spcPct val="150000"/>
              </a:lnSpc>
              <a:spcBef>
                <a:spcPts val="0"/>
              </a:spcBef>
              <a:spcAft>
                <a:spcPts val="100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28600" marR="0" lvl="0" indent="-228600" algn="l" defTabSz="914400" rtl="0" eaLnBrk="1" fontAlgn="t" latinLnBrk="0" hangingPunct="1">
              <a:lnSpc>
                <a:spcPct val="150000"/>
              </a:lnSpc>
              <a:spcBef>
                <a:spcPts val="0"/>
              </a:spcBef>
              <a:spcAft>
                <a:spcPts val="100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28600" marR="0" lvl="0" indent="-228600" algn="l" defTabSz="914400" rtl="0" eaLnBrk="1" fontAlgn="t" latinLnBrk="0" hangingPunct="1">
              <a:lnSpc>
                <a:spcPct val="150000"/>
              </a:lnSpc>
              <a:spcBef>
                <a:spcPts val="0"/>
              </a:spcBef>
              <a:spcAft>
                <a:spcPts val="100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Menstrual Health Project</a:t>
            </a:r>
            <a:r>
              <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(Education, advocacy, and resources for menstrual health conditions) – </a:t>
            </a:r>
            <a:r>
              <a:rPr kumimoji="0" lang="en-GB" sz="16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menstrualhealthproject.org.uk</a:t>
            </a:r>
            <a:endPar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28600" marR="0" lvl="0" indent="-228600" algn="l" defTabSz="914400" rtl="0" eaLnBrk="1" fontAlgn="t" latinLnBrk="0" hangingPunct="1">
              <a:lnSpc>
                <a:spcPct val="150000"/>
              </a:lnSpc>
              <a:spcBef>
                <a:spcPts val="0"/>
              </a:spcBef>
              <a:spcAft>
                <a:spcPts val="100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Wellbeing of Women</a:t>
            </a:r>
            <a:r>
              <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(UK charity funding research and raising awareness across all areas of women's health) – </a:t>
            </a:r>
            <a:r>
              <a:rPr kumimoji="0" lang="en-GB" sz="16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wellbeingofwomen.org.uk</a:t>
            </a:r>
            <a:endPar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28600" marR="0" lvl="0" indent="-228600" algn="l" defTabSz="914400" rtl="0" eaLnBrk="1" fontAlgn="t" latinLnBrk="0" hangingPunct="1">
              <a:lnSpc>
                <a:spcPct val="150000"/>
              </a:lnSpc>
              <a:spcBef>
                <a:spcPts val="0"/>
              </a:spcBef>
              <a:spcAft>
                <a:spcPts val="100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Mind</a:t>
            </a:r>
            <a:r>
              <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(Mental health support – relevant for those experiencing psychological symptoms linked to PMS or PMDD) – </a:t>
            </a:r>
            <a:r>
              <a:rPr kumimoji="0" lang="en-GB" sz="16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mind.org.uk</a:t>
            </a:r>
            <a:endParaRPr kumimoji="0" lang="en-GB" sz="16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1">
            <a:extLst>
              <a:ext uri="{FF2B5EF4-FFF2-40B4-BE49-F238E27FC236}">
                <a16:creationId xmlns:a16="http://schemas.microsoft.com/office/drawing/2014/main" id="{9A9AB0C1-DD81-4273-8251-2255D426CCB0}"/>
              </a:ext>
            </a:extLst>
          </p:cNvPr>
          <p:cNvSpPr txBox="1">
            <a:spLocks/>
          </p:cNvSpPr>
          <p:nvPr/>
        </p:nvSpPr>
        <p:spPr>
          <a:xfrm>
            <a:off x="386400" y="407662"/>
            <a:ext cx="11419200" cy="669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Organisations that help with menstrual health</a:t>
            </a:r>
          </a:p>
        </p:txBody>
      </p:sp>
      <p:sp>
        <p:nvSpPr>
          <p:cNvPr id="5" name="TextBox 4">
            <a:extLst>
              <a:ext uri="{FF2B5EF4-FFF2-40B4-BE49-F238E27FC236}">
                <a16:creationId xmlns:a16="http://schemas.microsoft.com/office/drawing/2014/main" id="{68755BD3-0BE6-0352-3524-D97533BB2D81}"/>
              </a:ext>
            </a:extLst>
          </p:cNvPr>
          <p:cNvSpPr txBox="1"/>
          <p:nvPr/>
        </p:nvSpPr>
        <p:spPr>
          <a:xfrm>
            <a:off x="386400" y="939063"/>
            <a:ext cx="11419200" cy="10538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Searching ‘menstrual health’, ‘endometriosis’, ‘PCOS’, ‘PMDD’ in your internet browser will bring up helpful resources and guide you with the first step in finding support.</a:t>
            </a:r>
          </a:p>
        </p:txBody>
      </p:sp>
    </p:spTree>
    <p:extLst>
      <p:ext uri="{BB962C8B-B14F-4D97-AF65-F5344CB8AC3E}">
        <p14:creationId xmlns:p14="http://schemas.microsoft.com/office/powerpoint/2010/main" val="11844507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A9AB0C1-DD81-4273-8251-2255D426CCB0}"/>
              </a:ext>
            </a:extLst>
          </p:cNvPr>
          <p:cNvSpPr txBox="1">
            <a:spLocks/>
          </p:cNvSpPr>
          <p:nvPr/>
        </p:nvSpPr>
        <p:spPr>
          <a:xfrm>
            <a:off x="326440" y="407662"/>
            <a:ext cx="11479160" cy="669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We’d love your feedback!</a:t>
            </a:r>
          </a:p>
        </p:txBody>
      </p:sp>
      <p:sp>
        <p:nvSpPr>
          <p:cNvPr id="5" name="TextBox 4">
            <a:extLst>
              <a:ext uri="{FF2B5EF4-FFF2-40B4-BE49-F238E27FC236}">
                <a16:creationId xmlns:a16="http://schemas.microsoft.com/office/drawing/2014/main" id="{68755BD3-0BE6-0352-3524-D97533BB2D81}"/>
              </a:ext>
            </a:extLst>
          </p:cNvPr>
          <p:cNvSpPr txBox="1"/>
          <p:nvPr/>
        </p:nvSpPr>
        <p:spPr>
          <a:xfrm>
            <a:off x="326440" y="999023"/>
            <a:ext cx="11479160" cy="156171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What did you think of this lesson? We’d love to hear from you!</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202124"/>
                </a:solidFill>
                <a:effectLst/>
                <a:uLnTx/>
                <a:uFillTx/>
                <a:latin typeface="Open Sans" panose="020B0606030504020204" pitchFamily="34" charset="0"/>
                <a:ea typeface="Open Sans" panose="020B0606030504020204" pitchFamily="34" charset="0"/>
                <a:cs typeface="Open Sans" panose="020B0606030504020204" pitchFamily="34" charset="0"/>
              </a:rPr>
              <a:t>                        to rate this lesson out of 5. You can also add a comment if you have time!</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endParaRPr>
          </a:p>
        </p:txBody>
      </p:sp>
      <p:pic>
        <p:nvPicPr>
          <p:cNvPr id="3" name="Picture 2">
            <a:extLst>
              <a:ext uri="{FF2B5EF4-FFF2-40B4-BE49-F238E27FC236}">
                <a16:creationId xmlns:a16="http://schemas.microsoft.com/office/drawing/2014/main" id="{43100742-F77B-1595-AD69-56A96852013E}"/>
              </a:ext>
            </a:extLst>
          </p:cNvPr>
          <p:cNvPicPr>
            <a:picLocks noChangeAspect="1"/>
          </p:cNvPicPr>
          <p:nvPr/>
        </p:nvPicPr>
        <p:blipFill rotWithShape="1">
          <a:blip r:embed="rId3"/>
          <a:srcRect l="21651" t="12560" r="24311" b="64003"/>
          <a:stretch/>
        </p:blipFill>
        <p:spPr>
          <a:xfrm>
            <a:off x="3060247" y="2244914"/>
            <a:ext cx="6011545" cy="1814360"/>
          </a:xfrm>
          <a:prstGeom prst="roundRect">
            <a:avLst/>
          </a:prstGeom>
        </p:spPr>
      </p:pic>
      <p:sp>
        <p:nvSpPr>
          <p:cNvPr id="4" name="Rectangle: Rounded Corners 3">
            <a:hlinkClick r:id="rId4"/>
            <a:extLst>
              <a:ext uri="{FF2B5EF4-FFF2-40B4-BE49-F238E27FC236}">
                <a16:creationId xmlns:a16="http://schemas.microsoft.com/office/drawing/2014/main" id="{65E406EA-0194-8169-C80C-111BBC686D24}"/>
              </a:ext>
            </a:extLst>
          </p:cNvPr>
          <p:cNvSpPr>
            <a:spLocks/>
          </p:cNvSpPr>
          <p:nvPr/>
        </p:nvSpPr>
        <p:spPr>
          <a:xfrm>
            <a:off x="386400" y="1588317"/>
            <a:ext cx="1634311" cy="553156"/>
          </a:xfrm>
          <a:prstGeom prst="roundRect">
            <a:avLst/>
          </a:prstGeom>
          <a:gradFill flip="none" rotWithShape="1">
            <a:gsLst>
              <a:gs pos="0">
                <a:srgbClr val="CEDEF5"/>
              </a:gs>
              <a:gs pos="78000">
                <a:srgbClr val="CEE4CF"/>
              </a:gs>
            </a:gsLst>
            <a:lin ang="0" scaled="1"/>
            <a:tileRect/>
          </a:gradFill>
          <a:ln>
            <a:solidFill>
              <a:srgbClr val="B7C7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Click here</a:t>
            </a:r>
          </a:p>
        </p:txBody>
      </p:sp>
      <p:pic>
        <p:nvPicPr>
          <p:cNvPr id="2" name="Picture 1">
            <a:extLst>
              <a:ext uri="{FF2B5EF4-FFF2-40B4-BE49-F238E27FC236}">
                <a16:creationId xmlns:a16="http://schemas.microsoft.com/office/drawing/2014/main" id="{E7CA7539-2ED0-AEC4-8056-1C7A423EB65B}"/>
              </a:ext>
            </a:extLst>
          </p:cNvPr>
          <p:cNvPicPr>
            <a:picLocks noChangeAspect="1"/>
          </p:cNvPicPr>
          <p:nvPr/>
        </p:nvPicPr>
        <p:blipFill rotWithShape="1">
          <a:blip r:embed="rId3"/>
          <a:srcRect l="21651" t="58642" r="24311" b="17921"/>
          <a:stretch/>
        </p:blipFill>
        <p:spPr>
          <a:xfrm>
            <a:off x="3060248" y="3909151"/>
            <a:ext cx="6011544" cy="1814360"/>
          </a:xfrm>
          <a:prstGeom prst="rect">
            <a:avLst/>
          </a:prstGeom>
        </p:spPr>
      </p:pic>
    </p:spTree>
    <p:extLst>
      <p:ext uri="{BB962C8B-B14F-4D97-AF65-F5344CB8AC3E}">
        <p14:creationId xmlns:p14="http://schemas.microsoft.com/office/powerpoint/2010/main" val="3965714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E99A3-DCFE-7E94-3ECF-46EF86880AF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D938E75-0693-F546-4198-0E45E69E0783}"/>
              </a:ext>
            </a:extLst>
          </p:cNvPr>
          <p:cNvSpPr txBox="1"/>
          <p:nvPr/>
        </p:nvSpPr>
        <p:spPr>
          <a:xfrm>
            <a:off x="144380" y="1471404"/>
            <a:ext cx="5740226" cy="5493812"/>
          </a:xfrm>
          <a:prstGeom prst="rect">
            <a:avLst/>
          </a:prstGeom>
          <a:noFill/>
        </p:spPr>
        <p:txBody>
          <a:bodyPr wrap="square" rtlCol="0">
            <a:spAutoFit/>
          </a:bodyPr>
          <a:lstStyle/>
          <a:p>
            <a:r>
              <a:rPr lang="en-GB" sz="1300" b="1" dirty="0">
                <a:latin typeface="Open Sans" panose="020B0606030504020204" pitchFamily="34" charset="0"/>
                <a:ea typeface="Open Sans" panose="020B0606030504020204" pitchFamily="34" charset="0"/>
                <a:cs typeface="Open Sans" panose="020B0606030504020204" pitchFamily="34" charset="0"/>
              </a:rPr>
              <a:t>I've already been to the GP about my symptoms and been told it's nothing to worry about. What can I do?</a:t>
            </a:r>
            <a:r>
              <a:rPr lang="en-GB" sz="1300" dirty="0">
                <a:latin typeface="Open Sans" panose="020B0606030504020204" pitchFamily="34" charset="0"/>
                <a:ea typeface="Open Sans" panose="020B0606030504020204" pitchFamily="34" charset="0"/>
                <a:cs typeface="Open Sans" panose="020B0606030504020204" pitchFamily="34" charset="0"/>
              </a:rPr>
              <a:t> It's unfortunately common for menstrual symptoms to be dismissed or minimised by healthcare professionals. If you feel your concerns haven't been taken seriously, you are entitled to ask for a second opinion, request a referral, or see a different GP. Use the push back element of the SOAP framework – ask for your symptoms to be noted in your records and request a referral for further investigation. Keeping a symptom diary or tracking your cycle can also strengthen your case.</a:t>
            </a:r>
            <a:br>
              <a:rPr lang="en-GB" sz="1300" dirty="0">
                <a:latin typeface="Open Sans" panose="020B0606030504020204" pitchFamily="34" charset="0"/>
                <a:ea typeface="Open Sans" panose="020B0606030504020204" pitchFamily="34" charset="0"/>
                <a:cs typeface="Open Sans" panose="020B0606030504020204" pitchFamily="34" charset="0"/>
              </a:rPr>
            </a:br>
            <a:endParaRPr lang="en-GB" sz="1300" dirty="0">
              <a:latin typeface="Open Sans" panose="020B0606030504020204" pitchFamily="34" charset="0"/>
              <a:ea typeface="Open Sans" panose="020B0606030504020204" pitchFamily="34" charset="0"/>
              <a:cs typeface="Open Sans" panose="020B0606030504020204" pitchFamily="34" charset="0"/>
            </a:endParaRPr>
          </a:p>
          <a:p>
            <a:r>
              <a:rPr lang="en-GB" sz="1300" b="1" dirty="0">
                <a:latin typeface="Open Sans" panose="020B0606030504020204" pitchFamily="34" charset="0"/>
                <a:ea typeface="Open Sans" panose="020B0606030504020204" pitchFamily="34" charset="0"/>
                <a:cs typeface="Open Sans" panose="020B0606030504020204" pitchFamily="34" charset="0"/>
              </a:rPr>
              <a:t>Is it normal to feel really low or angry before my period – or is something wrong?</a:t>
            </a:r>
            <a:r>
              <a:rPr lang="en-GB" sz="1300" dirty="0">
                <a:latin typeface="Open Sans" panose="020B0606030504020204" pitchFamily="34" charset="0"/>
                <a:ea typeface="Open Sans" panose="020B0606030504020204" pitchFamily="34" charset="0"/>
                <a:cs typeface="Open Sans" panose="020B0606030504020204" pitchFamily="34" charset="0"/>
              </a:rPr>
              <a:t> Mild mood changes before a period are common and linked to natural hormonal shifts. However, if those feelings are severe – significantly affecting your ability to function, your relationships, or your mental health – it may be worth speaking to a GP. There is a big difference between feeling a little low before a period and experiencing debilitating depression or rage. The latter can be a sign of PMDD, which is a recognised and treatable condition.</a:t>
            </a:r>
            <a:br>
              <a:rPr lang="en-GB" sz="1300" dirty="0">
                <a:latin typeface="Open Sans" panose="020B0606030504020204" pitchFamily="34" charset="0"/>
                <a:ea typeface="Open Sans" panose="020B0606030504020204" pitchFamily="34" charset="0"/>
                <a:cs typeface="Open Sans" panose="020B0606030504020204" pitchFamily="34" charset="0"/>
              </a:rPr>
            </a:br>
            <a:endParaRPr lang="en-GB" sz="1300" dirty="0">
              <a:latin typeface="Open Sans" panose="020B0606030504020204" pitchFamily="34" charset="0"/>
              <a:ea typeface="Open Sans" panose="020B0606030504020204" pitchFamily="34" charset="0"/>
              <a:cs typeface="Open Sans" panose="020B0606030504020204" pitchFamily="34" charset="0"/>
            </a:endParaRPr>
          </a:p>
          <a:p>
            <a:r>
              <a:rPr lang="en-GB" sz="1300" b="1" dirty="0">
                <a:latin typeface="Open Sans" panose="020B0606030504020204" pitchFamily="34" charset="0"/>
                <a:ea typeface="Open Sans" panose="020B0606030504020204" pitchFamily="34" charset="0"/>
                <a:cs typeface="Open Sans" panose="020B0606030504020204" pitchFamily="34" charset="0"/>
              </a:rPr>
              <a:t>Can people who don't menstruate get help if they're worried about a friend or partner's menstrual health?</a:t>
            </a:r>
            <a:r>
              <a:rPr lang="en-GB" sz="1300" dirty="0">
                <a:latin typeface="Open Sans" panose="020B0606030504020204" pitchFamily="34" charset="0"/>
                <a:ea typeface="Open Sans" panose="020B0606030504020204" pitchFamily="34" charset="0"/>
                <a:cs typeface="Open Sans" panose="020B0606030504020204" pitchFamily="34" charset="0"/>
              </a:rPr>
              <a:t> Yes – and it matters that they do. If you're worried about someone, encourage them to speak to a GP and offer to go with them if that would help. You can share what you learned in this lesson – including the SOAP framework – so they feel more prepared for an appointment. Supporting someone to seek help is one of the most valuable things you can do.</a:t>
            </a:r>
            <a:br>
              <a:rPr lang="en-GB" sz="1300" dirty="0">
                <a:latin typeface="Open Sans" panose="020B0606030504020204" pitchFamily="34" charset="0"/>
                <a:ea typeface="Open Sans" panose="020B0606030504020204" pitchFamily="34" charset="0"/>
                <a:cs typeface="Open Sans" panose="020B0606030504020204" pitchFamily="34" charset="0"/>
              </a:rPr>
            </a:br>
            <a:endParaRPr lang="en-GB" sz="13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02AB208E-C8C2-78CE-DD9A-FAF42CC512B5}"/>
              </a:ext>
            </a:extLst>
          </p:cNvPr>
          <p:cNvSpPr>
            <a:spLocks noGrp="1"/>
          </p:cNvSpPr>
          <p:nvPr>
            <p:ph type="title"/>
          </p:nvPr>
        </p:nvSpPr>
        <p:spPr>
          <a:xfrm>
            <a:off x="144380" y="-87538"/>
            <a:ext cx="11903240" cy="1158933"/>
          </a:xfrm>
        </p:spPr>
        <p:txBody>
          <a:bodyPr>
            <a:normAutofit/>
          </a:bodyPr>
          <a:lstStyle/>
          <a:p>
            <a:r>
              <a:rPr lang="en-GB" sz="3200" b="1">
                <a:latin typeface="Open Sans" panose="020B0606030504020204"/>
                <a:cs typeface="Arial" pitchFamily="34" charset="0"/>
              </a:rPr>
              <a:t>Teacher’s slide – FAQs</a:t>
            </a:r>
            <a:endParaRPr lang="en-GB" sz="3200" b="1" dirty="0">
              <a:latin typeface="Open Sans" panose="020B0606030504020204"/>
              <a:cs typeface="Arial" pitchFamily="34" charset="0"/>
            </a:endParaRPr>
          </a:p>
        </p:txBody>
      </p:sp>
      <p:sp>
        <p:nvSpPr>
          <p:cNvPr id="3" name="TextBox 2">
            <a:extLst>
              <a:ext uri="{FF2B5EF4-FFF2-40B4-BE49-F238E27FC236}">
                <a16:creationId xmlns:a16="http://schemas.microsoft.com/office/drawing/2014/main" id="{36D80F1F-88D2-95A0-30D0-7EBC7332B06C}"/>
              </a:ext>
            </a:extLst>
          </p:cNvPr>
          <p:cNvSpPr txBox="1"/>
          <p:nvPr/>
        </p:nvSpPr>
        <p:spPr>
          <a:xfrm>
            <a:off x="201564" y="761759"/>
            <a:ext cx="11846056" cy="646331"/>
          </a:xfrm>
          <a:prstGeom prst="rect">
            <a:avLst/>
          </a:prstGeom>
          <a:noFill/>
        </p:spPr>
        <p:txBody>
          <a:bodyPr wrap="square">
            <a:spAutoFit/>
          </a:bodyPr>
          <a:lstStyle/>
          <a:p>
            <a:pPr marL="0" marR="0" lvl="0" indent="0" algn="l" defTabSz="914400" rtl="0" eaLnBrk="1" fontAlgn="auto" latinLnBrk="0" hangingPunct="1">
              <a:lnSpc>
                <a:spcPct val="100000"/>
              </a:lnSpc>
              <a:spcAft>
                <a:spcPts val="170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Open Sans" panose="020B0606030504020204"/>
                <a:ea typeface="+mn-ea"/>
                <a:cs typeface="+mn-cs"/>
              </a:rPr>
              <a:t>Students may have additional questions after completing this lesson. This page is intended to give you answers to questions that aren’t covered in the main lesson. </a:t>
            </a:r>
            <a:endParaRPr lang="en-GB"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62E345A5-452F-9802-9A43-DAD554587C02}"/>
              </a:ext>
            </a:extLst>
          </p:cNvPr>
          <p:cNvSpPr txBox="1"/>
          <p:nvPr/>
        </p:nvSpPr>
        <p:spPr>
          <a:xfrm>
            <a:off x="5942096" y="1471404"/>
            <a:ext cx="6105524" cy="40934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I've heard that endometriosis takes years to diagnose. Is that true – and why?</a:t>
            </a:r>
            <a:r>
              <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Yes. The average diagnosis time for endometriosis in the UK is currently around eight years. This is partly because severe period pain has historically been normalised and dismissed, and partly because symptoms overlap with other conditions. Awareness is improving, but it remains a significant issue. If you or someone you know has symptoms that sound like endometriosis, it is worth being persistent with healthcare professionals and asking specifically about the condition by name.</a:t>
            </a:r>
            <a:br>
              <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 PCOS the same as PMOS?</a:t>
            </a:r>
            <a:r>
              <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Polycystic ovary syndrome is in the process of being renamed polycystic ovary/metabolic syndrome (PCOS/PMOS) to better reflect the metabolic aspects of the condition. You may hear both terms used. They refer to the same condition.</a:t>
            </a:r>
            <a:br>
              <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Can menstrual health conditions affect fertility?</a:t>
            </a:r>
            <a:r>
              <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Yes – some conditions covered in this lesson, including endometriosis and PCOS, can affect fertility if left undiagnosed or untreated. However, many people with these conditions go on to conceive naturally or with support. Early diagnosis and treatment significantly improves outcomes. This is one of the most important reasons to seek help early rather than waiting.</a:t>
            </a:r>
          </a:p>
        </p:txBody>
      </p:sp>
    </p:spTree>
    <p:extLst>
      <p:ext uri="{BB962C8B-B14F-4D97-AF65-F5344CB8AC3E}">
        <p14:creationId xmlns:p14="http://schemas.microsoft.com/office/powerpoint/2010/main" val="36970325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8734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3413AA3-618C-4E33-8970-89EE42658359}"/>
              </a:ext>
            </a:extLst>
          </p:cNvPr>
          <p:cNvSpPr txBox="1"/>
          <p:nvPr/>
        </p:nvSpPr>
        <p:spPr>
          <a:xfrm>
            <a:off x="1631576" y="3155576"/>
            <a:ext cx="8928848"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prstClr val="white"/>
                </a:solidFill>
                <a:effectLst/>
                <a:uLnTx/>
                <a:uFillTx/>
                <a:latin typeface="Open Sans" panose="020B0606030504020204"/>
                <a:ea typeface="+mn-ea"/>
                <a:cs typeface="+mn-cs"/>
              </a:rPr>
              <a:t>Understanding menstrual health: conditions and self-advocacy</a:t>
            </a:r>
          </a:p>
        </p:txBody>
      </p:sp>
    </p:spTree>
    <p:extLst>
      <p:ext uri="{BB962C8B-B14F-4D97-AF65-F5344CB8AC3E}">
        <p14:creationId xmlns:p14="http://schemas.microsoft.com/office/powerpoint/2010/main" val="1852120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B807E-0258-9E4B-00CC-05F43D647B4D}"/>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2DB0346B-CFDE-095D-DBB0-842AEF3AB052}"/>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(3 minutes)</a:t>
            </a:r>
          </a:p>
        </p:txBody>
      </p:sp>
      <p:sp>
        <p:nvSpPr>
          <p:cNvPr id="5" name="TextBox 4">
            <a:extLst>
              <a:ext uri="{FF2B5EF4-FFF2-40B4-BE49-F238E27FC236}">
                <a16:creationId xmlns:a16="http://schemas.microsoft.com/office/drawing/2014/main" id="{0B7BC18E-4878-6C96-5F02-6F2965115A4F}"/>
              </a:ext>
            </a:extLst>
          </p:cNvPr>
          <p:cNvSpPr txBox="1"/>
          <p:nvPr/>
        </p:nvSpPr>
        <p:spPr>
          <a:xfrm>
            <a:off x="191529" y="1178397"/>
            <a:ext cx="1180894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Use the icons and prompts below to discuss what you think a healthy, regular period looks like.</a:t>
            </a:r>
            <a:endPar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4" name="Graphic 13">
            <a:extLst>
              <a:ext uri="{FF2B5EF4-FFF2-40B4-BE49-F238E27FC236}">
                <a16:creationId xmlns:a16="http://schemas.microsoft.com/office/drawing/2014/main" id="{A88F31CE-2929-F33D-C703-D53C44DB2BC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48589" y="4275065"/>
            <a:ext cx="914400" cy="914400"/>
          </a:xfrm>
          <a:prstGeom prst="rect">
            <a:avLst/>
          </a:prstGeom>
          <a:effectLst>
            <a:outerShdw blurRad="50800" dist="38100" dir="2700000" algn="tl" rotWithShape="0">
              <a:prstClr val="black">
                <a:alpha val="40000"/>
              </a:prstClr>
            </a:outerShdw>
          </a:effectLst>
        </p:spPr>
      </p:pic>
      <p:pic>
        <p:nvPicPr>
          <p:cNvPr id="17" name="Graphic 16">
            <a:extLst>
              <a:ext uri="{FF2B5EF4-FFF2-40B4-BE49-F238E27FC236}">
                <a16:creationId xmlns:a16="http://schemas.microsoft.com/office/drawing/2014/main" id="{A3C2AD2A-0A0D-1C02-966E-492D12B1A87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55135" y="4275065"/>
            <a:ext cx="914400" cy="914400"/>
          </a:xfrm>
          <a:prstGeom prst="rect">
            <a:avLst/>
          </a:prstGeom>
          <a:effectLst>
            <a:outerShdw blurRad="50800" dist="38100" dir="2700000" algn="tl" rotWithShape="0">
              <a:prstClr val="black">
                <a:alpha val="40000"/>
              </a:prstClr>
            </a:outerShdw>
          </a:effectLst>
        </p:spPr>
      </p:pic>
      <p:pic>
        <p:nvPicPr>
          <p:cNvPr id="19" name="Graphic 18">
            <a:extLst>
              <a:ext uri="{FF2B5EF4-FFF2-40B4-BE49-F238E27FC236}">
                <a16:creationId xmlns:a16="http://schemas.microsoft.com/office/drawing/2014/main" id="{E61FB75D-A72F-CC37-9ABA-3C3AD523352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48040" y="4297512"/>
            <a:ext cx="914400" cy="914400"/>
          </a:xfrm>
          <a:prstGeom prst="rect">
            <a:avLst/>
          </a:prstGeom>
          <a:effectLst>
            <a:outerShdw blurRad="50800" dist="38100" dir="2700000" algn="tl" rotWithShape="0">
              <a:prstClr val="black">
                <a:alpha val="40000"/>
              </a:prstClr>
            </a:outerShdw>
          </a:effectLst>
        </p:spPr>
      </p:pic>
      <p:pic>
        <p:nvPicPr>
          <p:cNvPr id="21" name="Graphic 20">
            <a:extLst>
              <a:ext uri="{FF2B5EF4-FFF2-40B4-BE49-F238E27FC236}">
                <a16:creationId xmlns:a16="http://schemas.microsoft.com/office/drawing/2014/main" id="{0C0F6FD3-69EF-488F-585F-92F3CB6214A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58781" y="4275065"/>
            <a:ext cx="914400" cy="914400"/>
          </a:xfrm>
          <a:prstGeom prst="rect">
            <a:avLst/>
          </a:prstGeom>
          <a:effectLst>
            <a:outerShdw blurRad="50800" dist="38100" dir="2700000" algn="tl" rotWithShape="0">
              <a:prstClr val="black">
                <a:alpha val="40000"/>
              </a:prstClr>
            </a:outerShdw>
          </a:effectLst>
        </p:spPr>
      </p:pic>
      <p:sp>
        <p:nvSpPr>
          <p:cNvPr id="22" name="Freeform: Shape 3">
            <a:extLst>
              <a:ext uri="{FF2B5EF4-FFF2-40B4-BE49-F238E27FC236}">
                <a16:creationId xmlns:a16="http://schemas.microsoft.com/office/drawing/2014/main" id="{16621A33-A42D-87B7-7DD2-F1F4C117389B}"/>
              </a:ext>
            </a:extLst>
          </p:cNvPr>
          <p:cNvSpPr/>
          <p:nvPr/>
        </p:nvSpPr>
        <p:spPr>
          <a:xfrm>
            <a:off x="523811" y="2374505"/>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E69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Duration</a:t>
            </a:r>
          </a:p>
        </p:txBody>
      </p:sp>
      <p:pic>
        <p:nvPicPr>
          <p:cNvPr id="23" name="Graphic 22" descr="Badge 1 with solid fill">
            <a:extLst>
              <a:ext uri="{FF2B5EF4-FFF2-40B4-BE49-F238E27FC236}">
                <a16:creationId xmlns:a16="http://schemas.microsoft.com/office/drawing/2014/main" id="{99AED92A-7C92-02F3-0BF2-2A5CCFB156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7351" y="2030127"/>
            <a:ext cx="553288" cy="553288"/>
          </a:xfrm>
          <a:prstGeom prst="rect">
            <a:avLst/>
          </a:prstGeom>
        </p:spPr>
      </p:pic>
      <p:pic>
        <p:nvPicPr>
          <p:cNvPr id="7" name="Graphic 6">
            <a:extLst>
              <a:ext uri="{FF2B5EF4-FFF2-40B4-BE49-F238E27FC236}">
                <a16:creationId xmlns:a16="http://schemas.microsoft.com/office/drawing/2014/main" id="{E56A14C8-966E-AFAD-AE8C-7C81647FB60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05997" y="4296468"/>
            <a:ext cx="833055" cy="833055"/>
          </a:xfrm>
          <a:prstGeom prst="rect">
            <a:avLst/>
          </a:prstGeom>
          <a:effectLst>
            <a:outerShdw blurRad="50800" dist="38100" dir="2700000" algn="tl" rotWithShape="0">
              <a:prstClr val="black">
                <a:alpha val="40000"/>
              </a:prstClr>
            </a:outerShdw>
          </a:effectLst>
        </p:spPr>
      </p:pic>
      <p:sp>
        <p:nvSpPr>
          <p:cNvPr id="24" name="Freeform: Shape 3">
            <a:extLst>
              <a:ext uri="{FF2B5EF4-FFF2-40B4-BE49-F238E27FC236}">
                <a16:creationId xmlns:a16="http://schemas.microsoft.com/office/drawing/2014/main" id="{73264982-DDD9-B314-2F59-D323D5081869}"/>
              </a:ext>
            </a:extLst>
          </p:cNvPr>
          <p:cNvSpPr/>
          <p:nvPr/>
        </p:nvSpPr>
        <p:spPr>
          <a:xfrm>
            <a:off x="2378664" y="2374505"/>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C99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Flow</a:t>
            </a:r>
          </a:p>
        </p:txBody>
      </p:sp>
      <p:pic>
        <p:nvPicPr>
          <p:cNvPr id="25" name="Graphic 24" descr="Badge with solid fill">
            <a:extLst>
              <a:ext uri="{FF2B5EF4-FFF2-40B4-BE49-F238E27FC236}">
                <a16:creationId xmlns:a16="http://schemas.microsoft.com/office/drawing/2014/main" id="{86942CDD-F8ED-DC29-E316-5E324E476FB2}"/>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2977452" y="2030127"/>
            <a:ext cx="553288" cy="553288"/>
          </a:xfrm>
          <a:prstGeom prst="rect">
            <a:avLst/>
          </a:prstGeom>
        </p:spPr>
      </p:pic>
      <p:pic>
        <p:nvPicPr>
          <p:cNvPr id="10" name="Graphic 9">
            <a:extLst>
              <a:ext uri="{FF2B5EF4-FFF2-40B4-BE49-F238E27FC236}">
                <a16:creationId xmlns:a16="http://schemas.microsoft.com/office/drawing/2014/main" id="{7361B2A7-24E4-6709-8C19-B36506A8B01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796896" y="4296468"/>
            <a:ext cx="914400" cy="914400"/>
          </a:xfrm>
          <a:prstGeom prst="rect">
            <a:avLst/>
          </a:prstGeom>
          <a:effectLst>
            <a:outerShdw blurRad="50800" dist="38100" dir="2700000" algn="tl" rotWithShape="0">
              <a:prstClr val="black">
                <a:alpha val="40000"/>
              </a:prstClr>
            </a:outerShdw>
          </a:effectLst>
        </p:spPr>
      </p:pic>
      <p:sp>
        <p:nvSpPr>
          <p:cNvPr id="27" name="Freeform: Shape 3">
            <a:extLst>
              <a:ext uri="{FF2B5EF4-FFF2-40B4-BE49-F238E27FC236}">
                <a16:creationId xmlns:a16="http://schemas.microsoft.com/office/drawing/2014/main" id="{C60F407A-C08F-3E2F-A88C-73FADA24C5F9}"/>
              </a:ext>
            </a:extLst>
          </p:cNvPr>
          <p:cNvSpPr/>
          <p:nvPr/>
        </p:nvSpPr>
        <p:spPr>
          <a:xfrm>
            <a:off x="6098866" y="2366426"/>
            <a:ext cx="1750864" cy="158446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B7E9E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feelings </a:t>
            </a:r>
          </a:p>
        </p:txBody>
      </p:sp>
      <p:sp>
        <p:nvSpPr>
          <p:cNvPr id="29" name="Freeform: Shape 3">
            <a:extLst>
              <a:ext uri="{FF2B5EF4-FFF2-40B4-BE49-F238E27FC236}">
                <a16:creationId xmlns:a16="http://schemas.microsoft.com/office/drawing/2014/main" id="{6382CA3E-294A-732B-CB61-368B163854C0}"/>
              </a:ext>
            </a:extLst>
          </p:cNvPr>
          <p:cNvSpPr/>
          <p:nvPr/>
        </p:nvSpPr>
        <p:spPr>
          <a:xfrm>
            <a:off x="7958967" y="2355950"/>
            <a:ext cx="1750864" cy="158446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AE24B068-47FF-BB44-36AB-2C661F767BBE}"/>
              </a:ext>
            </a:extLst>
          </p:cNvPr>
          <p:cNvSpPr/>
          <p:nvPr/>
        </p:nvSpPr>
        <p:spPr>
          <a:xfrm>
            <a:off x="9819068" y="2374505"/>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Variety between people</a:t>
            </a:r>
          </a:p>
        </p:txBody>
      </p:sp>
      <p:sp>
        <p:nvSpPr>
          <p:cNvPr id="31" name="Freeform: Shape 3">
            <a:extLst>
              <a:ext uri="{FF2B5EF4-FFF2-40B4-BE49-F238E27FC236}">
                <a16:creationId xmlns:a16="http://schemas.microsoft.com/office/drawing/2014/main" id="{BE97AE8E-D28C-23B4-5B4A-7D9C37278A38}"/>
              </a:ext>
            </a:extLst>
          </p:cNvPr>
          <p:cNvSpPr/>
          <p:nvPr/>
        </p:nvSpPr>
        <p:spPr>
          <a:xfrm>
            <a:off x="4238765" y="2374505"/>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ADEBD6"/>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 length</a:t>
            </a:r>
          </a:p>
        </p:txBody>
      </p:sp>
      <p:pic>
        <p:nvPicPr>
          <p:cNvPr id="28" name="Graphic 27" descr="Badge 3 with solid fill">
            <a:extLst>
              <a:ext uri="{FF2B5EF4-FFF2-40B4-BE49-F238E27FC236}">
                <a16:creationId xmlns:a16="http://schemas.microsoft.com/office/drawing/2014/main" id="{49F68A16-AEB5-764F-2238-88DA8AF25793}"/>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4835691" y="2030127"/>
            <a:ext cx="553288" cy="553288"/>
          </a:xfrm>
          <a:prstGeom prst="rect">
            <a:avLst/>
          </a:prstGeom>
        </p:spPr>
      </p:pic>
      <p:pic>
        <p:nvPicPr>
          <p:cNvPr id="32" name="Graphic 31" descr="Badge 4 with solid fill">
            <a:extLst>
              <a:ext uri="{FF2B5EF4-FFF2-40B4-BE49-F238E27FC236}">
                <a16:creationId xmlns:a16="http://schemas.microsoft.com/office/drawing/2014/main" id="{C1CBD788-33C3-7A29-DAB3-5CEEA69CDEB1}"/>
              </a:ext>
            </a:extLst>
          </p:cNvPr>
          <p:cNvPicPr>
            <a:picLocks noChangeAspect="1"/>
          </p:cNvPicPr>
          <p:nvPr/>
        </p:nvPicPr>
        <p:blipFill>
          <a:blip>
            <a:extLst>
              <a:ext uri="{96DAC541-7B7A-43D3-8B79-37D633B846F1}">
                <asvg:svgBlip xmlns:asvg="http://schemas.microsoft.com/office/drawing/2016/SVG/main" r:embed="rId12"/>
              </a:ext>
            </a:extLst>
          </a:blip>
          <a:srcRect/>
          <a:stretch/>
        </p:blipFill>
        <p:spPr>
          <a:xfrm>
            <a:off x="6693930" y="2030127"/>
            <a:ext cx="553288" cy="553288"/>
          </a:xfrm>
          <a:prstGeom prst="rect">
            <a:avLst/>
          </a:prstGeom>
        </p:spPr>
      </p:pic>
      <p:pic>
        <p:nvPicPr>
          <p:cNvPr id="33" name="Graphic 32" descr="Badge 5 with solid fill">
            <a:extLst>
              <a:ext uri="{FF2B5EF4-FFF2-40B4-BE49-F238E27FC236}">
                <a16:creationId xmlns:a16="http://schemas.microsoft.com/office/drawing/2014/main" id="{BD0D507D-A5D8-C07C-5B6A-C6E5BECF5E6E}"/>
              </a:ext>
            </a:extLst>
          </p:cNvPr>
          <p:cNvPicPr>
            <a:picLocks noChangeAspect="1"/>
          </p:cNvPicPr>
          <p:nvPr/>
        </p:nvPicPr>
        <p:blipFill>
          <a:blip>
            <a:extLst>
              <a:ext uri="{96DAC541-7B7A-43D3-8B79-37D633B846F1}">
                <asvg:svgBlip xmlns:asvg="http://schemas.microsoft.com/office/drawing/2016/SVG/main" r:embed="rId13"/>
              </a:ext>
            </a:extLst>
          </a:blip>
          <a:srcRect/>
          <a:stretch/>
        </p:blipFill>
        <p:spPr>
          <a:xfrm>
            <a:off x="8552169" y="2030127"/>
            <a:ext cx="553288" cy="553288"/>
          </a:xfrm>
          <a:prstGeom prst="rect">
            <a:avLst/>
          </a:prstGeom>
        </p:spPr>
      </p:pic>
      <p:pic>
        <p:nvPicPr>
          <p:cNvPr id="34" name="Graphic 33" descr="Badge 6 with solid fill">
            <a:extLst>
              <a:ext uri="{FF2B5EF4-FFF2-40B4-BE49-F238E27FC236}">
                <a16:creationId xmlns:a16="http://schemas.microsoft.com/office/drawing/2014/main" id="{680A6BFF-B4A2-8022-71CD-74CBC39F0FEA}"/>
              </a:ext>
            </a:extLst>
          </p:cNvPr>
          <p:cNvPicPr>
            <a:picLocks noChangeAspect="1"/>
          </p:cNvPicPr>
          <p:nvPr/>
        </p:nvPicPr>
        <p:blipFill>
          <a:blip>
            <a:extLst>
              <a:ext uri="{96DAC541-7B7A-43D3-8B79-37D633B846F1}">
                <asvg:svgBlip xmlns:asvg="http://schemas.microsoft.com/office/drawing/2016/SVG/main" r:embed="rId14"/>
              </a:ext>
            </a:extLst>
          </a:blip>
          <a:srcRect/>
          <a:stretch/>
        </p:blipFill>
        <p:spPr>
          <a:xfrm>
            <a:off x="10429145" y="2030127"/>
            <a:ext cx="553288" cy="553288"/>
          </a:xfrm>
          <a:prstGeom prst="rect">
            <a:avLst/>
          </a:prstGeom>
        </p:spPr>
      </p:pic>
    </p:spTree>
    <p:extLst>
      <p:ext uri="{BB962C8B-B14F-4D97-AF65-F5344CB8AC3E}">
        <p14:creationId xmlns:p14="http://schemas.microsoft.com/office/powerpoint/2010/main" val="2669392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8E0DD-0016-A1D6-A6D2-EF52A6D83551}"/>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4A47EC51-E96C-09F9-1089-2B1245FECF05}"/>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541D82A3-7552-DEF3-0212-BDFAB1916680}"/>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Duration</a:t>
            </a:r>
          </a:p>
        </p:txBody>
      </p:sp>
      <p:pic>
        <p:nvPicPr>
          <p:cNvPr id="23" name="Graphic 22" descr="Badge 1 with solid fill">
            <a:extLst>
              <a:ext uri="{FF2B5EF4-FFF2-40B4-BE49-F238E27FC236}">
                <a16:creationId xmlns:a16="http://schemas.microsoft.com/office/drawing/2014/main" id="{6FE35AEF-5FD4-0D99-5E15-C045B988764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2F2DFA96-22FD-F8DC-121C-1B4975CF9788}"/>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Flow</a:t>
            </a:r>
          </a:p>
        </p:txBody>
      </p:sp>
      <p:pic>
        <p:nvPicPr>
          <p:cNvPr id="25" name="Graphic 24" descr="Badge with solid fill">
            <a:extLst>
              <a:ext uri="{FF2B5EF4-FFF2-40B4-BE49-F238E27FC236}">
                <a16:creationId xmlns:a16="http://schemas.microsoft.com/office/drawing/2014/main" id="{3958CD68-1517-91D2-1EF7-F4C0BEAC2D77}"/>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0C5D5C63-F591-469B-016E-44774523D262}"/>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feelings </a:t>
            </a:r>
          </a:p>
        </p:txBody>
      </p:sp>
      <p:sp>
        <p:nvSpPr>
          <p:cNvPr id="29" name="Freeform: Shape 3">
            <a:extLst>
              <a:ext uri="{FF2B5EF4-FFF2-40B4-BE49-F238E27FC236}">
                <a16:creationId xmlns:a16="http://schemas.microsoft.com/office/drawing/2014/main" id="{02F3D709-726B-4DA4-E9B7-BBCBCC42C683}"/>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E8B5F874-8BE8-8CF4-83C5-724322B38B5B}"/>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Variety between people</a:t>
            </a:r>
          </a:p>
        </p:txBody>
      </p:sp>
      <p:sp>
        <p:nvSpPr>
          <p:cNvPr id="31" name="Freeform: Shape 3">
            <a:extLst>
              <a:ext uri="{FF2B5EF4-FFF2-40B4-BE49-F238E27FC236}">
                <a16:creationId xmlns:a16="http://schemas.microsoft.com/office/drawing/2014/main" id="{EE43F8CD-2890-C07F-29DF-A82CF7EC9FDA}"/>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 length</a:t>
            </a:r>
          </a:p>
        </p:txBody>
      </p:sp>
      <p:pic>
        <p:nvPicPr>
          <p:cNvPr id="28" name="Graphic 27" descr="Badge 3 with solid fill">
            <a:extLst>
              <a:ext uri="{FF2B5EF4-FFF2-40B4-BE49-F238E27FC236}">
                <a16:creationId xmlns:a16="http://schemas.microsoft.com/office/drawing/2014/main" id="{3AE6F553-7D1D-E9B0-8E9D-A33C3EFE8AE0}"/>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41152ECC-D741-62A8-C154-3331F13C4337}"/>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456FB059-5B34-294C-BF72-9335C05E98CB}"/>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CE72FD82-9ADB-2D5B-CA17-B7CD044FE44C}"/>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9887F1BF-6331-FEA3-1E1C-A5F7D69326AF}"/>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marL="0" marR="0" lvl="0" indent="0" algn="l"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Bleeding typically lasts between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three and seven days</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Anything within that range is normal, and it can vary from cycle to cycle too, meaning someone could bleed for five days one month, and seven days the next. </a:t>
            </a:r>
          </a:p>
        </p:txBody>
      </p:sp>
      <p:cxnSp>
        <p:nvCxnSpPr>
          <p:cNvPr id="6" name="Straight Arrow Connector 5">
            <a:extLst>
              <a:ext uri="{FF2B5EF4-FFF2-40B4-BE49-F238E27FC236}">
                <a16:creationId xmlns:a16="http://schemas.microsoft.com/office/drawing/2014/main" id="{C03F7FB2-A661-8B0F-D9B1-F71532173A47}"/>
              </a:ext>
            </a:extLst>
          </p:cNvPr>
          <p:cNvCxnSpPr/>
          <p:nvPr/>
        </p:nvCxnSpPr>
        <p:spPr>
          <a:xfrm>
            <a:off x="1365956" y="3069480"/>
            <a:ext cx="0" cy="382098"/>
          </a:xfrm>
          <a:prstGeom prst="straightConnector1">
            <a:avLst/>
          </a:prstGeom>
          <a:ln w="57150">
            <a:solidFill>
              <a:schemeClr val="accent4">
                <a:lumMod val="60000"/>
                <a:lumOff val="40000"/>
              </a:schemeClr>
            </a:solidFill>
            <a:tailEnd type="triangle"/>
          </a:ln>
        </p:spPr>
        <p:style>
          <a:lnRef idx="1">
            <a:schemeClr val="dk1"/>
          </a:lnRef>
          <a:fillRef idx="0">
            <a:schemeClr val="dk1"/>
          </a:fillRef>
          <a:effectRef idx="0">
            <a:schemeClr val="dk1"/>
          </a:effectRef>
          <a:fontRef idx="minor">
            <a:schemeClr val="tx1"/>
          </a:fontRef>
        </p:style>
      </p:cxnSp>
      <p:pic>
        <p:nvPicPr>
          <p:cNvPr id="8" name="Graphic 7">
            <a:extLst>
              <a:ext uri="{FF2B5EF4-FFF2-40B4-BE49-F238E27FC236}">
                <a16:creationId xmlns:a16="http://schemas.microsoft.com/office/drawing/2014/main" id="{0D8010AE-C599-BCDB-721C-EDA31DE24EA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025532" y="4794288"/>
            <a:ext cx="1083066" cy="1083066"/>
          </a:xfrm>
          <a:prstGeom prst="rect">
            <a:avLst/>
          </a:prstGeom>
        </p:spPr>
      </p:pic>
    </p:spTree>
    <p:extLst>
      <p:ext uri="{BB962C8B-B14F-4D97-AF65-F5344CB8AC3E}">
        <p14:creationId xmlns:p14="http://schemas.microsoft.com/office/powerpoint/2010/main" val="3820142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ED78B-CDC2-32B8-BB69-3143B205CB49}"/>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0389713E-FFB6-1E9D-9C8B-718A392AA9E7}"/>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36E7CC85-B160-6111-E2A7-462F524091F4}"/>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Duration</a:t>
            </a:r>
          </a:p>
        </p:txBody>
      </p:sp>
      <p:pic>
        <p:nvPicPr>
          <p:cNvPr id="23" name="Graphic 22" descr="Badge 1 with solid fill">
            <a:extLst>
              <a:ext uri="{FF2B5EF4-FFF2-40B4-BE49-F238E27FC236}">
                <a16:creationId xmlns:a16="http://schemas.microsoft.com/office/drawing/2014/main" id="{DA9B75CD-3E5E-E01B-BB90-0ABE69141BB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C6110348-3F8E-9B28-F524-4A143EA4BAFF}"/>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Flow</a:t>
            </a:r>
          </a:p>
        </p:txBody>
      </p:sp>
      <p:pic>
        <p:nvPicPr>
          <p:cNvPr id="25" name="Graphic 24" descr="Badge with solid fill">
            <a:extLst>
              <a:ext uri="{FF2B5EF4-FFF2-40B4-BE49-F238E27FC236}">
                <a16:creationId xmlns:a16="http://schemas.microsoft.com/office/drawing/2014/main" id="{F5380295-422B-C927-BD93-2A49BEA4291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6CF5369D-D06A-46BE-31A1-17D46C689174}"/>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feelings </a:t>
            </a:r>
          </a:p>
        </p:txBody>
      </p:sp>
      <p:sp>
        <p:nvSpPr>
          <p:cNvPr id="29" name="Freeform: Shape 3">
            <a:extLst>
              <a:ext uri="{FF2B5EF4-FFF2-40B4-BE49-F238E27FC236}">
                <a16:creationId xmlns:a16="http://schemas.microsoft.com/office/drawing/2014/main" id="{D7E0F5BF-8694-598E-9CA9-94D9EF062E2E}"/>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6501FFCF-48F2-4097-A7C5-0E4447B3891F}"/>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Variety between people</a:t>
            </a:r>
          </a:p>
        </p:txBody>
      </p:sp>
      <p:sp>
        <p:nvSpPr>
          <p:cNvPr id="31" name="Freeform: Shape 3">
            <a:extLst>
              <a:ext uri="{FF2B5EF4-FFF2-40B4-BE49-F238E27FC236}">
                <a16:creationId xmlns:a16="http://schemas.microsoft.com/office/drawing/2014/main" id="{2A069B24-2B7C-EB5E-8AB6-ECD9E75570BA}"/>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 length</a:t>
            </a:r>
          </a:p>
        </p:txBody>
      </p:sp>
      <p:pic>
        <p:nvPicPr>
          <p:cNvPr id="28" name="Graphic 27" descr="Badge 3 with solid fill">
            <a:extLst>
              <a:ext uri="{FF2B5EF4-FFF2-40B4-BE49-F238E27FC236}">
                <a16:creationId xmlns:a16="http://schemas.microsoft.com/office/drawing/2014/main" id="{E87EEFA9-E9A3-FA1C-E305-4EBF00DAFC9E}"/>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122672F6-1AA8-39B0-F5EC-E315FC78D3FD}"/>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1266C85B-F3BE-1CD4-F3DB-89C2191ABC6C}"/>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AC97F7B8-F288-B912-38C5-75DB98ACC714}"/>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A5CC9D44-42AB-4072-FDF6-867ED33D34DF}"/>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marL="0" marR="0" lvl="0" indent="0" algn="l" defTabSz="800100" rtl="0" eaLnBrk="1" fontAlgn="auto" latinLnBrk="0" hangingPunct="1">
              <a:lnSpc>
                <a:spcPct val="150000"/>
              </a:lnSpc>
              <a:spcBef>
                <a:spcPct val="0"/>
              </a:spcBef>
              <a:spcAft>
                <a:spcPct val="350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average blood lost during a period is around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three to five tablespoons </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much less than it feels like. Flow is usually heavier in the first couple of days and lightens towards the end.</a:t>
            </a:r>
          </a:p>
        </p:txBody>
      </p:sp>
      <p:cxnSp>
        <p:nvCxnSpPr>
          <p:cNvPr id="6" name="Straight Arrow Connector 5">
            <a:extLst>
              <a:ext uri="{FF2B5EF4-FFF2-40B4-BE49-F238E27FC236}">
                <a16:creationId xmlns:a16="http://schemas.microsoft.com/office/drawing/2014/main" id="{7420958A-0BB7-7F5A-6480-16E0BFF828B1}"/>
              </a:ext>
            </a:extLst>
          </p:cNvPr>
          <p:cNvCxnSpPr/>
          <p:nvPr/>
        </p:nvCxnSpPr>
        <p:spPr>
          <a:xfrm>
            <a:off x="3262489" y="3057378"/>
            <a:ext cx="0" cy="382098"/>
          </a:xfrm>
          <a:prstGeom prst="straightConnector1">
            <a:avLst/>
          </a:prstGeom>
          <a:ln w="57150">
            <a:solidFill>
              <a:schemeClr val="accent3">
                <a:lumMod val="40000"/>
                <a:lumOff val="60000"/>
              </a:schemeClr>
            </a:solidFill>
            <a:tailEnd type="triangle"/>
          </a:ln>
        </p:spPr>
        <p:style>
          <a:lnRef idx="1">
            <a:schemeClr val="dk1"/>
          </a:lnRef>
          <a:fillRef idx="0">
            <a:schemeClr val="dk1"/>
          </a:fillRef>
          <a:effectRef idx="0">
            <a:schemeClr val="dk1"/>
          </a:effectRef>
          <a:fontRef idx="minor">
            <a:schemeClr val="tx1"/>
          </a:fontRef>
        </p:style>
      </p:cxnSp>
      <p:pic>
        <p:nvPicPr>
          <p:cNvPr id="2" name="Graphic 1">
            <a:extLst>
              <a:ext uri="{FF2B5EF4-FFF2-40B4-BE49-F238E27FC236}">
                <a16:creationId xmlns:a16="http://schemas.microsoft.com/office/drawing/2014/main" id="{1789F939-2884-5BBE-FC59-9C59675A05B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003254" y="4759613"/>
            <a:ext cx="1127622" cy="1127622"/>
          </a:xfrm>
          <a:prstGeom prst="rect">
            <a:avLst/>
          </a:prstGeom>
        </p:spPr>
      </p:pic>
    </p:spTree>
    <p:extLst>
      <p:ext uri="{BB962C8B-B14F-4D97-AF65-F5344CB8AC3E}">
        <p14:creationId xmlns:p14="http://schemas.microsoft.com/office/powerpoint/2010/main" val="1481748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B1326-E173-6B15-1348-EBE277CE2B3B}"/>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F4BE5CCA-29C0-0F6C-4C5C-9E7F9B0C8903}"/>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F225B9A2-66BF-04CF-C134-EE01939935E3}"/>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Duration</a:t>
            </a:r>
          </a:p>
        </p:txBody>
      </p:sp>
      <p:pic>
        <p:nvPicPr>
          <p:cNvPr id="23" name="Graphic 22" descr="Badge 1 with solid fill">
            <a:extLst>
              <a:ext uri="{FF2B5EF4-FFF2-40B4-BE49-F238E27FC236}">
                <a16:creationId xmlns:a16="http://schemas.microsoft.com/office/drawing/2014/main" id="{23CFFD9C-FBDE-3953-4467-1832530E2D7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521E14C0-1E62-BDF3-74F7-197348EB54A9}"/>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Flow</a:t>
            </a:r>
          </a:p>
        </p:txBody>
      </p:sp>
      <p:pic>
        <p:nvPicPr>
          <p:cNvPr id="25" name="Graphic 24" descr="Badge with solid fill">
            <a:extLst>
              <a:ext uri="{FF2B5EF4-FFF2-40B4-BE49-F238E27FC236}">
                <a16:creationId xmlns:a16="http://schemas.microsoft.com/office/drawing/2014/main" id="{07F65533-6696-9E50-2A33-F5B0945211FD}"/>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B974A332-B9E5-1BCE-CB76-8ABA1A67E0AB}"/>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feelings </a:t>
            </a:r>
          </a:p>
        </p:txBody>
      </p:sp>
      <p:sp>
        <p:nvSpPr>
          <p:cNvPr id="29" name="Freeform: Shape 3">
            <a:extLst>
              <a:ext uri="{FF2B5EF4-FFF2-40B4-BE49-F238E27FC236}">
                <a16:creationId xmlns:a16="http://schemas.microsoft.com/office/drawing/2014/main" id="{E7F2D3AF-11C9-D7B8-D958-0588CE068A3E}"/>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FE1F0BDC-77D7-11B8-CC42-715C23240AE5}"/>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Variety between people</a:t>
            </a:r>
          </a:p>
        </p:txBody>
      </p:sp>
      <p:sp>
        <p:nvSpPr>
          <p:cNvPr id="31" name="Freeform: Shape 3">
            <a:extLst>
              <a:ext uri="{FF2B5EF4-FFF2-40B4-BE49-F238E27FC236}">
                <a16:creationId xmlns:a16="http://schemas.microsoft.com/office/drawing/2014/main" id="{14C46244-8A5F-51FF-44E5-2BAD54CA8F02}"/>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 length</a:t>
            </a:r>
          </a:p>
        </p:txBody>
      </p:sp>
      <p:pic>
        <p:nvPicPr>
          <p:cNvPr id="28" name="Graphic 27" descr="Badge 3 with solid fill">
            <a:extLst>
              <a:ext uri="{FF2B5EF4-FFF2-40B4-BE49-F238E27FC236}">
                <a16:creationId xmlns:a16="http://schemas.microsoft.com/office/drawing/2014/main" id="{A527C5EB-D488-0FDA-73AB-128CD8DFD5A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253A5E30-1CCF-19DF-6B73-892F426E88B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514CBA59-22A7-776B-531E-8749515510B2}"/>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0B070A31-8D8B-2FA2-C493-72653D3E3738}"/>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FB1257EE-84A9-DFFF-7F1C-27589C80C700}"/>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marL="0" marR="0" lvl="0" indent="0" algn="l" defTabSz="800100" rtl="0" eaLnBrk="1" fontAlgn="auto" latinLnBrk="0" hangingPunct="1">
              <a:lnSpc>
                <a:spcPct val="150000"/>
              </a:lnSpc>
              <a:spcBef>
                <a:spcPct val="0"/>
              </a:spcBef>
              <a:spcAft>
                <a:spcPct val="350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healthy cycle is anywhere between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21 and 35 days</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The widely-quoted 28-day cycle is an average – most people don't actually match it, and it can vary slightly from month to month.</a:t>
            </a:r>
          </a:p>
        </p:txBody>
      </p:sp>
      <p:cxnSp>
        <p:nvCxnSpPr>
          <p:cNvPr id="6" name="Straight Arrow Connector 5">
            <a:extLst>
              <a:ext uri="{FF2B5EF4-FFF2-40B4-BE49-F238E27FC236}">
                <a16:creationId xmlns:a16="http://schemas.microsoft.com/office/drawing/2014/main" id="{20BDCBB3-8058-8B29-DB51-1D2422E34BE7}"/>
              </a:ext>
            </a:extLst>
          </p:cNvPr>
          <p:cNvCxnSpPr/>
          <p:nvPr/>
        </p:nvCxnSpPr>
        <p:spPr>
          <a:xfrm>
            <a:off x="5136444" y="3057378"/>
            <a:ext cx="0" cy="382098"/>
          </a:xfrm>
          <a:prstGeom prst="straightConnector1">
            <a:avLst/>
          </a:prstGeom>
          <a:ln w="57150">
            <a:solidFill>
              <a:schemeClr val="accent1">
                <a:lumMod val="40000"/>
                <a:lumOff val="60000"/>
              </a:schemeClr>
            </a:solidFill>
            <a:tailEnd type="triangle"/>
          </a:ln>
        </p:spPr>
        <p:style>
          <a:lnRef idx="1">
            <a:schemeClr val="dk1"/>
          </a:lnRef>
          <a:fillRef idx="0">
            <a:schemeClr val="dk1"/>
          </a:fillRef>
          <a:effectRef idx="0">
            <a:schemeClr val="dk1"/>
          </a:effectRef>
          <a:fontRef idx="minor">
            <a:schemeClr val="tx1"/>
          </a:fontRef>
        </p:style>
      </p:cxnSp>
      <p:pic>
        <p:nvPicPr>
          <p:cNvPr id="4" name="Graphic 3">
            <a:extLst>
              <a:ext uri="{FF2B5EF4-FFF2-40B4-BE49-F238E27FC236}">
                <a16:creationId xmlns:a16="http://schemas.microsoft.com/office/drawing/2014/main" id="{17D60DB6-5F1E-EA87-4346-3D16F2BFFB9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930365" y="4811681"/>
            <a:ext cx="1122122" cy="1122122"/>
          </a:xfrm>
          <a:prstGeom prst="rect">
            <a:avLst/>
          </a:prstGeom>
        </p:spPr>
      </p:pic>
    </p:spTree>
    <p:extLst>
      <p:ext uri="{BB962C8B-B14F-4D97-AF65-F5344CB8AC3E}">
        <p14:creationId xmlns:p14="http://schemas.microsoft.com/office/powerpoint/2010/main" val="1502135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04BCF-5DCA-0FD6-C987-756D17265B9F}"/>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C15927ED-B8EE-89F1-9F05-853482161FF8}"/>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7CBE5C3D-AF93-A20C-AC5D-EEE4C2370783}"/>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Duration</a:t>
            </a:r>
          </a:p>
        </p:txBody>
      </p:sp>
      <p:pic>
        <p:nvPicPr>
          <p:cNvPr id="23" name="Graphic 22" descr="Badge 1 with solid fill">
            <a:extLst>
              <a:ext uri="{FF2B5EF4-FFF2-40B4-BE49-F238E27FC236}">
                <a16:creationId xmlns:a16="http://schemas.microsoft.com/office/drawing/2014/main" id="{200DB955-C7C6-5EFD-8C4E-896F23813C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B2F997E1-0918-BA0F-FED2-F1C556F3258D}"/>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Flow</a:t>
            </a:r>
          </a:p>
        </p:txBody>
      </p:sp>
      <p:pic>
        <p:nvPicPr>
          <p:cNvPr id="25" name="Graphic 24" descr="Badge with solid fill">
            <a:extLst>
              <a:ext uri="{FF2B5EF4-FFF2-40B4-BE49-F238E27FC236}">
                <a16:creationId xmlns:a16="http://schemas.microsoft.com/office/drawing/2014/main" id="{D3852D0A-3CBB-0353-8649-6B4D4E62F1B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4C9CD52C-237F-3A7F-E146-9764E1266FC9}"/>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feelings </a:t>
            </a:r>
          </a:p>
        </p:txBody>
      </p:sp>
      <p:sp>
        <p:nvSpPr>
          <p:cNvPr id="29" name="Freeform: Shape 3">
            <a:extLst>
              <a:ext uri="{FF2B5EF4-FFF2-40B4-BE49-F238E27FC236}">
                <a16:creationId xmlns:a16="http://schemas.microsoft.com/office/drawing/2014/main" id="{3B1EC64C-2993-EAB1-F0C7-23DCE43D9A59}"/>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A05C4A65-DF78-B70B-CCCE-37E7D2050F32}"/>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Variety between people</a:t>
            </a:r>
          </a:p>
        </p:txBody>
      </p:sp>
      <p:sp>
        <p:nvSpPr>
          <p:cNvPr id="31" name="Freeform: Shape 3">
            <a:extLst>
              <a:ext uri="{FF2B5EF4-FFF2-40B4-BE49-F238E27FC236}">
                <a16:creationId xmlns:a16="http://schemas.microsoft.com/office/drawing/2014/main" id="{946C3B19-E0A4-FA98-F866-8D42FDC58D6E}"/>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Cycle length</a:t>
            </a:r>
          </a:p>
        </p:txBody>
      </p:sp>
      <p:pic>
        <p:nvPicPr>
          <p:cNvPr id="28" name="Graphic 27" descr="Badge 3 with solid fill">
            <a:extLst>
              <a:ext uri="{FF2B5EF4-FFF2-40B4-BE49-F238E27FC236}">
                <a16:creationId xmlns:a16="http://schemas.microsoft.com/office/drawing/2014/main" id="{CF6FEEF2-0B3D-1331-F5CA-4ECE3780F2EE}"/>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87A6650B-38AC-ECF3-8E28-B953040AE1DF}"/>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B5FDEF64-7586-6AD4-B32D-AD6446E68304}"/>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20F40D4E-9AB5-2E5F-1BAE-A481D3CC4BD2}"/>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19F3B06D-A72A-18EC-7124-BC24BBE90B0D}"/>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marL="0" marR="0" lvl="0" indent="0" algn="l" defTabSz="800100" rtl="0" eaLnBrk="1" fontAlgn="auto" latinLnBrk="0" hangingPunct="1">
              <a:lnSpc>
                <a:spcPct val="150000"/>
              </a:lnSpc>
              <a:spcBef>
                <a:spcPct val="0"/>
              </a:spcBef>
              <a:spcAft>
                <a:spcPct val="3500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Mild</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cramping, bloating, breast tenderness, headaches, and fatigue are all common around a period. Discomfort that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responds</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to over-the-counter pain relief is within the normal range.</a:t>
            </a:r>
          </a:p>
        </p:txBody>
      </p:sp>
      <p:cxnSp>
        <p:nvCxnSpPr>
          <p:cNvPr id="6" name="Straight Arrow Connector 5">
            <a:extLst>
              <a:ext uri="{FF2B5EF4-FFF2-40B4-BE49-F238E27FC236}">
                <a16:creationId xmlns:a16="http://schemas.microsoft.com/office/drawing/2014/main" id="{84F6E705-596D-B6CB-8B23-DD05E4CCE592}"/>
              </a:ext>
            </a:extLst>
          </p:cNvPr>
          <p:cNvCxnSpPr/>
          <p:nvPr/>
        </p:nvCxnSpPr>
        <p:spPr>
          <a:xfrm>
            <a:off x="6987821" y="3069480"/>
            <a:ext cx="0" cy="382098"/>
          </a:xfrm>
          <a:prstGeom prst="straightConnector1">
            <a:avLst/>
          </a:prstGeom>
          <a:ln w="57150">
            <a:solidFill>
              <a:schemeClr val="accent2">
                <a:lumMod val="40000"/>
                <a:lumOff val="60000"/>
              </a:schemeClr>
            </a:solidFill>
            <a:tailEnd type="triangle"/>
          </a:ln>
        </p:spPr>
        <p:style>
          <a:lnRef idx="1">
            <a:schemeClr val="dk1"/>
          </a:lnRef>
          <a:fillRef idx="0">
            <a:schemeClr val="dk1"/>
          </a:fillRef>
          <a:effectRef idx="0">
            <a:schemeClr val="dk1"/>
          </a:effectRef>
          <a:fontRef idx="minor">
            <a:schemeClr val="tx1"/>
          </a:fontRef>
        </p:style>
      </p:cxnSp>
      <p:pic>
        <p:nvPicPr>
          <p:cNvPr id="2" name="Graphic 1">
            <a:extLst>
              <a:ext uri="{FF2B5EF4-FFF2-40B4-BE49-F238E27FC236}">
                <a16:creationId xmlns:a16="http://schemas.microsoft.com/office/drawing/2014/main" id="{49E7F7CA-499D-CBEB-76EE-87CBC8EE4D5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972034" y="4782080"/>
            <a:ext cx="1099544" cy="1099544"/>
          </a:xfrm>
          <a:prstGeom prst="rect">
            <a:avLst/>
          </a:prstGeom>
        </p:spPr>
      </p:pic>
    </p:spTree>
    <p:extLst>
      <p:ext uri="{BB962C8B-B14F-4D97-AF65-F5344CB8AC3E}">
        <p14:creationId xmlns:p14="http://schemas.microsoft.com/office/powerpoint/2010/main" val="3622903497"/>
      </p:ext>
    </p:extLst>
  </p:cSld>
  <p:clrMapOvr>
    <a:masterClrMapping/>
  </p:clrMapOvr>
</p:sld>
</file>

<file path=ppt/theme/theme1.xml><?xml version="1.0" encoding="utf-8"?>
<a:theme xmlns:a="http://schemas.openxmlformats.org/drawingml/2006/main" name="3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529</TotalTime>
  <Words>8184</Words>
  <Application>Microsoft Office PowerPoint</Application>
  <PresentationFormat>Widescreen</PresentationFormat>
  <Paragraphs>561</Paragraphs>
  <Slides>30</Slides>
  <Notes>29</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30</vt:i4>
      </vt:variant>
    </vt:vector>
  </HeadingPairs>
  <TitlesOfParts>
    <vt:vector size="40" baseType="lpstr">
      <vt:lpstr>Aptos</vt:lpstr>
      <vt:lpstr>Arial</vt:lpstr>
      <vt:lpstr>Calibri</vt:lpstr>
      <vt:lpstr>Calibri Light</vt:lpstr>
      <vt:lpstr>Open Sans</vt:lpstr>
      <vt:lpstr>Symbol</vt:lpstr>
      <vt:lpstr>3_Office Theme</vt:lpstr>
      <vt:lpstr>2_Office Theme</vt:lpstr>
      <vt:lpstr>Office Theme</vt:lpstr>
      <vt:lpstr>1_Office Theme</vt:lpstr>
      <vt:lpstr>PowerPoint Presentation</vt:lpstr>
      <vt:lpstr>Teacher’s slide – guidance on menstrual conditions</vt:lpstr>
      <vt:lpstr>Teacher’s slide – FAQs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Becca Thorpe</dc:creator>
  <cp:lastModifiedBy>Emily Adkins</cp:lastModifiedBy>
  <cp:revision>27</cp:revision>
  <dcterms:created xsi:type="dcterms:W3CDTF">2026-06-10T15:55:39Z</dcterms:created>
  <dcterms:modified xsi:type="dcterms:W3CDTF">2026-06-23T13:37:08Z</dcterms:modified>
</cp:coreProperties>
</file>