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3"/>
  </p:notesMasterIdLst>
  <p:sldIdLst>
    <p:sldId id="981" r:id="rId3"/>
    <p:sldId id="256" r:id="rId4"/>
    <p:sldId id="972" r:id="rId5"/>
    <p:sldId id="973" r:id="rId6"/>
    <p:sldId id="995" r:id="rId7"/>
    <p:sldId id="996" r:id="rId8"/>
    <p:sldId id="988" r:id="rId9"/>
    <p:sldId id="989" r:id="rId10"/>
    <p:sldId id="990" r:id="rId11"/>
    <p:sldId id="968" r:id="rId12"/>
    <p:sldId id="982" r:id="rId13"/>
    <p:sldId id="983" r:id="rId14"/>
    <p:sldId id="984" r:id="rId15"/>
    <p:sldId id="985" r:id="rId16"/>
    <p:sldId id="971" r:id="rId17"/>
    <p:sldId id="969" r:id="rId18"/>
    <p:sldId id="991" r:id="rId19"/>
    <p:sldId id="993" r:id="rId20"/>
    <p:sldId id="994" r:id="rId21"/>
    <p:sldId id="40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6B8E73-77B9-C749-1960-4F789FA7ABEE}" name="Emily Adkins" initials="EA" userId="24de325377db37fc" providerId="Windows Live"/>
  <p188:author id="{77DDFD75-2C84-62B9-8603-5F44DA466577}" name="Joe Gask" initials="JG" userId="e483100b6b305d2a" providerId="Windows Live"/>
  <p188:author id="{08C2F381-1777-245C-43F7-FBA3957C2FC2}" name="Kate Garlick" initials="KG" userId="247d839a940f1946" providerId="Windows Live"/>
  <p188:author id="{7229B69B-6FFC-C2EA-73AE-80D6E0776F7B}" name="Emily Adkins" initials="EA" userId="S::emilyadkins@unifrogtrce.onmicrosoft.com::7cc2ae19-d3e7-4bd0-824f-b6ffcec824e4" providerId="AD"/>
  <p188:author id="{DE2173D4-1BC1-96AC-194B-886B5D9930CD}" name="Annabel McDonald" initials="AM" userId="df39f375605b57f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C7C8"/>
    <a:srgbClr val="FFFFFF"/>
    <a:srgbClr val="DBF4F4"/>
    <a:srgbClr val="E9ECEB"/>
    <a:srgbClr val="9BA0FB"/>
    <a:srgbClr val="DBDDFD"/>
    <a:srgbClr val="BC8FDC"/>
    <a:srgbClr val="E8E9FE"/>
    <a:srgbClr val="DDC5ED"/>
    <a:srgbClr val="ECDF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74818" autoAdjust="0"/>
  </p:normalViewPr>
  <p:slideViewPr>
    <p:cSldViewPr snapToGrid="0">
      <p:cViewPr varScale="1">
        <p:scale>
          <a:sx n="79" d="100"/>
          <a:sy n="79" d="100"/>
        </p:scale>
        <p:origin x="175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9F6F89-F8CB-42CF-8FFA-DA84E3025409}" type="datetimeFigureOut">
              <a:rPr lang="en-GB" smtClean="0"/>
              <a:t>24/06/2026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4312DF-8063-4954-8E3F-400C7487D9EE}" type="slidenum">
              <a:rPr lang="en-GB" smtClean="0"/>
              <a:t>‹#›</a:t>
            </a:fld>
            <a:endParaRPr lang="en-GB"/>
          </a:p>
        </p:txBody>
      </p:sp>
    </p:spTree>
    <p:extLst>
      <p:ext uri="{BB962C8B-B14F-4D97-AF65-F5344CB8AC3E}">
        <p14:creationId xmlns:p14="http://schemas.microsoft.com/office/powerpoint/2010/main" val="2949685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AAA13-E010-488D-A3F8-36A191D6C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411A1C-C222-B9EE-67E6-380A9A53E3B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A106834-A232-0EE4-32CA-B3B3BF7560B2}"/>
              </a:ext>
            </a:extLst>
          </p:cNvPr>
          <p:cNvSpPr>
            <a:spLocks noGrp="1"/>
          </p:cNvSpPr>
          <p:nvPr>
            <p:ph type="body" idx="1"/>
          </p:nvPr>
        </p:nvSpPr>
        <p:spPr/>
        <p:txBody>
          <a:bodyPr/>
          <a:lstStyle/>
          <a:p>
            <a:r>
              <a:rPr lang="en-GB" b="0" u="sng" dirty="0"/>
              <a:t>Teacher’s notes:</a:t>
            </a:r>
          </a:p>
          <a:p>
            <a:endParaRPr lang="en-GB" b="0" u="none" dirty="0"/>
          </a:p>
          <a:p>
            <a:r>
              <a:rPr lang="en-GB" b="0" u="none" dirty="0"/>
              <a:t>Whilst Gatsby Benchmarks are designed for use with secondary schools and colleges, we’ve provided a best match for this lesson, for reference.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objectives are designed to be child friendly so please share these with your classes in way that suits you.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lessons are editable so you can adapt the slides and/or worksheet to suit the needs of your class.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You may choose to use the optional assessment activity found in the individual resource profile for this lesson. </a:t>
            </a:r>
            <a:r>
              <a:rPr lang="en-GB" sz="1200" dirty="0">
                <a:solidFill>
                  <a:srgbClr val="000000"/>
                </a:solidFill>
                <a:effectLst/>
                <a:latin typeface="Arial" panose="020B0604020202020204" pitchFamily="34" charset="0"/>
                <a:ea typeface="Times New Roman" panose="02020603050405020304" pitchFamily="18" charset="0"/>
              </a:rPr>
              <a:t>Children should record initial ideas in one colour either before a lesson or at the beginning of the lesson. This can then be revisited at the end of the lesson or after the lesson, with children adding new drawings, information, ideas, and attitudes, or editing earlier misconceptions and errors in a second colour to demonstrate progress. Encourage children to neatly cross through anything they want to edit so it can still be clearly seen. </a:t>
            </a:r>
          </a:p>
          <a:p>
            <a:endParaRPr lang="en-GB" b="0" u="none" dirty="0"/>
          </a:p>
        </p:txBody>
      </p:sp>
      <p:sp>
        <p:nvSpPr>
          <p:cNvPr id="4" name="Slide Number Placeholder 3">
            <a:extLst>
              <a:ext uri="{FF2B5EF4-FFF2-40B4-BE49-F238E27FC236}">
                <a16:creationId xmlns:a16="http://schemas.microsoft.com/office/drawing/2014/main" id="{D133408A-AD17-B629-4825-EA52D49E318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820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Scenarios follow on the next four slides.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Vocabulary:</a:t>
            </a:r>
          </a:p>
          <a:p>
            <a:pPr marL="171450" lvl="0" indent="-171450">
              <a:buFont typeface="Arial" panose="020B0604020202020204" pitchFamily="34" charset="0"/>
              <a:buChar char="•"/>
            </a:pPr>
            <a:r>
              <a:rPr lang="en-US" sz="1800" b="1" u="none" dirty="0">
                <a:solidFill>
                  <a:srgbClr val="000000"/>
                </a:solidFill>
                <a:effectLst/>
                <a:latin typeface="Open Sans" panose="020B0606030504020204" pitchFamily="34" charset="0"/>
                <a:ea typeface="Times New Roman" panose="02020603050405020304" pitchFamily="18" charset="0"/>
              </a:rPr>
              <a:t>Pro</a:t>
            </a:r>
            <a:r>
              <a:rPr lang="en-US" sz="1800" u="none" dirty="0">
                <a:solidFill>
                  <a:srgbClr val="000000"/>
                </a:solidFill>
                <a:effectLst/>
                <a:latin typeface="Open Sans" panose="020B0606030504020204" pitchFamily="34" charset="0"/>
                <a:ea typeface="Times New Roman" panose="02020603050405020304" pitchFamily="18" charset="0"/>
              </a:rPr>
              <a:t>: a good thing or a reason for something.</a:t>
            </a:r>
          </a:p>
          <a:p>
            <a:pPr marL="171450" lvl="0" indent="-171450">
              <a:buFont typeface="Arial" panose="020B0604020202020204" pitchFamily="34" charset="0"/>
              <a:buChar char="•"/>
            </a:pPr>
            <a:r>
              <a:rPr lang="en-US" sz="1800" b="1" u="none" dirty="0">
                <a:solidFill>
                  <a:srgbClr val="000000"/>
                </a:solidFill>
                <a:effectLst/>
                <a:latin typeface="Open Sans" panose="020B0606030504020204" pitchFamily="34" charset="0"/>
                <a:ea typeface="Times New Roman" panose="02020603050405020304" pitchFamily="18" charset="0"/>
              </a:rPr>
              <a:t>Con</a:t>
            </a:r>
            <a:r>
              <a:rPr lang="en-US" sz="1800" u="none" dirty="0">
                <a:solidFill>
                  <a:srgbClr val="000000"/>
                </a:solidFill>
                <a:effectLst/>
                <a:latin typeface="Open Sans" panose="020B0606030504020204" pitchFamily="34" charset="0"/>
                <a:ea typeface="Times New Roman" panose="02020603050405020304" pitchFamily="18" charset="0"/>
              </a:rPr>
              <a:t>: a bad thing or a reason against something. </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3990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F60FA-534B-15F2-68C7-92D8FF47F7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879DED-9DA5-9B1E-D3ED-FDC9E9F26A1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9AA73C7-97E2-05D4-8BA9-E9DCB60C2A34}"/>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You could provide more structure to this task by providing specific options that the character could take and asking children to explain which decision they should make and why. Suggested choices are provided for each scenario.</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Choice 1: Volunteer with an animal charity to get some experience.</a:t>
            </a:r>
          </a:p>
          <a:p>
            <a:r>
              <a:rPr lang="en-GB" sz="1800" u="none" dirty="0">
                <a:solidFill>
                  <a:srgbClr val="000000"/>
                </a:solidFill>
                <a:effectLst/>
                <a:latin typeface="Open Sans" panose="020B0606030504020204" pitchFamily="34" charset="0"/>
                <a:ea typeface="Times New Roman" panose="02020603050405020304" pitchFamily="18" charset="0"/>
              </a:rPr>
              <a:t>Choice 2: Ask someone for advice.</a:t>
            </a:r>
          </a:p>
          <a:p>
            <a:r>
              <a:rPr lang="en-GB" sz="1800" u="none" dirty="0">
                <a:solidFill>
                  <a:srgbClr val="000000"/>
                </a:solidFill>
                <a:effectLst/>
                <a:latin typeface="Open Sans" panose="020B0606030504020204" pitchFamily="34" charset="0"/>
                <a:ea typeface="Times New Roman" panose="02020603050405020304" pitchFamily="18" charset="0"/>
              </a:rPr>
              <a:t>Choice 3: Continue applying for animal related jobs.</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prstClr val="black"/>
                </a:solidFill>
                <a:latin typeface="Open Sans" panose="020B0606030504020204" pitchFamily="34" charset="0"/>
                <a:ea typeface="Open Sans" panose="020B0606030504020204" pitchFamily="34" charset="0"/>
                <a:cs typeface="Open Sans" panose="020B0606030504020204" pitchFamily="34" charset="0"/>
              </a:rPr>
              <a:t>1. What could Roda do? Explain your reasoning. </a:t>
            </a:r>
            <a:endParaRPr lang="en-US" sz="1800" dirty="0"/>
          </a:p>
          <a:p>
            <a:pPr marL="0" indent="0">
              <a:buFont typeface="Arial" panose="020B0604020202020204" pitchFamily="34" charset="0"/>
              <a:buNone/>
            </a:pPr>
            <a:r>
              <a:rPr lang="en-US" sz="1800" b="1" dirty="0"/>
              <a:t>Choice 1: </a:t>
            </a:r>
            <a:r>
              <a:rPr lang="en-US" sz="1800" dirty="0"/>
              <a:t>Volunteer with an animal charity to get some experience. </a:t>
            </a:r>
          </a:p>
          <a:p>
            <a:pPr marL="0" indent="0">
              <a:buFont typeface="Arial" panose="020B0604020202020204" pitchFamily="34" charset="0"/>
              <a:buNone/>
            </a:pPr>
            <a:r>
              <a:rPr lang="en-US" sz="1800" dirty="0"/>
              <a:t>This is a good choice because it helps Roda gain experience working with animals. Employers are more likely to give her a job if she can show she has done this before. It may take time and she might not get paid, but it will help her in the long term.</a:t>
            </a:r>
          </a:p>
          <a:p>
            <a:r>
              <a:rPr lang="en-US" sz="1800" b="1" dirty="0"/>
              <a:t>Choice 2</a:t>
            </a:r>
            <a:r>
              <a:rPr lang="en-US" sz="1800" dirty="0"/>
              <a:t>: Ask someone for advice. </a:t>
            </a:r>
          </a:p>
          <a:p>
            <a:r>
              <a:rPr lang="en-US" sz="1800" dirty="0"/>
              <a:t>This is helpful because someone (like a teacher or someone who works with animals) could give her ideas on how to improve her chances. They might suggest training, places to volunteer, or how to make her application better. However, she will still need to take action after getting the advice.</a:t>
            </a:r>
          </a:p>
          <a:p>
            <a:r>
              <a:rPr lang="en-US" sz="1800" b="1" dirty="0"/>
              <a:t>Choice 3</a:t>
            </a:r>
            <a:r>
              <a:rPr lang="en-US" sz="1800" dirty="0"/>
              <a:t>: Continue applying for animal-related jobs.</a:t>
            </a:r>
          </a:p>
          <a:p>
            <a:r>
              <a:rPr lang="en-US" sz="1800" dirty="0"/>
              <a:t>This shows determination, which is good. She might eventually get lucky and be offered an interview. However, without experience, it may be difficult for her to succeed, so this might not be the most effective choice on its own.</a:t>
            </a:r>
          </a:p>
          <a:p>
            <a:r>
              <a:rPr lang="en-US" sz="1800" b="1" dirty="0"/>
              <a:t>Best overall answer:</a:t>
            </a:r>
            <a:br>
              <a:rPr lang="en-US" sz="1800" dirty="0"/>
            </a:br>
            <a:r>
              <a:rPr lang="en-US" sz="1800" dirty="0"/>
              <a:t>The best option would be to volunteer first, while also asking for advice and continuing to apply. This way, Roda is building experience, improving her chances, and not giving up.</a:t>
            </a:r>
          </a:p>
          <a:p>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latin typeface="Open Sans" panose="020B0606030504020204" pitchFamily="34" charset="0"/>
                <a:ea typeface="Open Sans" panose="020B0606030504020204" pitchFamily="34" charset="0"/>
                <a:cs typeface="Open Sans" panose="020B0606030504020204" pitchFamily="34" charset="0"/>
              </a:rPr>
              <a:t>2. Challenge</a:t>
            </a:r>
            <a:r>
              <a:rPr lang="en-GB" sz="1800" dirty="0">
                <a:latin typeface="Open Sans" panose="020B0606030504020204" pitchFamily="34" charset="0"/>
                <a:ea typeface="Open Sans" panose="020B0606030504020204" pitchFamily="34" charset="0"/>
                <a:cs typeface="Open Sans" panose="020B0606030504020204" pitchFamily="34" charset="0"/>
              </a:rPr>
              <a:t>: Is there anything out of Rhoda’s control?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Open Sans" panose="020B0606030504020204" pitchFamily="34" charset="0"/>
                <a:ea typeface="Open Sans" panose="020B0606030504020204" pitchFamily="34" charset="0"/>
                <a:cs typeface="Open Sans" panose="020B0606030504020204" pitchFamily="34" charset="0"/>
              </a:rPr>
              <a:t>Rhoda can’t control whether she gets picked for an interview, but can improve her chances by taking action. </a:t>
            </a:r>
          </a:p>
        </p:txBody>
      </p:sp>
      <p:sp>
        <p:nvSpPr>
          <p:cNvPr id="4" name="Slide Number Placeholder 3">
            <a:extLst>
              <a:ext uri="{FF2B5EF4-FFF2-40B4-BE49-F238E27FC236}">
                <a16:creationId xmlns:a16="http://schemas.microsoft.com/office/drawing/2014/main" id="{4D742203-E057-5BA7-BE78-FF5E34E2B6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1215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E6F8B-E33F-DD70-4C7B-0EAD8C8B83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6B636-BC2F-F97C-0936-CFBE1197458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CE65154-E94C-0A1C-6B1C-DA1378CF4518}"/>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You could provide more structure to this task by providing specific options that the character could take and asking children to explain which decision they should make and why. Suggested choices are provided for each scenario.</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Choice 1: Cancel on his friends and write the story.</a:t>
            </a:r>
          </a:p>
          <a:p>
            <a:r>
              <a:rPr lang="en-GB" sz="1800" u="none" dirty="0">
                <a:solidFill>
                  <a:srgbClr val="000000"/>
                </a:solidFill>
                <a:effectLst/>
                <a:latin typeface="Open Sans" panose="020B0606030504020204" pitchFamily="34" charset="0"/>
                <a:ea typeface="Times New Roman" panose="02020603050405020304" pitchFamily="18" charset="0"/>
              </a:rPr>
              <a:t>Choice 2: Cancel badminton and write the story, but still go to the cinema. </a:t>
            </a:r>
          </a:p>
          <a:p>
            <a:r>
              <a:rPr lang="en-GB" sz="1800" u="none" dirty="0">
                <a:solidFill>
                  <a:srgbClr val="000000"/>
                </a:solidFill>
                <a:effectLst/>
                <a:latin typeface="Open Sans" panose="020B0606030504020204" pitchFamily="34" charset="0"/>
                <a:ea typeface="Times New Roman" panose="02020603050405020304" pitchFamily="18" charset="0"/>
              </a:rPr>
              <a:t>Choice 3: Don’t write the story and go to badminton and the cinema.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prstClr val="black"/>
                </a:solidFill>
                <a:latin typeface="Open Sans" panose="020B0606030504020204" pitchFamily="34" charset="0"/>
                <a:ea typeface="Open Sans" panose="020B0606030504020204" pitchFamily="34" charset="0"/>
                <a:cs typeface="Open Sans" panose="020B0606030504020204" pitchFamily="34" charset="0"/>
              </a:rPr>
              <a:t>1. What could Geo do? Explain your reasoning. </a:t>
            </a:r>
            <a:endParaRPr lang="en-GB" sz="1800" b="1" u="sng" dirty="0">
              <a:solidFill>
                <a:srgbClr val="000000"/>
              </a:solidFill>
              <a:effectLst/>
              <a:latin typeface="Open Sans" panose="020B0606030504020204" pitchFamily="34" charset="0"/>
              <a:ea typeface="Times New Roman" panose="02020603050405020304" pitchFamily="18" charset="0"/>
            </a:endParaRPr>
          </a:p>
          <a:p>
            <a:r>
              <a:rPr lang="en-US" sz="1800" b="1" dirty="0"/>
              <a:t>Choice 1</a:t>
            </a:r>
            <a:r>
              <a:rPr lang="en-US" sz="1800" dirty="0"/>
              <a:t>: Cancel on his friends and write the story.</a:t>
            </a:r>
            <a:br>
              <a:rPr lang="en-US" sz="1800" dirty="0"/>
            </a:br>
            <a:r>
              <a:rPr lang="en-US" sz="1800" dirty="0"/>
              <a:t>This would give Geo the most time to focus on writing a really good story, which could help him achieve his dream of becoming an author. However, it might upset his friends and he could miss out on spending time with them.</a:t>
            </a:r>
          </a:p>
          <a:p>
            <a:r>
              <a:rPr lang="en-US" sz="1800" b="1" dirty="0"/>
              <a:t>Choice 2</a:t>
            </a:r>
            <a:r>
              <a:rPr lang="en-US" sz="1800" dirty="0"/>
              <a:t>: Cancel badminton and write the story, but still go to the cinema.</a:t>
            </a:r>
            <a:br>
              <a:rPr lang="en-US" sz="1800" dirty="0"/>
            </a:br>
            <a:r>
              <a:rPr lang="en-US" sz="1800" dirty="0"/>
              <a:t>This is a balanced choice. Geo would still have time to write his story and also spend some time with his friends later. However, he would have less time to write, so he would need to manage his time carefully.</a:t>
            </a:r>
          </a:p>
          <a:p>
            <a:r>
              <a:rPr lang="en-US" sz="1800" b="1" dirty="0"/>
              <a:t>Choice 3</a:t>
            </a:r>
            <a:r>
              <a:rPr lang="en-US" sz="1800" dirty="0"/>
              <a:t>: Don’t write the story and go to badminton and the cinema.</a:t>
            </a:r>
            <a:br>
              <a:rPr lang="en-US" sz="1800" dirty="0"/>
            </a:br>
            <a:r>
              <a:rPr lang="en-US" sz="1800" dirty="0"/>
              <a:t>This means Geo gets to enjoy time with his friends and keep his plans. However, he would miss the opportunity to enter the competition, which could help him move towards his dream of becoming a children’s author.</a:t>
            </a:r>
          </a:p>
          <a:p>
            <a:r>
              <a:rPr lang="en-US" sz="1800" b="1" dirty="0"/>
              <a:t>Best overall answer</a:t>
            </a:r>
            <a:r>
              <a:rPr lang="en-US" sz="1800" dirty="0"/>
              <a:t>:</a:t>
            </a:r>
            <a:br>
              <a:rPr lang="en-US" sz="1800" dirty="0"/>
            </a:br>
            <a:r>
              <a:rPr lang="en-US" sz="1800" dirty="0"/>
              <a:t>The best choice might be option 2, as it allows Geo to work towards his goal while still spending time with friends.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latin typeface="Open Sans" panose="020B0606030504020204" pitchFamily="34" charset="0"/>
                <a:ea typeface="Open Sans" panose="020B0606030504020204" pitchFamily="34" charset="0"/>
                <a:cs typeface="Open Sans" panose="020B0606030504020204" pitchFamily="34" charset="0"/>
              </a:rPr>
              <a:t>2. Challenge: Is there anything out of Geo’s control?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latin typeface="Open Sans" panose="020B0606030504020204" pitchFamily="34" charset="0"/>
                <a:ea typeface="Open Sans" panose="020B0606030504020204" pitchFamily="34" charset="0"/>
                <a:cs typeface="Open Sans" panose="020B0606030504020204" pitchFamily="34" charset="0"/>
              </a:rPr>
              <a:t>He doesn’t have time to fit everything in because of the deadline for the competition. </a:t>
            </a:r>
          </a:p>
          <a:p>
            <a:endParaRPr lang="en-US" sz="1800" dirty="0"/>
          </a:p>
          <a:p>
            <a:endParaRPr lang="en-GB" sz="1800" u="none"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E15A8544-79AE-E2D8-B507-95C5EEAF89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1406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D0136-3BEF-8F00-0E6E-B193A624D0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F5A663-809D-C573-00E0-35965AF07EE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1961327-03BA-BB8E-699D-A6928D79BBA6}"/>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You could provide more structure to this task by providing specific options that the character could take and asking children to explain which decision they should make and why. Suggested choices are provided for each scenario.</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Choice 1: Apply for similar retail jobs.</a:t>
            </a:r>
          </a:p>
          <a:p>
            <a:r>
              <a:rPr lang="en-GB" sz="1800" u="none" dirty="0">
                <a:solidFill>
                  <a:srgbClr val="000000"/>
                </a:solidFill>
                <a:effectLst/>
                <a:latin typeface="Open Sans" panose="020B0606030504020204" pitchFamily="34" charset="0"/>
                <a:ea typeface="Times New Roman" panose="02020603050405020304" pitchFamily="18" charset="0"/>
              </a:rPr>
              <a:t>Choice 2: Retrain in something else that interests him. </a:t>
            </a:r>
          </a:p>
          <a:p>
            <a:r>
              <a:rPr lang="en-GB" sz="1800" u="none" dirty="0">
                <a:solidFill>
                  <a:srgbClr val="000000"/>
                </a:solidFill>
                <a:effectLst/>
                <a:latin typeface="Open Sans" panose="020B0606030504020204" pitchFamily="34" charset="0"/>
                <a:ea typeface="Times New Roman" panose="02020603050405020304" pitchFamily="18" charset="0"/>
              </a:rPr>
              <a:t>Choice 3: Get another part-time job in retail and then train in something else in any spare time.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prstClr val="black"/>
                </a:solidFill>
                <a:latin typeface="Open Sans" panose="020B0606030504020204" pitchFamily="34" charset="0"/>
                <a:ea typeface="Open Sans" panose="020B0606030504020204" pitchFamily="34" charset="0"/>
                <a:cs typeface="Open Sans" panose="020B0606030504020204" pitchFamily="34" charset="0"/>
              </a:rPr>
              <a:t>1. What could Toby do? Explain your reasoning. </a:t>
            </a:r>
            <a:endParaRPr lang="en-US" sz="1800" b="1" dirty="0"/>
          </a:p>
          <a:p>
            <a:r>
              <a:rPr lang="en-US" sz="1800" b="1" dirty="0"/>
              <a:t>Choice 1</a:t>
            </a:r>
            <a:r>
              <a:rPr lang="en-US" sz="1800" dirty="0"/>
              <a:t>: Apply for similar retail jobs.</a:t>
            </a:r>
            <a:br>
              <a:rPr lang="en-US" sz="1800" dirty="0"/>
            </a:br>
            <a:r>
              <a:rPr lang="en-US" sz="1800" dirty="0"/>
              <a:t>This could be a quick way for Toby to earn money again because he already has experience in retail. However, he said he didn’t enjoy the job, so he might feel the same way again and not be very happy.</a:t>
            </a:r>
          </a:p>
          <a:p>
            <a:r>
              <a:rPr lang="en-US" sz="1800" b="1" dirty="0"/>
              <a:t>Choice 2</a:t>
            </a:r>
            <a:r>
              <a:rPr lang="en-US" sz="1800" dirty="0"/>
              <a:t>: Retrain in something else that interests him.</a:t>
            </a:r>
            <a:br>
              <a:rPr lang="en-US" sz="1800" dirty="0"/>
            </a:br>
            <a:r>
              <a:rPr lang="en-US" sz="1800" dirty="0"/>
              <a:t>This could help Toby find a job he enjoys more in the future. He could learn new skills and follow his interests. However, retraining might take time and he might not earn money straight away.</a:t>
            </a:r>
          </a:p>
          <a:p>
            <a:r>
              <a:rPr lang="en-US" sz="1800" b="1" dirty="0"/>
              <a:t>Choice 3</a:t>
            </a:r>
            <a:r>
              <a:rPr lang="en-US" sz="1800" dirty="0"/>
              <a:t>: Get another part-time job in retail and then train in something else in any spare time.</a:t>
            </a:r>
            <a:br>
              <a:rPr lang="en-US" sz="1800" dirty="0"/>
            </a:br>
            <a:r>
              <a:rPr lang="en-US" sz="1800" dirty="0"/>
              <a:t>This is a balanced option. Toby can earn money while also working towards a new career he might enjoy more. It could be hard work to manage both, but it gives him security and helps him plan for the future.</a:t>
            </a:r>
          </a:p>
          <a:p>
            <a:r>
              <a:rPr lang="en-US" sz="1800" b="1" dirty="0"/>
              <a:t>Best overall answer</a:t>
            </a:r>
            <a:r>
              <a:rPr lang="en-US" sz="1800" dirty="0"/>
              <a:t>:</a:t>
            </a:r>
            <a:br>
              <a:rPr lang="en-US" sz="1800" dirty="0"/>
            </a:br>
            <a:r>
              <a:rPr lang="en-US" sz="1800" dirty="0"/>
              <a:t>The best option might be choice 3, as it allows Toby to earn money now while also improving his chances of a more enjoyable career in the future.</a:t>
            </a:r>
          </a:p>
          <a:p>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latin typeface="Open Sans" panose="020B0606030504020204" pitchFamily="34" charset="0"/>
                <a:ea typeface="Open Sans" panose="020B0606030504020204" pitchFamily="34" charset="0"/>
                <a:cs typeface="Open Sans" panose="020B0606030504020204" pitchFamily="34" charset="0"/>
              </a:rPr>
              <a:t>2. Challenge: Is there anything out of Toby’s control? </a:t>
            </a:r>
          </a:p>
          <a:p>
            <a:r>
              <a:rPr lang="en-US" sz="1800" dirty="0"/>
              <a:t>He lost his job.</a:t>
            </a:r>
          </a:p>
          <a:p>
            <a:endParaRPr lang="en-GB" sz="1800" u="none"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77B43AE2-ED6F-66AA-32CD-C2B45D621D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102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C5825-5B1B-0F5F-DDFB-D80F8A8409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2EF773-7DCA-7CB8-84DF-E0217F7B74D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734C003-113E-4A76-451A-ED7A283526F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You may choose to skip this slide if short on time.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You may choose to provide the optional worksheet for this task to help children to structure the time management task. A timetable is provided on the worksheet to further structure this task. You may choose to model how to manage Alex’s time, by filling in some of the things that Alex can’t change into the provided timetable before letting children finish the task independently.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 (answers will vary)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prstClr val="black"/>
                </a:solidFill>
                <a:latin typeface="Open Sans" panose="020B0606030504020204" pitchFamily="34" charset="0"/>
                <a:ea typeface="Open Sans" panose="020B0606030504020204" pitchFamily="34" charset="0"/>
                <a:cs typeface="Open Sans" panose="020B0606030504020204" pitchFamily="34" charset="0"/>
              </a:rPr>
              <a:t>1. Help Alex manage their time for the week. </a:t>
            </a:r>
            <a:endParaRPr lang="en-GB" sz="1800" b="1" u="sng" dirty="0">
              <a:solidFill>
                <a:srgbClr val="000000"/>
              </a:solidFill>
              <a:effectLst/>
              <a:latin typeface="Open Sans" panose="020B0606030504020204" pitchFamily="34" charset="0"/>
              <a:ea typeface="Times New Roman" panose="02020603050405020304" pitchFamily="18" charset="0"/>
            </a:endParaRPr>
          </a:p>
          <a:p>
            <a:pPr marL="285750" indent="-285750" algn="l">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Alex might offer to help their friends move on Monday, Tuesday, or Wednesday evening.</a:t>
            </a:r>
          </a:p>
          <a:p>
            <a:pPr marL="285750" indent="-285750" algn="l">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Alex could revise all day Thursday and Friday before the test.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b="1" u="none" dirty="0">
                <a:solidFill>
                  <a:srgbClr val="000000"/>
                </a:solidFill>
                <a:effectLst/>
                <a:latin typeface="Open Sans" panose="020B0606030504020204" pitchFamily="34" charset="0"/>
                <a:ea typeface="Times New Roman" panose="02020603050405020304" pitchFamily="18" charset="0"/>
              </a:rPr>
              <a:t>2. </a:t>
            </a:r>
            <a:r>
              <a:rPr lang="en-GB" sz="1800" b="1" dirty="0">
                <a:latin typeface="Open Sans" panose="020B0606030504020204" pitchFamily="34" charset="0"/>
                <a:ea typeface="Open Sans" panose="020B0606030504020204" pitchFamily="34" charset="0"/>
                <a:cs typeface="Open Sans" panose="020B0606030504020204" pitchFamily="34" charset="0"/>
              </a:rPr>
              <a:t>Challenge: Is there anything out of Alex’s control? </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The date of the test. </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The days Alex works.</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The day Alex volunteers.</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The date Alex’s friends are moving. </a:t>
            </a:r>
            <a:endParaRPr lang="en-GB" sz="1800" u="none"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2215413F-286C-60E5-D905-3703043EB8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7475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You may choose to provide the optional worksheet to further scaffold this task.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Vocabulary:</a:t>
            </a:r>
          </a:p>
          <a:p>
            <a:pPr marL="171450" lvl="0" indent="-171450">
              <a:buFont typeface="Arial" panose="020B0604020202020204" pitchFamily="34" charset="0"/>
              <a:buChar char="•"/>
            </a:pPr>
            <a:r>
              <a:rPr lang="en-US" sz="1800" b="1" u="none" dirty="0">
                <a:solidFill>
                  <a:srgbClr val="000000"/>
                </a:solidFill>
                <a:effectLst/>
                <a:latin typeface="Open Sans" panose="020B0606030504020204" pitchFamily="34" charset="0"/>
                <a:ea typeface="Times New Roman" panose="02020603050405020304" pitchFamily="18" charset="0"/>
              </a:rPr>
              <a:t>Pro</a:t>
            </a:r>
            <a:r>
              <a:rPr lang="en-US" sz="1800" u="none" dirty="0">
                <a:solidFill>
                  <a:srgbClr val="000000"/>
                </a:solidFill>
                <a:effectLst/>
                <a:latin typeface="Open Sans" panose="020B0606030504020204" pitchFamily="34" charset="0"/>
                <a:ea typeface="Times New Roman" panose="02020603050405020304" pitchFamily="18" charset="0"/>
              </a:rPr>
              <a:t>: a good thing or a reason for something.</a:t>
            </a:r>
          </a:p>
          <a:p>
            <a:pPr marL="171450" lvl="0" indent="-171450">
              <a:buFont typeface="Arial" panose="020B0604020202020204" pitchFamily="34" charset="0"/>
              <a:buChar char="•"/>
            </a:pPr>
            <a:r>
              <a:rPr lang="en-US" sz="1800" b="1" u="none" dirty="0">
                <a:solidFill>
                  <a:srgbClr val="000000"/>
                </a:solidFill>
                <a:effectLst/>
                <a:latin typeface="Open Sans" panose="020B0606030504020204" pitchFamily="34" charset="0"/>
                <a:ea typeface="Times New Roman" panose="02020603050405020304" pitchFamily="18" charset="0"/>
              </a:rPr>
              <a:t>Con</a:t>
            </a:r>
            <a:r>
              <a:rPr lang="en-US" sz="1800" u="none" dirty="0">
                <a:solidFill>
                  <a:srgbClr val="000000"/>
                </a:solidFill>
                <a:effectLst/>
                <a:latin typeface="Open Sans" panose="020B0606030504020204" pitchFamily="34" charset="0"/>
                <a:ea typeface="Times New Roman" panose="02020603050405020304" pitchFamily="18" charset="0"/>
              </a:rPr>
              <a:t>: a bad thing or a reason against something. </a:t>
            </a:r>
          </a:p>
          <a:p>
            <a:pPr marL="171450" lvl="0" indent="-171450">
              <a:buFont typeface="Arial" panose="020B0604020202020204" pitchFamily="34" charset="0"/>
              <a:buChar char="•"/>
            </a:pPr>
            <a:endParaRPr lang="en-US" sz="1800" u="none" dirty="0">
              <a:solidFill>
                <a:srgbClr val="000000"/>
              </a:solidFill>
              <a:effectLst/>
              <a:latin typeface="Open Sans" panose="020B0606030504020204" pitchFamily="34" charset="0"/>
              <a:ea typeface="Times New Roman" panose="02020603050405020304" pitchFamily="18" charset="0"/>
            </a:endParaRPr>
          </a:p>
          <a:p>
            <a:r>
              <a:rPr lang="en-GB" sz="1200" u="sng" kern="1200" dirty="0">
                <a:solidFill>
                  <a:schemeClr val="tx1"/>
                </a:solidFill>
                <a:effectLst/>
                <a:latin typeface="+mn-lt"/>
                <a:ea typeface="+mn-ea"/>
                <a:cs typeface="+mn-cs"/>
              </a:rPr>
              <a:t>Suggested answers: </a:t>
            </a:r>
            <a:endParaRPr lang="en-GB" sz="1200" kern="1200" dirty="0">
              <a:solidFill>
                <a:schemeClr val="tx1"/>
              </a:solidFill>
              <a:effectLst/>
              <a:latin typeface="+mn-lt"/>
              <a:ea typeface="+mn-ea"/>
              <a:cs typeface="+mn-cs"/>
            </a:endParaRPr>
          </a:p>
          <a:p>
            <a:pPr marL="228600" indent="-228600">
              <a:buFont typeface="Arial" panose="020B0604020202020204" pitchFamily="34" charset="0"/>
              <a:buAutoNum type="arabicPeriod"/>
            </a:pPr>
            <a:r>
              <a:rPr lang="en-US" b="1" dirty="0"/>
              <a:t>Janet sees a wet floor in the corridor.</a:t>
            </a:r>
          </a:p>
          <a:p>
            <a:pPr marL="0" indent="0">
              <a:buFont typeface="Arial" panose="020B0604020202020204" pitchFamily="34" charset="0"/>
              <a:buNone/>
            </a:pPr>
            <a:r>
              <a:rPr lang="en-US" dirty="0"/>
              <a:t>Try to avoid walking on the wet patch.</a:t>
            </a:r>
          </a:p>
          <a:p>
            <a:pPr marL="0" indent="0">
              <a:buFont typeface="Arial" panose="020B0604020202020204" pitchFamily="34" charset="0"/>
              <a:buNone/>
            </a:pPr>
            <a:r>
              <a:rPr lang="en-US" b="1" dirty="0"/>
              <a:t>Pro</a:t>
            </a:r>
            <a:r>
              <a:rPr lang="en-US" dirty="0"/>
              <a:t>: Keeps Janet safe from slipping.</a:t>
            </a:r>
            <a:br>
              <a:rPr lang="en-US" dirty="0"/>
            </a:br>
            <a:r>
              <a:rPr lang="en-US" b="1" dirty="0"/>
              <a:t>Con</a:t>
            </a:r>
            <a:r>
              <a:rPr lang="en-US" dirty="0"/>
              <a:t>: Other people might still slip if they don’t notice it. </a:t>
            </a:r>
          </a:p>
          <a:p>
            <a:pPr marL="0" indent="0">
              <a:buFont typeface="Arial" panose="020B0604020202020204" pitchFamily="34" charset="0"/>
              <a:buNone/>
            </a:pPr>
            <a:endParaRPr lang="en-US" dirty="0"/>
          </a:p>
          <a:p>
            <a:r>
              <a:rPr lang="en-US" dirty="0"/>
              <a:t>Tell a teacher or caretaker about the wet floor.</a:t>
            </a:r>
            <a:br>
              <a:rPr lang="en-US" dirty="0"/>
            </a:br>
            <a:r>
              <a:rPr lang="en-US" b="1" dirty="0"/>
              <a:t>Pro</a:t>
            </a:r>
            <a:r>
              <a:rPr lang="en-US" dirty="0"/>
              <a:t>: An adult can fix the problem properly like put up a sign or clear it.</a:t>
            </a:r>
            <a:br>
              <a:rPr lang="en-US" dirty="0"/>
            </a:br>
            <a:r>
              <a:rPr lang="en-US" b="1" dirty="0"/>
              <a:t>Con</a:t>
            </a:r>
            <a:r>
              <a:rPr lang="en-US" dirty="0"/>
              <a:t>: It might take a little time before it is sorted.</a:t>
            </a:r>
          </a:p>
          <a:p>
            <a:endParaRPr lang="en-US" dirty="0"/>
          </a:p>
          <a:p>
            <a:r>
              <a:rPr lang="en-US" dirty="0"/>
              <a:t>Warn other pupils around to be careful.</a:t>
            </a:r>
            <a:br>
              <a:rPr lang="en-US" dirty="0"/>
            </a:br>
            <a:r>
              <a:rPr lang="en-US" b="1" dirty="0"/>
              <a:t>Pro</a:t>
            </a:r>
            <a:r>
              <a:rPr lang="en-US" dirty="0"/>
              <a:t>: Helps others stay safe straight away.</a:t>
            </a:r>
            <a:br>
              <a:rPr lang="en-US" dirty="0"/>
            </a:br>
            <a:r>
              <a:rPr lang="en-US" b="1" dirty="0"/>
              <a:t>Con</a:t>
            </a:r>
            <a:r>
              <a:rPr lang="en-US" dirty="0"/>
              <a:t>: Some people might not listen or still take risks.</a:t>
            </a:r>
          </a:p>
          <a:p>
            <a:endParaRPr lang="en-US" dirty="0"/>
          </a:p>
          <a:p>
            <a:r>
              <a:rPr lang="en-US" b="1" dirty="0"/>
              <a:t>2. Sandy notices someone leaning back on their chair.</a:t>
            </a:r>
            <a:br>
              <a:rPr lang="en-US" dirty="0"/>
            </a:br>
            <a:r>
              <a:rPr lang="en-US" dirty="0"/>
              <a:t>Ask the person to sit properly.</a:t>
            </a:r>
            <a:br>
              <a:rPr lang="en-US" dirty="0"/>
            </a:br>
            <a:r>
              <a:rPr lang="en-US" b="1" dirty="0"/>
              <a:t>Pro</a:t>
            </a:r>
            <a:r>
              <a:rPr lang="en-US" dirty="0"/>
              <a:t>: Can stop the unsafe behaviour quickly.</a:t>
            </a:r>
            <a:br>
              <a:rPr lang="en-US" dirty="0"/>
            </a:br>
            <a:r>
              <a:rPr lang="en-US" b="1" dirty="0"/>
              <a:t>Con</a:t>
            </a:r>
            <a:r>
              <a:rPr lang="en-US" dirty="0"/>
              <a:t>: The person might not listen. </a:t>
            </a:r>
          </a:p>
          <a:p>
            <a:endParaRPr lang="en-US" dirty="0"/>
          </a:p>
          <a:p>
            <a:r>
              <a:rPr lang="en-US" b="0" dirty="0"/>
              <a:t>Tell them it could be dangerous if they fall.</a:t>
            </a:r>
            <a:br>
              <a:rPr lang="en-US" dirty="0"/>
            </a:br>
            <a:r>
              <a:rPr lang="en-US" b="1" dirty="0"/>
              <a:t>Pro</a:t>
            </a:r>
            <a:r>
              <a:rPr lang="en-US" dirty="0"/>
              <a:t>: Helps them understand why it’s unsafe.</a:t>
            </a:r>
            <a:br>
              <a:rPr lang="en-US" dirty="0"/>
            </a:br>
            <a:r>
              <a:rPr lang="en-US" b="1" dirty="0"/>
              <a:t>Con</a:t>
            </a:r>
            <a:r>
              <a:rPr lang="en-US" dirty="0"/>
              <a:t>: They might ignore the advice.</a:t>
            </a:r>
          </a:p>
          <a:p>
            <a:endParaRPr lang="en-US" dirty="0"/>
          </a:p>
          <a:p>
            <a:r>
              <a:rPr lang="en-US" dirty="0"/>
              <a:t>If they don’t listen, alert a teacher.</a:t>
            </a:r>
            <a:br>
              <a:rPr lang="en-US" dirty="0"/>
            </a:br>
            <a:r>
              <a:rPr lang="en-US" b="1" dirty="0"/>
              <a:t>Pro</a:t>
            </a:r>
            <a:r>
              <a:rPr lang="en-US" dirty="0"/>
              <a:t>: An adult can deal with the situation safely.</a:t>
            </a:r>
            <a:br>
              <a:rPr lang="en-US" dirty="0"/>
            </a:br>
            <a:r>
              <a:rPr lang="en-US" b="1" dirty="0"/>
              <a:t>Con</a:t>
            </a:r>
            <a:r>
              <a:rPr lang="en-US" dirty="0"/>
              <a:t>: The person might feel annoyed about being told off.</a:t>
            </a:r>
          </a:p>
          <a:p>
            <a:endParaRPr lang="en-US" dirty="0"/>
          </a:p>
          <a:p>
            <a:r>
              <a:rPr lang="en-US" b="1" dirty="0"/>
              <a:t>3. Lilu finds a sharp, broken ruler in the classroom.</a:t>
            </a:r>
            <a:br>
              <a:rPr lang="en-US" dirty="0"/>
            </a:br>
            <a:r>
              <a:rPr lang="en-US" dirty="0"/>
              <a:t>Don’t try to fix it or dispose of it themselves.</a:t>
            </a:r>
            <a:br>
              <a:rPr lang="en-US" dirty="0"/>
            </a:br>
            <a:r>
              <a:rPr lang="en-US" b="1" dirty="0"/>
              <a:t>Pro</a:t>
            </a:r>
            <a:r>
              <a:rPr lang="en-US" dirty="0"/>
              <a:t>: Keeps Lilu safe from getting hurt.</a:t>
            </a:r>
            <a:br>
              <a:rPr lang="en-US" dirty="0"/>
            </a:br>
            <a:r>
              <a:rPr lang="en-US" b="1" dirty="0"/>
              <a:t>Con</a:t>
            </a:r>
            <a:r>
              <a:rPr lang="en-US" dirty="0"/>
              <a:t>: The broken ruler is still a danger if left there. </a:t>
            </a:r>
          </a:p>
          <a:p>
            <a:endParaRPr lang="en-US" dirty="0"/>
          </a:p>
          <a:p>
            <a:r>
              <a:rPr lang="en-US" dirty="0"/>
              <a:t>Move away from it so nobody gets hurt.</a:t>
            </a:r>
            <a:br>
              <a:rPr lang="en-US" dirty="0"/>
            </a:br>
            <a:r>
              <a:rPr lang="en-US" b="1" dirty="0"/>
              <a:t>Pro</a:t>
            </a:r>
            <a:r>
              <a:rPr lang="en-US" dirty="0"/>
              <a:t>: Keeps Lilu safe.</a:t>
            </a:r>
            <a:br>
              <a:rPr lang="en-US" dirty="0"/>
            </a:br>
            <a:r>
              <a:rPr lang="en-US" b="1" dirty="0"/>
              <a:t>Con</a:t>
            </a:r>
            <a:r>
              <a:rPr lang="en-US" dirty="0"/>
              <a:t>: Others might still touch it if they don’t know it’s dangerous.</a:t>
            </a:r>
          </a:p>
          <a:p>
            <a:endParaRPr lang="en-US" dirty="0"/>
          </a:p>
          <a:p>
            <a:r>
              <a:rPr lang="en-US" dirty="0"/>
              <a:t>Tell a teacher so it can be repaired or disposed of safely.</a:t>
            </a:r>
            <a:br>
              <a:rPr lang="en-US" dirty="0"/>
            </a:br>
            <a:r>
              <a:rPr lang="en-US" b="1" dirty="0"/>
              <a:t>Pro</a:t>
            </a:r>
            <a:r>
              <a:rPr lang="en-US" dirty="0"/>
              <a:t>: The problem gets sorted safely by an adult.</a:t>
            </a:r>
            <a:br>
              <a:rPr lang="en-US" dirty="0"/>
            </a:br>
            <a:r>
              <a:rPr lang="en-US" b="1" dirty="0"/>
              <a:t>Con</a:t>
            </a:r>
            <a:r>
              <a:rPr lang="en-US" dirty="0"/>
              <a:t>: It might take a little time before it is removed.</a:t>
            </a:r>
          </a:p>
          <a:p>
            <a:endParaRPr lang="en-US" dirty="0"/>
          </a:p>
          <a:p>
            <a:r>
              <a:rPr lang="en-US" b="1" dirty="0"/>
              <a:t>4. Nola sees a bag blocking the fire exit.</a:t>
            </a:r>
            <a:br>
              <a:rPr lang="en-US" dirty="0"/>
            </a:br>
            <a:r>
              <a:rPr lang="en-US" dirty="0"/>
              <a:t>Move the bag away from the area so it’s not blocked.</a:t>
            </a:r>
            <a:br>
              <a:rPr lang="en-US" dirty="0"/>
            </a:br>
            <a:r>
              <a:rPr lang="en-US" b="1" dirty="0"/>
              <a:t>Pro</a:t>
            </a:r>
            <a:r>
              <a:rPr lang="en-US" dirty="0"/>
              <a:t>: Makes the area safe straight away.</a:t>
            </a:r>
            <a:br>
              <a:rPr lang="en-US" dirty="0"/>
            </a:br>
            <a:r>
              <a:rPr lang="en-US" b="1" dirty="0"/>
              <a:t>Con</a:t>
            </a:r>
            <a:r>
              <a:rPr lang="en-US" dirty="0"/>
              <a:t>: Nola might not know whose bag it is or where to put it. </a:t>
            </a:r>
          </a:p>
          <a:p>
            <a:endParaRPr lang="en-US" dirty="0"/>
          </a:p>
          <a:p>
            <a:r>
              <a:rPr lang="en-US" dirty="0"/>
              <a:t>Tell a teacher to remind the class not to leave things in front of the fire exit.</a:t>
            </a:r>
            <a:br>
              <a:rPr lang="en-US" dirty="0"/>
            </a:br>
            <a:r>
              <a:rPr lang="en-US" b="1" dirty="0"/>
              <a:t>Pro</a:t>
            </a:r>
            <a:r>
              <a:rPr lang="en-US" dirty="0"/>
              <a:t>: Helps stop the problem happening again.</a:t>
            </a:r>
            <a:br>
              <a:rPr lang="en-US" dirty="0"/>
            </a:br>
            <a:r>
              <a:rPr lang="en-US" b="1" dirty="0"/>
              <a:t>Con</a:t>
            </a:r>
            <a:r>
              <a:rPr lang="en-US" dirty="0"/>
              <a:t>: The exit might stay blocked until the teacher deals with it.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3714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Go through the modelled examples on the following two slides to help children structure their answer for this task. You may choose to provide the following stems sentences: </a:t>
            </a:r>
          </a:p>
          <a:p>
            <a:pPr marL="285750" indent="-285750">
              <a:buFont typeface="Arial" panose="020B0604020202020204" pitchFamily="34" charset="0"/>
              <a:buChar char="•"/>
            </a:pPr>
            <a:r>
              <a:rPr lang="en-US" sz="1800" dirty="0">
                <a:solidFill>
                  <a:prstClr val="black"/>
                </a:solidFill>
                <a:latin typeface="MV Boli" panose="02000500030200090000" pitchFamily="2" charset="0"/>
                <a:ea typeface="Open Sans" panose="020B0606030504020204" pitchFamily="34" charset="0"/>
                <a:cs typeface="MV Boli" panose="02000500030200090000" pitchFamily="2" charset="0"/>
              </a:rPr>
              <a:t>One important choice I want to make is…</a:t>
            </a:r>
          </a:p>
          <a:p>
            <a:pPr marL="285750" indent="-285750">
              <a:buFont typeface="Arial" panose="020B0604020202020204" pitchFamily="34" charset="0"/>
              <a:buChar char="•"/>
            </a:pPr>
            <a:r>
              <a:rPr lang="en-US" sz="1800" dirty="0">
                <a:solidFill>
                  <a:prstClr val="black"/>
                </a:solidFill>
                <a:latin typeface="MV Boli" panose="02000500030200090000" pitchFamily="2" charset="0"/>
                <a:ea typeface="Open Sans" panose="020B0606030504020204" pitchFamily="34" charset="0"/>
                <a:cs typeface="MV Boli" panose="02000500030200090000" pitchFamily="2" charset="0"/>
              </a:rPr>
              <a:t>My first option for this choice is…</a:t>
            </a:r>
          </a:p>
          <a:p>
            <a:pPr marL="285750" indent="-285750">
              <a:buFont typeface="Arial" panose="020B0604020202020204" pitchFamily="34" charset="0"/>
              <a:buChar char="•"/>
            </a:pPr>
            <a:r>
              <a:rPr lang="en-US" sz="1800" dirty="0">
                <a:solidFill>
                  <a:prstClr val="black"/>
                </a:solidFill>
                <a:latin typeface="MV Boli" panose="02000500030200090000" pitchFamily="2" charset="0"/>
                <a:ea typeface="Open Sans" panose="020B0606030504020204" pitchFamily="34" charset="0"/>
                <a:cs typeface="MV Boli" panose="02000500030200090000" pitchFamily="2" charset="0"/>
              </a:rPr>
              <a:t>The pros are…</a:t>
            </a:r>
          </a:p>
          <a:p>
            <a:pPr marL="285750" indent="-285750">
              <a:buFont typeface="Arial" panose="020B0604020202020204" pitchFamily="34" charset="0"/>
              <a:buChar char="•"/>
            </a:pPr>
            <a:r>
              <a:rPr lang="en-US" sz="1800" dirty="0">
                <a:solidFill>
                  <a:prstClr val="black"/>
                </a:solidFill>
                <a:latin typeface="MV Boli" panose="02000500030200090000" pitchFamily="2" charset="0"/>
                <a:ea typeface="Open Sans" panose="020B0606030504020204" pitchFamily="34" charset="0"/>
                <a:cs typeface="MV Boli" panose="02000500030200090000" pitchFamily="2" charset="0"/>
              </a:rPr>
              <a:t>The cons are…</a:t>
            </a:r>
          </a:p>
          <a:p>
            <a:pPr marL="285750" indent="-285750">
              <a:buFont typeface="Arial" panose="020B0604020202020204" pitchFamily="34" charset="0"/>
              <a:buChar char="•"/>
            </a:pPr>
            <a:r>
              <a:rPr lang="en-US" sz="1800" dirty="0">
                <a:solidFill>
                  <a:prstClr val="black"/>
                </a:solidFill>
                <a:latin typeface="MV Boli" panose="02000500030200090000" pitchFamily="2" charset="0"/>
                <a:ea typeface="Open Sans" panose="020B0606030504020204" pitchFamily="34" charset="0"/>
                <a:cs typeface="MV Boli" panose="02000500030200090000" pitchFamily="2" charset="0"/>
              </a:rPr>
              <a:t>The second option for this choice is…</a:t>
            </a:r>
          </a:p>
          <a:p>
            <a:pPr marL="285750" indent="-285750">
              <a:buFont typeface="Arial" panose="020B0604020202020204" pitchFamily="34" charset="0"/>
              <a:buChar char="•"/>
            </a:pPr>
            <a:r>
              <a:rPr lang="en-US" sz="1800" dirty="0">
                <a:solidFill>
                  <a:prstClr val="black"/>
                </a:solidFill>
                <a:latin typeface="MV Boli" panose="02000500030200090000" pitchFamily="2" charset="0"/>
                <a:ea typeface="Open Sans" panose="020B0606030504020204" pitchFamily="34" charset="0"/>
                <a:cs typeface="MV Boli" panose="02000500030200090000" pitchFamily="2" charset="0"/>
              </a:rPr>
              <a:t>My final decision is... because…</a:t>
            </a:r>
          </a:p>
          <a:p>
            <a:endParaRPr lang="en-GB" sz="1800" u="none"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262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F5DE2-C05F-AA8D-952A-BB3C88585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EEC05-7AA5-9A61-BD38-1E9226EB0C7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EB23361-78BF-CA0B-470C-BF8DA3D68520}"/>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Go through the modelled example. The example continues on the next slide. </a:t>
            </a:r>
          </a:p>
        </p:txBody>
      </p:sp>
      <p:sp>
        <p:nvSpPr>
          <p:cNvPr id="4" name="Slide Number Placeholder 3">
            <a:extLst>
              <a:ext uri="{FF2B5EF4-FFF2-40B4-BE49-F238E27FC236}">
                <a16:creationId xmlns:a16="http://schemas.microsoft.com/office/drawing/2014/main" id="{3D74F4E9-E09D-436A-1F4C-2994DA8EC8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905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F580C-30AF-E64D-5B86-DBB1A221AE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DF00EA-228F-502A-8BE1-E93A8D15AC8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EF5F7C1-22DE-1AF8-D6F4-7DB49E01E5E8}"/>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Continue going through the modelled example. </a:t>
            </a:r>
          </a:p>
        </p:txBody>
      </p:sp>
      <p:sp>
        <p:nvSpPr>
          <p:cNvPr id="4" name="Slide Number Placeholder 3">
            <a:extLst>
              <a:ext uri="{FF2B5EF4-FFF2-40B4-BE49-F238E27FC236}">
                <a16:creationId xmlns:a16="http://schemas.microsoft.com/office/drawing/2014/main" id="{9F212C1D-FF17-74F0-FC07-5A7BCE0BBF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20016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F4E6D-221C-21D6-3A2C-A66EAA6B88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4E712E-3E50-7D76-578A-8162C67BC0E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080845D-D93A-2B9D-721A-5FF0375AE471}"/>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Encourage children to use the modelled example to help them scaffold this task. You may choose to provide stems sentences like: </a:t>
            </a:r>
          </a:p>
          <a:p>
            <a:pPr marL="285750" indent="-285750">
              <a:buFont typeface="Arial" panose="020B0604020202020204" pitchFamily="34" charset="0"/>
              <a:buChar char="•"/>
            </a:pPr>
            <a:r>
              <a:rPr lang="en-US" sz="1800" dirty="0">
                <a:solidFill>
                  <a:prstClr val="black"/>
                </a:solidFill>
                <a:latin typeface="MV Boli" panose="02000500030200090000" pitchFamily="2" charset="0"/>
                <a:ea typeface="Open Sans" panose="020B0606030504020204" pitchFamily="34" charset="0"/>
                <a:cs typeface="MV Boli" panose="02000500030200090000" pitchFamily="2" charset="0"/>
              </a:rPr>
              <a:t>One important choice I want to make is…</a:t>
            </a:r>
          </a:p>
          <a:p>
            <a:pPr marL="285750" indent="-285750">
              <a:buFont typeface="Arial" panose="020B0604020202020204" pitchFamily="34" charset="0"/>
              <a:buChar char="•"/>
            </a:pPr>
            <a:r>
              <a:rPr lang="en-US" sz="1800" dirty="0">
                <a:solidFill>
                  <a:prstClr val="black"/>
                </a:solidFill>
                <a:latin typeface="MV Boli" panose="02000500030200090000" pitchFamily="2" charset="0"/>
                <a:ea typeface="Open Sans" panose="020B0606030504020204" pitchFamily="34" charset="0"/>
                <a:cs typeface="MV Boli" panose="02000500030200090000" pitchFamily="2" charset="0"/>
              </a:rPr>
              <a:t>My first option for this choice is…</a:t>
            </a:r>
          </a:p>
          <a:p>
            <a:pPr marL="285750" indent="-285750">
              <a:buFont typeface="Arial" panose="020B0604020202020204" pitchFamily="34" charset="0"/>
              <a:buChar char="•"/>
            </a:pPr>
            <a:r>
              <a:rPr lang="en-US" sz="1800" dirty="0">
                <a:solidFill>
                  <a:prstClr val="black"/>
                </a:solidFill>
                <a:latin typeface="MV Boli" panose="02000500030200090000" pitchFamily="2" charset="0"/>
                <a:ea typeface="Open Sans" panose="020B0606030504020204" pitchFamily="34" charset="0"/>
                <a:cs typeface="MV Boli" panose="02000500030200090000" pitchFamily="2" charset="0"/>
              </a:rPr>
              <a:t>The pros are…</a:t>
            </a:r>
          </a:p>
          <a:p>
            <a:pPr marL="285750" indent="-285750">
              <a:buFont typeface="Arial" panose="020B0604020202020204" pitchFamily="34" charset="0"/>
              <a:buChar char="•"/>
            </a:pPr>
            <a:r>
              <a:rPr lang="en-US" sz="1800" dirty="0">
                <a:solidFill>
                  <a:prstClr val="black"/>
                </a:solidFill>
                <a:latin typeface="MV Boli" panose="02000500030200090000" pitchFamily="2" charset="0"/>
                <a:ea typeface="Open Sans" panose="020B0606030504020204" pitchFamily="34" charset="0"/>
                <a:cs typeface="MV Boli" panose="02000500030200090000" pitchFamily="2" charset="0"/>
              </a:rPr>
              <a:t>The cons are…</a:t>
            </a:r>
          </a:p>
          <a:p>
            <a:pPr marL="285750" indent="-285750">
              <a:buFont typeface="Arial" panose="020B0604020202020204" pitchFamily="34" charset="0"/>
              <a:buChar char="•"/>
            </a:pPr>
            <a:r>
              <a:rPr lang="en-US" sz="1800" dirty="0">
                <a:solidFill>
                  <a:prstClr val="black"/>
                </a:solidFill>
                <a:latin typeface="MV Boli" panose="02000500030200090000" pitchFamily="2" charset="0"/>
                <a:ea typeface="Open Sans" panose="020B0606030504020204" pitchFamily="34" charset="0"/>
                <a:cs typeface="MV Boli" panose="02000500030200090000" pitchFamily="2" charset="0"/>
              </a:rPr>
              <a:t>The second option for this choice is…</a:t>
            </a:r>
          </a:p>
          <a:p>
            <a:pPr marL="285750" indent="-285750">
              <a:buFont typeface="Arial" panose="020B0604020202020204" pitchFamily="34" charset="0"/>
              <a:buChar char="•"/>
            </a:pPr>
            <a:r>
              <a:rPr lang="en-US" sz="1800" dirty="0">
                <a:solidFill>
                  <a:prstClr val="black"/>
                </a:solidFill>
                <a:latin typeface="MV Boli" panose="02000500030200090000" pitchFamily="2" charset="0"/>
                <a:ea typeface="Open Sans" panose="020B0606030504020204" pitchFamily="34" charset="0"/>
                <a:cs typeface="MV Boli" panose="02000500030200090000" pitchFamily="2" charset="0"/>
              </a:rPr>
              <a:t>My final decision is... because…</a:t>
            </a:r>
          </a:p>
          <a:p>
            <a:endParaRPr lang="en-GB" sz="1800" u="none"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u="none" dirty="0">
                <a:solidFill>
                  <a:srgbClr val="000000"/>
                </a:solidFill>
                <a:effectLst/>
                <a:latin typeface="Open Sans" panose="020B0606030504020204" pitchFamily="34" charset="0"/>
                <a:ea typeface="Times New Roman" panose="02020603050405020304" pitchFamily="18" charset="0"/>
              </a:rPr>
              <a:t>If you chose to use an assessment activity at the start of the lesson, you may wish to revisit it after completing this task. Encourage children to add new drawings, information, ideas, and attitudes, or to edit any earlier misconceptions or errors using a second colour to demonstrate their progress. </a:t>
            </a:r>
            <a:r>
              <a:rPr lang="en-GB" sz="1800" dirty="0">
                <a:solidFill>
                  <a:srgbClr val="000000"/>
                </a:solidFill>
                <a:effectLst/>
                <a:latin typeface="Arial" panose="020B0604020202020204" pitchFamily="34" charset="0"/>
                <a:ea typeface="Times New Roman" panose="02020603050405020304" pitchFamily="18" charset="0"/>
              </a:rPr>
              <a:t>Remind children to neatly cross through anything they want to edit so it can still be clearly seen. </a:t>
            </a:r>
            <a:endParaRPr lang="en-GB" sz="1800" kern="100" dirty="0">
              <a:effectLst/>
              <a:latin typeface="Open Sans" panose="020B0606030504020204" pitchFamily="34" charset="0"/>
              <a:ea typeface="Calibri" panose="020F0502020204030204" pitchFamily="34" charset="0"/>
              <a:cs typeface="Times New Roman" panose="02020603050405020304" pitchFamily="18" charset="0"/>
            </a:endParaRPr>
          </a:p>
          <a:p>
            <a:endParaRPr lang="en-GB" sz="1800" u="none"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7B030A29-4C3B-875A-FC99-A00332D98C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8811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8460CA-E4DF-44B0-820C-F2AC221EA03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146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You may also choose to list some skills like teamwork, problem solving, creativity, attention to detail, </a:t>
            </a:r>
            <a:r>
              <a:rPr lang="en-GB" sz="1200" u="none"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leadership, resilience, or communication. </a:t>
            </a:r>
            <a:endParaRPr lang="en-GB" sz="180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r>
              <a:rPr lang="en-GB" sz="1800" i="0" u="none" dirty="0">
                <a:solidFill>
                  <a:srgbClr val="000000"/>
                </a:solidFill>
                <a:effectLst/>
                <a:latin typeface="Open Sans" panose="020B0606030504020204" pitchFamily="34" charset="0"/>
                <a:ea typeface="Times New Roman" panose="02020603050405020304" pitchFamily="18" charset="0"/>
              </a:rPr>
              <a:t>Answers will vary, but may be structured like this:</a:t>
            </a:r>
          </a:p>
          <a:p>
            <a:r>
              <a:rPr lang="en-GB" sz="1800" b="1" i="0" u="none" dirty="0">
                <a:solidFill>
                  <a:srgbClr val="000000"/>
                </a:solidFill>
                <a:effectLst/>
                <a:latin typeface="Open Sans" panose="020B0606030504020204" pitchFamily="34" charset="0"/>
                <a:ea typeface="Times New Roman" panose="02020603050405020304" pitchFamily="18" charset="0"/>
              </a:rPr>
              <a:t>Lessons at school</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Example: Science lessons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Skill: Problem solving</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Job: Forensic scientist, civil engineer, or doctor</a:t>
            </a: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0" lvl="0" indent="0">
              <a:buFont typeface="Arial" panose="020B0604020202020204" pitchFamily="34" charset="0"/>
              <a:buNone/>
            </a:pPr>
            <a:r>
              <a:rPr lang="en-GB" sz="1200" b="1" kern="1200" dirty="0">
                <a:solidFill>
                  <a:schemeClr val="tx1"/>
                </a:solidFill>
                <a:effectLst/>
                <a:latin typeface="+mn-lt"/>
                <a:ea typeface="+mn-ea"/>
                <a:cs typeface="+mn-cs"/>
              </a:rPr>
              <a:t>Clubs / hobbies: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Example: Playing a musical instrument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Skill: Creativity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Job: Singer, choreographer, or classical musician</a:t>
            </a: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0" lvl="0" indent="0">
              <a:buFont typeface="Arial" panose="020B0604020202020204" pitchFamily="34" charset="0"/>
              <a:buNone/>
            </a:pPr>
            <a:r>
              <a:rPr lang="en-GB" sz="1200" b="1" kern="1200" dirty="0">
                <a:solidFill>
                  <a:schemeClr val="tx1"/>
                </a:solidFill>
                <a:effectLst/>
                <a:latin typeface="+mn-lt"/>
                <a:ea typeface="+mn-ea"/>
                <a:cs typeface="+mn-cs"/>
              </a:rPr>
              <a:t>Sports / exercise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Example: Football team</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Skill: Teamwork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Job: Sports professional, sports development officer, or sports scientist</a:t>
            </a:r>
          </a:p>
          <a:p>
            <a:pPr marL="171450" lvl="0" indent="-171450">
              <a:buFont typeface="Arial" panose="020B0604020202020204" pitchFamily="34" charset="0"/>
              <a:buChar char="•"/>
            </a:pPr>
            <a:endParaRPr lang="en-GB" sz="1200" b="1" kern="1200" dirty="0">
              <a:solidFill>
                <a:schemeClr val="tx1"/>
              </a:solidFill>
              <a:effectLst/>
              <a:latin typeface="+mn-lt"/>
              <a:ea typeface="+mn-ea"/>
              <a:cs typeface="+mn-cs"/>
            </a:endParaRPr>
          </a:p>
          <a:p>
            <a:pPr marL="0" lvl="0" indent="0">
              <a:buFont typeface="Arial" panose="020B0604020202020204" pitchFamily="34" charset="0"/>
              <a:buNone/>
            </a:pPr>
            <a:r>
              <a:rPr lang="en-GB" sz="1200" b="1" kern="1200" dirty="0">
                <a:solidFill>
                  <a:schemeClr val="tx1"/>
                </a:solidFill>
                <a:effectLst/>
                <a:latin typeface="+mn-lt"/>
                <a:ea typeface="+mn-ea"/>
                <a:cs typeface="+mn-cs"/>
              </a:rPr>
              <a:t>Volunteering</a:t>
            </a:r>
          </a:p>
          <a:p>
            <a:pPr marL="171450" lvl="0" indent="-171450">
              <a:buFont typeface="Arial" panose="020B0604020202020204" pitchFamily="34" charset="0"/>
              <a:buChar char="•"/>
            </a:pPr>
            <a:r>
              <a:rPr lang="en-GB" sz="1200" b="0" kern="1200" dirty="0">
                <a:solidFill>
                  <a:schemeClr val="tx1"/>
                </a:solidFill>
                <a:effectLst/>
                <a:latin typeface="+mn-lt"/>
                <a:ea typeface="+mn-ea"/>
                <a:cs typeface="+mn-cs"/>
              </a:rPr>
              <a:t>Example: Litter picking</a:t>
            </a:r>
          </a:p>
          <a:p>
            <a:pPr marL="171450" lvl="0" indent="-171450">
              <a:buFont typeface="Arial" panose="020B0604020202020204" pitchFamily="34" charset="0"/>
              <a:buChar char="•"/>
            </a:pPr>
            <a:r>
              <a:rPr lang="en-GB" sz="1200" b="0" kern="1200" dirty="0">
                <a:solidFill>
                  <a:schemeClr val="tx1"/>
                </a:solidFill>
                <a:effectLst/>
                <a:latin typeface="+mn-lt"/>
                <a:ea typeface="+mn-ea"/>
                <a:cs typeface="+mn-cs"/>
              </a:rPr>
              <a:t>Skill: Attention to detail </a:t>
            </a:r>
          </a:p>
          <a:p>
            <a:pPr marL="171450" lvl="0" indent="-171450">
              <a:buFont typeface="Arial" panose="020B0604020202020204" pitchFamily="34" charset="0"/>
              <a:buChar char="•"/>
            </a:pPr>
            <a:r>
              <a:rPr lang="en-GB" sz="1200" b="0" kern="1200" dirty="0">
                <a:solidFill>
                  <a:schemeClr val="tx1"/>
                </a:solidFill>
                <a:effectLst/>
                <a:latin typeface="+mn-lt"/>
                <a:ea typeface="+mn-ea"/>
                <a:cs typeface="+mn-cs"/>
              </a:rPr>
              <a:t>Job: Recycling officer, volunteer organiser, or ecologist </a:t>
            </a:r>
            <a:endParaRPr lang="en-GB" sz="1800" i="0" u="none"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2789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US" sz="1800" u="none" dirty="0">
                <a:solidFill>
                  <a:srgbClr val="000000"/>
                </a:solidFill>
                <a:effectLst/>
                <a:latin typeface="Open Sans" panose="020B0606030504020204" pitchFamily="34" charset="0"/>
                <a:ea typeface="Times New Roman" panose="02020603050405020304" pitchFamily="18" charset="0"/>
              </a:rPr>
              <a:t>The aim of this activity is to help children understand that people have different opportunities in life, and these can affect the choices they make and the jobs they do in the future.</a:t>
            </a:r>
          </a:p>
          <a:p>
            <a:endParaRPr lang="en-US" sz="1800" u="none" dirty="0">
              <a:solidFill>
                <a:srgbClr val="000000"/>
              </a:solidFill>
              <a:effectLst/>
              <a:latin typeface="Open Sans" panose="020B0606030504020204" pitchFamily="34" charset="0"/>
              <a:ea typeface="Times New Roman" panose="02020603050405020304" pitchFamily="18" charset="0"/>
            </a:endParaRPr>
          </a:p>
          <a:p>
            <a:r>
              <a:rPr lang="en-US" sz="1800" u="none" dirty="0">
                <a:solidFill>
                  <a:srgbClr val="000000"/>
                </a:solidFill>
                <a:effectLst/>
                <a:latin typeface="Open Sans" panose="020B0606030504020204" pitchFamily="34" charset="0"/>
                <a:ea typeface="Times New Roman" panose="02020603050405020304" pitchFamily="18" charset="0"/>
              </a:rPr>
              <a:t>You may want to explain that sometimes people choose what feels like the easier option. This isn’t always a bad thing, but it can sometimes limit what they go on to achieve. It’s important for children to understand that everyone’s situation is different, and what works well for one person may not be the same for someone else.</a:t>
            </a:r>
          </a:p>
          <a:p>
            <a:endParaRPr lang="en-US" sz="1800" u="none" dirty="0">
              <a:solidFill>
                <a:srgbClr val="000000"/>
              </a:solidFill>
              <a:effectLst/>
              <a:latin typeface="Open Sans" panose="020B0606030504020204" pitchFamily="34" charset="0"/>
              <a:ea typeface="Times New Roman" panose="02020603050405020304" pitchFamily="18" charset="0"/>
            </a:endParaRPr>
          </a:p>
          <a:p>
            <a:r>
              <a:rPr lang="en-US" sz="1800" u="none" dirty="0">
                <a:solidFill>
                  <a:srgbClr val="000000"/>
                </a:solidFill>
                <a:effectLst/>
                <a:latin typeface="Open Sans" panose="020B0606030504020204" pitchFamily="34" charset="0"/>
                <a:ea typeface="Times New Roman" panose="02020603050405020304" pitchFamily="18" charset="0"/>
              </a:rPr>
              <a:t>Encourage pupils to think about how their choices can shape their future, while also respecting that different people may take different paths.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The scenario follows on the next two slides.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762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279B3-2190-112D-B12F-8DD396350A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FCA76-FFF4-0D69-A144-C85418230D0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2AC8013-01B3-1C5B-1624-4B0846E3DB16}"/>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p:txBody>
      </p:sp>
      <p:sp>
        <p:nvSpPr>
          <p:cNvPr id="4" name="Slide Number Placeholder 3">
            <a:extLst>
              <a:ext uri="{FF2B5EF4-FFF2-40B4-BE49-F238E27FC236}">
                <a16:creationId xmlns:a16="http://schemas.microsoft.com/office/drawing/2014/main" id="{0E97ADD3-8FA6-2024-AE09-72D312D8C5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6961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39346-E3EF-2C41-2F28-F4DEEC85B8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705513-9B8E-C7ED-49D4-31573A124A7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E7D0328-288A-A452-142C-D9C5BEEDC997}"/>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p:txBody>
      </p:sp>
      <p:sp>
        <p:nvSpPr>
          <p:cNvPr id="4" name="Slide Number Placeholder 3">
            <a:extLst>
              <a:ext uri="{FF2B5EF4-FFF2-40B4-BE49-F238E27FC236}">
                <a16:creationId xmlns:a16="http://schemas.microsoft.com/office/drawing/2014/main" id="{24938EEF-493F-3E8A-4EC3-E653E0D261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743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390EC-F603-D0CE-1516-7A5C4C67B3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C1D954-CF14-BBE3-F4D3-5F00D5932C6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AC26E5A-2DCD-B5D4-752F-1EA90690FB86}"/>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US" sz="1800" u="none" dirty="0">
                <a:solidFill>
                  <a:srgbClr val="000000"/>
                </a:solidFill>
                <a:effectLst/>
                <a:latin typeface="Open Sans" panose="020B0606030504020204" pitchFamily="34" charset="0"/>
                <a:ea typeface="Times New Roman" panose="02020603050405020304" pitchFamily="18" charset="0"/>
              </a:rPr>
              <a:t>Work through the questions together as a class, modelling how to give clear, full answers. Think aloud as you answer, explaining your reasoning and referring back to the scenario so children can see what a good response looks like. Encourage the use of full sentences and evidence from the text. This will support children when they move on to answering similar questions in pairs on the next slide.</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Questions 4-7 continue over the next two slides.</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Suggested answers:</a:t>
            </a:r>
          </a:p>
          <a:p>
            <a:pPr marL="0" indent="0">
              <a:buFont typeface="Arial" panose="020B0604020202020204" pitchFamily="34" charset="0"/>
              <a:buNone/>
            </a:pPr>
            <a:r>
              <a:rPr lang="en-US" sz="1800" b="1" dirty="0"/>
              <a:t>1. Did Winnie and </a:t>
            </a:r>
            <a:r>
              <a:rPr lang="en-US" sz="1800" b="1" dirty="0" err="1"/>
              <a:t>Jobu</a:t>
            </a:r>
            <a:r>
              <a:rPr lang="en-US" sz="1800" b="1" dirty="0"/>
              <a:t> have the same opportunities? Why do you think that?</a:t>
            </a:r>
          </a:p>
          <a:p>
            <a:pPr marL="285750" indent="-285750">
              <a:buFont typeface="Arial" panose="020B0604020202020204" pitchFamily="34" charset="0"/>
              <a:buChar char="•"/>
            </a:pPr>
            <a:r>
              <a:rPr lang="en-US" sz="1800" dirty="0"/>
              <a:t>No, they did not have the same opportunities. </a:t>
            </a:r>
          </a:p>
          <a:p>
            <a:pPr marL="285750" indent="-285750">
              <a:buFont typeface="Arial" panose="020B0604020202020204" pitchFamily="34" charset="0"/>
              <a:buChar char="•"/>
            </a:pPr>
            <a:r>
              <a:rPr lang="en-US" sz="1800" dirty="0"/>
              <a:t>Winnie had an advantage because her aunt already had a business and gave her a job straight away. </a:t>
            </a:r>
          </a:p>
          <a:p>
            <a:pPr marL="285750" indent="-285750">
              <a:buFont typeface="Arial" panose="020B0604020202020204" pitchFamily="34" charset="0"/>
              <a:buChar char="•"/>
            </a:pPr>
            <a:r>
              <a:rPr lang="en-US" sz="1800" dirty="0" err="1"/>
              <a:t>Jobu</a:t>
            </a:r>
            <a:r>
              <a:rPr lang="en-US" sz="1800" dirty="0"/>
              <a:t> did not have this connection, so he had to find his own opportunities by joining clubs, volunteering, and going to university. </a:t>
            </a:r>
          </a:p>
          <a:p>
            <a:endParaRPr lang="en-US" sz="1800" dirty="0"/>
          </a:p>
          <a:p>
            <a:pPr marL="0" indent="0">
              <a:buFont typeface="Arial" panose="020B0604020202020204" pitchFamily="34" charset="0"/>
              <a:buNone/>
            </a:pPr>
            <a:r>
              <a:rPr lang="en-US" sz="1800" b="1" dirty="0"/>
              <a:t>2. What choices did Winnie make?</a:t>
            </a:r>
          </a:p>
          <a:p>
            <a:pPr marL="285750" indent="-285750">
              <a:buFont typeface="Arial" panose="020B0604020202020204" pitchFamily="34" charset="0"/>
              <a:buChar char="•"/>
            </a:pPr>
            <a:r>
              <a:rPr lang="en-US" sz="1800" dirty="0"/>
              <a:t>She chose to work for her aunt straight after school. </a:t>
            </a:r>
          </a:p>
          <a:p>
            <a:pPr marL="285750" indent="-285750">
              <a:buFont typeface="Arial" panose="020B0604020202020204" pitchFamily="34" charset="0"/>
              <a:buChar char="•"/>
            </a:pPr>
            <a:r>
              <a:rPr lang="en-US" sz="1800" dirty="0"/>
              <a:t>She chose not to train further. </a:t>
            </a:r>
          </a:p>
          <a:p>
            <a:pPr marL="285750" indent="-285750">
              <a:buFont typeface="Arial" panose="020B0604020202020204" pitchFamily="34" charset="0"/>
              <a:buChar char="•"/>
            </a:pPr>
            <a:r>
              <a:rPr lang="en-US" sz="1800" dirty="0"/>
              <a:t>She decided to stay in the same job. </a:t>
            </a:r>
          </a:p>
          <a:p>
            <a:endParaRPr lang="en-US" sz="1800" dirty="0"/>
          </a:p>
          <a:p>
            <a:pPr marL="0" indent="0">
              <a:buFont typeface="Arial" panose="020B0604020202020204" pitchFamily="34" charset="0"/>
              <a:buNone/>
            </a:pPr>
            <a:r>
              <a:rPr lang="en-US" sz="1800" b="1" dirty="0"/>
              <a:t>3. Could Winnie have done anything differently if she wanted to achieve her dream of designing her own park? Could she still achieve her dream?</a:t>
            </a:r>
          </a:p>
          <a:p>
            <a:pPr marL="285750" indent="-285750">
              <a:buFont typeface="Arial" panose="020B0604020202020204" pitchFamily="34" charset="0"/>
              <a:buChar char="•"/>
            </a:pPr>
            <a:r>
              <a:rPr lang="en-US" sz="1800" dirty="0"/>
              <a:t>Yes, she could have made different choices. </a:t>
            </a:r>
          </a:p>
          <a:p>
            <a:pPr marL="285750" indent="-285750">
              <a:buFont typeface="Arial" panose="020B0604020202020204" pitchFamily="34" charset="0"/>
              <a:buChar char="•"/>
            </a:pPr>
            <a:r>
              <a:rPr lang="en-US" sz="1800" dirty="0"/>
              <a:t>She could have gone to university or taken courses to improve her skills. </a:t>
            </a:r>
          </a:p>
          <a:p>
            <a:pPr marL="285750" indent="-285750">
              <a:buFont typeface="Arial" panose="020B0604020202020204" pitchFamily="34" charset="0"/>
              <a:buChar char="•"/>
            </a:pPr>
            <a:r>
              <a:rPr lang="en-US" sz="1800" dirty="0"/>
              <a:t>She could have asked for more responsibility or applied for other jobs. </a:t>
            </a:r>
          </a:p>
          <a:p>
            <a:pPr marL="285750" indent="-285750">
              <a:buFont typeface="Arial" panose="020B0604020202020204" pitchFamily="34" charset="0"/>
              <a:buChar char="•"/>
            </a:pPr>
            <a:r>
              <a:rPr lang="en-US" sz="1800" dirty="0"/>
              <a:t>She could still achieve her dream, but it might take more time and effort later in life. </a:t>
            </a:r>
          </a:p>
          <a:p>
            <a:endParaRPr lang="en-US" sz="1800" dirty="0"/>
          </a:p>
        </p:txBody>
      </p:sp>
      <p:sp>
        <p:nvSpPr>
          <p:cNvPr id="4" name="Slide Number Placeholder 3">
            <a:extLst>
              <a:ext uri="{FF2B5EF4-FFF2-40B4-BE49-F238E27FC236}">
                <a16:creationId xmlns:a16="http://schemas.microsoft.com/office/drawing/2014/main" id="{826C9CA4-CD19-0D0C-69B5-18DEE929FF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2111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CD7C1-B572-6DAB-05E4-ED80D3A692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17DA14-4635-EEEA-A3C4-B2DD4DB9C76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623C150-A1F8-22DB-FCF3-A943B75B3F6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Encourage children to work in pairs or trios to answer these questions, reminding them to refer back to the scenarios when answering. You may choose to provide a printed copy of slides 5 and 6 to make this easier.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The final question follows on the next slide.</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endParaRPr lang="en-US" sz="1800" dirty="0"/>
          </a:p>
          <a:p>
            <a:pPr marL="0" indent="0">
              <a:buFont typeface="Arial" panose="020B0604020202020204" pitchFamily="34" charset="0"/>
              <a:buNone/>
            </a:pPr>
            <a:r>
              <a:rPr lang="en-US" sz="1800" b="1" dirty="0"/>
              <a:t>4. What choices did </a:t>
            </a:r>
            <a:r>
              <a:rPr lang="en-US" sz="1800" b="1" dirty="0" err="1"/>
              <a:t>Jobu</a:t>
            </a:r>
            <a:r>
              <a:rPr lang="en-US" sz="1800" b="1" dirty="0"/>
              <a:t> make?</a:t>
            </a:r>
          </a:p>
          <a:p>
            <a:pPr marL="285750" indent="-285750">
              <a:buFont typeface="Arial" panose="020B0604020202020204" pitchFamily="34" charset="0"/>
              <a:buChar char="•"/>
            </a:pPr>
            <a:r>
              <a:rPr lang="en-US" sz="1800" dirty="0"/>
              <a:t>He joined a gardening club and volunteered to gain experience. </a:t>
            </a:r>
          </a:p>
          <a:p>
            <a:pPr marL="285750" indent="-285750">
              <a:buFont typeface="Arial" panose="020B0604020202020204" pitchFamily="34" charset="0"/>
              <a:buChar char="•"/>
            </a:pPr>
            <a:r>
              <a:rPr lang="en-US" sz="1800" dirty="0"/>
              <a:t>He chose to study landscape architecture at university. </a:t>
            </a:r>
          </a:p>
          <a:p>
            <a:pPr marL="285750" indent="-285750">
              <a:buFont typeface="Arial" panose="020B0604020202020204" pitchFamily="34" charset="0"/>
              <a:buChar char="•"/>
            </a:pPr>
            <a:r>
              <a:rPr lang="en-US" sz="1800" dirty="0"/>
              <a:t>He applied for jobs and kept trying even when it was difficult. </a:t>
            </a:r>
          </a:p>
          <a:p>
            <a:pPr marL="285750" indent="-285750">
              <a:buFont typeface="Arial" panose="020B0604020202020204" pitchFamily="34" charset="0"/>
              <a:buChar char="•"/>
            </a:pPr>
            <a:r>
              <a:rPr lang="en-US" sz="1800" dirty="0"/>
              <a:t>He took on more responsibility and eventually started his own business. </a:t>
            </a:r>
          </a:p>
          <a:p>
            <a:endParaRPr lang="en-US" sz="1800" dirty="0"/>
          </a:p>
          <a:p>
            <a:pPr marL="0" indent="0">
              <a:buFont typeface="Arial" panose="020B0604020202020204" pitchFamily="34" charset="0"/>
              <a:buNone/>
            </a:pPr>
            <a:r>
              <a:rPr lang="en-US" sz="1800" b="1" dirty="0"/>
              <a:t>5. How did these choices help him achieve his dream?</a:t>
            </a:r>
          </a:p>
          <a:p>
            <a:pPr marL="285750" indent="-285750">
              <a:buFont typeface="Arial" panose="020B0604020202020204" pitchFamily="34" charset="0"/>
              <a:buChar char="•"/>
            </a:pPr>
            <a:r>
              <a:rPr lang="en-US" sz="1800" dirty="0"/>
              <a:t>These choices helped </a:t>
            </a:r>
            <a:r>
              <a:rPr lang="en-US" sz="1800" dirty="0" err="1"/>
              <a:t>Jobu</a:t>
            </a:r>
            <a:r>
              <a:rPr lang="en-US" sz="1800" dirty="0"/>
              <a:t> build skills, knowledge, and experience. </a:t>
            </a:r>
          </a:p>
          <a:p>
            <a:pPr marL="285750" indent="-285750">
              <a:buFont typeface="Arial" panose="020B0604020202020204" pitchFamily="34" charset="0"/>
              <a:buChar char="•"/>
            </a:pPr>
            <a:r>
              <a:rPr lang="en-US" sz="1800" dirty="0"/>
              <a:t>Because he kept challenging himself and learning, he was able to design his own park and eventually run his own business. </a:t>
            </a:r>
          </a:p>
          <a:p>
            <a:endParaRPr lang="en-US" sz="1800" dirty="0"/>
          </a:p>
          <a:p>
            <a:pPr marL="0" indent="0">
              <a:buFont typeface="Arial" panose="020B0604020202020204" pitchFamily="34" charset="0"/>
              <a:buNone/>
            </a:pPr>
            <a:r>
              <a:rPr lang="en-US" sz="1800" b="1" dirty="0"/>
              <a:t>6. Sometimes people are offered opportunities that make things easier. Is it always best to take the easiest option? Why or why not?</a:t>
            </a:r>
          </a:p>
          <a:p>
            <a:pPr marL="285750" indent="-285750">
              <a:buFont typeface="Arial" panose="020B0604020202020204" pitchFamily="34" charset="0"/>
              <a:buChar char="•"/>
            </a:pPr>
            <a:r>
              <a:rPr lang="en-US" sz="1800" dirty="0"/>
              <a:t>No, it is not always best to take the easiest option. </a:t>
            </a:r>
          </a:p>
          <a:p>
            <a:pPr marL="285750" indent="-285750">
              <a:buFont typeface="Arial" panose="020B0604020202020204" pitchFamily="34" charset="0"/>
              <a:buChar char="•"/>
            </a:pPr>
            <a:r>
              <a:rPr lang="en-US" sz="1800" dirty="0"/>
              <a:t>The easier option might feel comfortable, but it may not help you learn new skills or reach bigger goals.</a:t>
            </a:r>
          </a:p>
          <a:p>
            <a:pPr marL="285750" indent="-285750">
              <a:buFont typeface="Arial" panose="020B0604020202020204" pitchFamily="34" charset="0"/>
              <a:buChar char="•"/>
            </a:pPr>
            <a:r>
              <a:rPr lang="en-US" sz="1800" dirty="0"/>
              <a:t>However, sometimes the easier option can still work well for some people, depending on their situation. </a:t>
            </a:r>
          </a:p>
        </p:txBody>
      </p:sp>
      <p:sp>
        <p:nvSpPr>
          <p:cNvPr id="4" name="Slide Number Placeholder 3">
            <a:extLst>
              <a:ext uri="{FF2B5EF4-FFF2-40B4-BE49-F238E27FC236}">
                <a16:creationId xmlns:a16="http://schemas.microsoft.com/office/drawing/2014/main" id="{EF809399-86F6-4FDC-B877-0DDD25B368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9898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55CC1-F237-0FCF-BF46-27F6447B9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A4A87-BDED-0B89-817C-9AFBD851A25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4CFD33A-0551-AFAF-6396-EA88A626741B}"/>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Encourage children to work in pairs or trios to answer these questions, reminding them to refer back to the scenarios when answering. You may choose to provide a printed copy of slides 5 and 6 to make this easier.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pPr marL="0" indent="0">
              <a:buFont typeface="Arial" panose="020B0604020202020204" pitchFamily="34" charset="0"/>
              <a:buNone/>
            </a:pPr>
            <a:r>
              <a:rPr lang="en-US" sz="1800" b="1" dirty="0"/>
              <a:t>7. Do you think one person made better choices than the other? Why or why not? </a:t>
            </a:r>
            <a:r>
              <a:rPr lang="en-US" sz="1800" b="0" dirty="0"/>
              <a:t>(answers will vary)</a:t>
            </a:r>
          </a:p>
          <a:p>
            <a:pPr marL="285750" indent="-285750">
              <a:buFont typeface="Arial" panose="020B0604020202020204" pitchFamily="34" charset="0"/>
              <a:buChar char="•"/>
            </a:pPr>
            <a:r>
              <a:rPr lang="en-US" sz="1800" dirty="0"/>
              <a:t>There is no single “better” set of choices. </a:t>
            </a:r>
          </a:p>
          <a:p>
            <a:pPr marL="285750" indent="-285750">
              <a:buFont typeface="Arial" panose="020B0604020202020204" pitchFamily="34" charset="0"/>
              <a:buChar char="•"/>
            </a:pPr>
            <a:r>
              <a:rPr lang="en-US" sz="1800" dirty="0" err="1"/>
              <a:t>Jobu’s</a:t>
            </a:r>
            <a:r>
              <a:rPr lang="en-US" sz="1800" dirty="0"/>
              <a:t> choices helped him reach his goal of designing his own park, but Winnie may be happy and comfortable in her job. </a:t>
            </a:r>
          </a:p>
          <a:p>
            <a:pPr marL="285750" indent="-285750">
              <a:buFont typeface="Arial" panose="020B0604020202020204" pitchFamily="34" charset="0"/>
              <a:buChar char="•"/>
            </a:pPr>
            <a:r>
              <a:rPr lang="en-US" sz="1800" dirty="0"/>
              <a:t>Different people have different goals, and what works best depends on the person.</a:t>
            </a:r>
            <a:endParaRPr lang="en-GB" sz="1800" u="none"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62CF79F4-1681-925F-A894-2B56540CE8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3704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E08DF-9874-AAA6-572C-B7927862F2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5E41E44-FD6F-FC2D-AB16-96C572D448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F2E74EE-7CF9-DE2B-1710-AEA19F1FC593}"/>
              </a:ext>
            </a:extLst>
          </p:cNvPr>
          <p:cNvSpPr>
            <a:spLocks noGrp="1"/>
          </p:cNvSpPr>
          <p:nvPr>
            <p:ph type="dt" sz="half" idx="10"/>
          </p:nvPr>
        </p:nvSpPr>
        <p:spPr/>
        <p:txBody>
          <a:bodyPr/>
          <a:lstStyle/>
          <a:p>
            <a:fld id="{5839EDA7-5F76-42CD-A89E-668EA6A67FC8}" type="datetimeFigureOut">
              <a:rPr lang="en-GB" smtClean="0"/>
              <a:t>24/06/2026</a:t>
            </a:fld>
            <a:endParaRPr lang="en-GB" dirty="0"/>
          </a:p>
        </p:txBody>
      </p:sp>
      <p:sp>
        <p:nvSpPr>
          <p:cNvPr id="5" name="Footer Placeholder 4">
            <a:extLst>
              <a:ext uri="{FF2B5EF4-FFF2-40B4-BE49-F238E27FC236}">
                <a16:creationId xmlns:a16="http://schemas.microsoft.com/office/drawing/2014/main" id="{9B8C9CB7-6A14-9B64-4012-E9EFB2F768F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708A3FB-158A-BE24-527D-C72AAD985447}"/>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308683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15416-9D36-AB1D-B11C-DDE8F78108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901F0C-1B7D-8EDF-8BEE-88D14EBE8D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69E2E8-3292-657A-589F-8AED87C97BCD}"/>
              </a:ext>
            </a:extLst>
          </p:cNvPr>
          <p:cNvSpPr>
            <a:spLocks noGrp="1"/>
          </p:cNvSpPr>
          <p:nvPr>
            <p:ph type="dt" sz="half" idx="10"/>
          </p:nvPr>
        </p:nvSpPr>
        <p:spPr/>
        <p:txBody>
          <a:bodyPr/>
          <a:lstStyle/>
          <a:p>
            <a:fld id="{5839EDA7-5F76-42CD-A89E-668EA6A67FC8}" type="datetimeFigureOut">
              <a:rPr lang="en-GB" smtClean="0"/>
              <a:t>24/06/2026</a:t>
            </a:fld>
            <a:endParaRPr lang="en-GB" dirty="0"/>
          </a:p>
        </p:txBody>
      </p:sp>
      <p:sp>
        <p:nvSpPr>
          <p:cNvPr id="5" name="Footer Placeholder 4">
            <a:extLst>
              <a:ext uri="{FF2B5EF4-FFF2-40B4-BE49-F238E27FC236}">
                <a16:creationId xmlns:a16="http://schemas.microsoft.com/office/drawing/2014/main" id="{08CF6616-2A08-1639-8158-38263F0E267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1D6128-F448-B923-AC96-FB646FC0E85E}"/>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43362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923D6E-790D-FB10-8631-B5B943372E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023592-755F-4DD7-E209-892B05D5FA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1048D-AD06-C822-1689-100FE04714B3}"/>
              </a:ext>
            </a:extLst>
          </p:cNvPr>
          <p:cNvSpPr>
            <a:spLocks noGrp="1"/>
          </p:cNvSpPr>
          <p:nvPr>
            <p:ph type="dt" sz="half" idx="10"/>
          </p:nvPr>
        </p:nvSpPr>
        <p:spPr/>
        <p:txBody>
          <a:bodyPr/>
          <a:lstStyle/>
          <a:p>
            <a:fld id="{5839EDA7-5F76-42CD-A89E-668EA6A67FC8}" type="datetimeFigureOut">
              <a:rPr lang="en-GB" smtClean="0"/>
              <a:t>24/06/2026</a:t>
            </a:fld>
            <a:endParaRPr lang="en-GB" dirty="0"/>
          </a:p>
        </p:txBody>
      </p:sp>
      <p:sp>
        <p:nvSpPr>
          <p:cNvPr id="5" name="Footer Placeholder 4">
            <a:extLst>
              <a:ext uri="{FF2B5EF4-FFF2-40B4-BE49-F238E27FC236}">
                <a16:creationId xmlns:a16="http://schemas.microsoft.com/office/drawing/2014/main" id="{67009739-F7D4-DC58-0A53-2D0AAEBA74F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7F7EC02-3FAF-4965-C405-91A70173551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326924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24/06/2026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787419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24/06/2026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22093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24/06/2026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55276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24/06/2026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37399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24/06/2026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787489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24/06/2026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07755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24/06/2026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16325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24/06/2026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47547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BB6AE-9D41-9E7A-31A7-2657EFFD3A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078962-E545-180B-3D94-F80C39152B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80B8BC-8468-EC5A-77F3-6C1CC25136A8}"/>
              </a:ext>
            </a:extLst>
          </p:cNvPr>
          <p:cNvSpPr>
            <a:spLocks noGrp="1"/>
          </p:cNvSpPr>
          <p:nvPr>
            <p:ph type="dt" sz="half" idx="10"/>
          </p:nvPr>
        </p:nvSpPr>
        <p:spPr/>
        <p:txBody>
          <a:bodyPr/>
          <a:lstStyle/>
          <a:p>
            <a:fld id="{5839EDA7-5F76-42CD-A89E-668EA6A67FC8}" type="datetimeFigureOut">
              <a:rPr lang="en-GB" smtClean="0"/>
              <a:t>24/06/2026</a:t>
            </a:fld>
            <a:endParaRPr lang="en-GB" dirty="0"/>
          </a:p>
        </p:txBody>
      </p:sp>
      <p:sp>
        <p:nvSpPr>
          <p:cNvPr id="5" name="Footer Placeholder 4">
            <a:extLst>
              <a:ext uri="{FF2B5EF4-FFF2-40B4-BE49-F238E27FC236}">
                <a16:creationId xmlns:a16="http://schemas.microsoft.com/office/drawing/2014/main" id="{DAB39C98-AC47-83F1-F9E2-38A7E4C862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DB8DB97-1537-ACEC-14C4-E70CE8CF99B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263796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24/06/2026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614356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24/06/2026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216537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24/06/2026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520378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42D5-158A-2B59-8DE0-7543FDBF7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81E45B-2D26-D871-3531-6C1B61477B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A524F7-A4F6-4EDE-77D4-3B7F5BDBF3E6}"/>
              </a:ext>
            </a:extLst>
          </p:cNvPr>
          <p:cNvSpPr>
            <a:spLocks noGrp="1"/>
          </p:cNvSpPr>
          <p:nvPr>
            <p:ph type="dt" sz="half" idx="10"/>
          </p:nvPr>
        </p:nvSpPr>
        <p:spPr/>
        <p:txBody>
          <a:bodyPr/>
          <a:lstStyle/>
          <a:p>
            <a:fld id="{5839EDA7-5F76-42CD-A89E-668EA6A67FC8}" type="datetimeFigureOut">
              <a:rPr lang="en-GB" smtClean="0"/>
              <a:t>24/06/2026</a:t>
            </a:fld>
            <a:endParaRPr lang="en-GB" dirty="0"/>
          </a:p>
        </p:txBody>
      </p:sp>
      <p:sp>
        <p:nvSpPr>
          <p:cNvPr id="5" name="Footer Placeholder 4">
            <a:extLst>
              <a:ext uri="{FF2B5EF4-FFF2-40B4-BE49-F238E27FC236}">
                <a16:creationId xmlns:a16="http://schemas.microsoft.com/office/drawing/2014/main" id="{1895E38A-F9AF-A484-5998-7A277F85DB7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A917619-8A97-8AC1-59A9-0AD68163EA3F}"/>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735094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2F5E-5FF3-E5FE-35AB-4AFD14911E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96F80D-E935-923A-3DE3-6036FE1D51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411514-F9BC-6B15-668B-E1D9CE9FF1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94110B-F1F1-595D-CB0F-9D94439CA80A}"/>
              </a:ext>
            </a:extLst>
          </p:cNvPr>
          <p:cNvSpPr>
            <a:spLocks noGrp="1"/>
          </p:cNvSpPr>
          <p:nvPr>
            <p:ph type="dt" sz="half" idx="10"/>
          </p:nvPr>
        </p:nvSpPr>
        <p:spPr/>
        <p:txBody>
          <a:bodyPr/>
          <a:lstStyle/>
          <a:p>
            <a:fld id="{5839EDA7-5F76-42CD-A89E-668EA6A67FC8}" type="datetimeFigureOut">
              <a:rPr lang="en-GB" smtClean="0"/>
              <a:t>24/06/2026</a:t>
            </a:fld>
            <a:endParaRPr lang="en-GB" dirty="0"/>
          </a:p>
        </p:txBody>
      </p:sp>
      <p:sp>
        <p:nvSpPr>
          <p:cNvPr id="6" name="Footer Placeholder 5">
            <a:extLst>
              <a:ext uri="{FF2B5EF4-FFF2-40B4-BE49-F238E27FC236}">
                <a16:creationId xmlns:a16="http://schemas.microsoft.com/office/drawing/2014/main" id="{A14DD78F-91CB-CDBE-AD4A-CBA1394F0D3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64243F7-9492-4CA5-0015-DEB28768FD64}"/>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913234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1235A-3AC0-92CC-11DD-FE2C5318E1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938AF3-CAAF-CD46-39F0-E98DAE1A09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4BF749-9483-8768-70F5-20C1C7270A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CED27B4-F975-F272-2D99-1537690BE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76F635-2D5C-5E63-C39B-733517BB30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80C628A-236F-5DC0-3588-2531F57D7752}"/>
              </a:ext>
            </a:extLst>
          </p:cNvPr>
          <p:cNvSpPr>
            <a:spLocks noGrp="1"/>
          </p:cNvSpPr>
          <p:nvPr>
            <p:ph type="dt" sz="half" idx="10"/>
          </p:nvPr>
        </p:nvSpPr>
        <p:spPr/>
        <p:txBody>
          <a:bodyPr/>
          <a:lstStyle/>
          <a:p>
            <a:fld id="{5839EDA7-5F76-42CD-A89E-668EA6A67FC8}" type="datetimeFigureOut">
              <a:rPr lang="en-GB" smtClean="0"/>
              <a:t>24/06/2026</a:t>
            </a:fld>
            <a:endParaRPr lang="en-GB" dirty="0"/>
          </a:p>
        </p:txBody>
      </p:sp>
      <p:sp>
        <p:nvSpPr>
          <p:cNvPr id="8" name="Footer Placeholder 7">
            <a:extLst>
              <a:ext uri="{FF2B5EF4-FFF2-40B4-BE49-F238E27FC236}">
                <a16:creationId xmlns:a16="http://schemas.microsoft.com/office/drawing/2014/main" id="{D604F036-4D44-FF76-6345-D8E80DBB0E7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0C88915-8C28-C7F5-D249-28163AB58D0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58772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C78E0-57C7-A50C-B18C-F580F169B4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80AB1FC-1DE1-F65F-63AF-941687C9B189}"/>
              </a:ext>
            </a:extLst>
          </p:cNvPr>
          <p:cNvSpPr>
            <a:spLocks noGrp="1"/>
          </p:cNvSpPr>
          <p:nvPr>
            <p:ph type="dt" sz="half" idx="10"/>
          </p:nvPr>
        </p:nvSpPr>
        <p:spPr/>
        <p:txBody>
          <a:bodyPr/>
          <a:lstStyle/>
          <a:p>
            <a:fld id="{5839EDA7-5F76-42CD-A89E-668EA6A67FC8}" type="datetimeFigureOut">
              <a:rPr lang="en-GB" smtClean="0"/>
              <a:t>24/06/2026</a:t>
            </a:fld>
            <a:endParaRPr lang="en-GB" dirty="0"/>
          </a:p>
        </p:txBody>
      </p:sp>
      <p:sp>
        <p:nvSpPr>
          <p:cNvPr id="4" name="Footer Placeholder 3">
            <a:extLst>
              <a:ext uri="{FF2B5EF4-FFF2-40B4-BE49-F238E27FC236}">
                <a16:creationId xmlns:a16="http://schemas.microsoft.com/office/drawing/2014/main" id="{C8CF4F26-8CC6-C00B-D33B-0BE7F217093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C1C50F7F-2880-95C1-DDFB-43FE7121279A}"/>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903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0D6E5D-68AE-FC43-1FF6-5FEFE3AEA371}"/>
              </a:ext>
            </a:extLst>
          </p:cNvPr>
          <p:cNvSpPr>
            <a:spLocks noGrp="1"/>
          </p:cNvSpPr>
          <p:nvPr>
            <p:ph type="dt" sz="half" idx="10"/>
          </p:nvPr>
        </p:nvSpPr>
        <p:spPr/>
        <p:txBody>
          <a:bodyPr/>
          <a:lstStyle/>
          <a:p>
            <a:fld id="{5839EDA7-5F76-42CD-A89E-668EA6A67FC8}" type="datetimeFigureOut">
              <a:rPr lang="en-GB" smtClean="0"/>
              <a:t>24/06/2026</a:t>
            </a:fld>
            <a:endParaRPr lang="en-GB" dirty="0"/>
          </a:p>
        </p:txBody>
      </p:sp>
      <p:sp>
        <p:nvSpPr>
          <p:cNvPr id="3" name="Footer Placeholder 2">
            <a:extLst>
              <a:ext uri="{FF2B5EF4-FFF2-40B4-BE49-F238E27FC236}">
                <a16:creationId xmlns:a16="http://schemas.microsoft.com/office/drawing/2014/main" id="{AECB3C89-D206-20D2-AB20-96F276059F21}"/>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3262A86-8EF6-BEC5-264D-9FB1C406B5C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479342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8FB6D-CCF9-F733-17A7-B085366334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43CA4EA-D35A-8FAA-7B80-7B481A12BB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74B1E3-DAA9-C2B5-58DA-C96DD3F75C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63B811-03D1-7917-953E-AEDBD316AB08}"/>
              </a:ext>
            </a:extLst>
          </p:cNvPr>
          <p:cNvSpPr>
            <a:spLocks noGrp="1"/>
          </p:cNvSpPr>
          <p:nvPr>
            <p:ph type="dt" sz="half" idx="10"/>
          </p:nvPr>
        </p:nvSpPr>
        <p:spPr/>
        <p:txBody>
          <a:bodyPr/>
          <a:lstStyle/>
          <a:p>
            <a:fld id="{5839EDA7-5F76-42CD-A89E-668EA6A67FC8}" type="datetimeFigureOut">
              <a:rPr lang="en-GB" smtClean="0"/>
              <a:t>24/06/2026</a:t>
            </a:fld>
            <a:endParaRPr lang="en-GB" dirty="0"/>
          </a:p>
        </p:txBody>
      </p:sp>
      <p:sp>
        <p:nvSpPr>
          <p:cNvPr id="6" name="Footer Placeholder 5">
            <a:extLst>
              <a:ext uri="{FF2B5EF4-FFF2-40B4-BE49-F238E27FC236}">
                <a16:creationId xmlns:a16="http://schemas.microsoft.com/office/drawing/2014/main" id="{CA88692C-4633-4214-6072-F00D3707B3B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1756AE3-E972-E8A2-DF9A-498EA2B320D6}"/>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4023075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9E01D-6CF6-F409-4DCF-6E29393BC5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A88FC0F-7CA7-7EBB-353D-54F700C8BC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4AF7D4CB-3C29-379D-6AA2-7A4D7CF5AA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1FD7F4-58D8-584D-3FB7-EAFE183F563A}"/>
              </a:ext>
            </a:extLst>
          </p:cNvPr>
          <p:cNvSpPr>
            <a:spLocks noGrp="1"/>
          </p:cNvSpPr>
          <p:nvPr>
            <p:ph type="dt" sz="half" idx="10"/>
          </p:nvPr>
        </p:nvSpPr>
        <p:spPr/>
        <p:txBody>
          <a:bodyPr/>
          <a:lstStyle/>
          <a:p>
            <a:fld id="{5839EDA7-5F76-42CD-A89E-668EA6A67FC8}" type="datetimeFigureOut">
              <a:rPr lang="en-GB" smtClean="0"/>
              <a:t>24/06/2026</a:t>
            </a:fld>
            <a:endParaRPr lang="en-GB" dirty="0"/>
          </a:p>
        </p:txBody>
      </p:sp>
      <p:sp>
        <p:nvSpPr>
          <p:cNvPr id="6" name="Footer Placeholder 5">
            <a:extLst>
              <a:ext uri="{FF2B5EF4-FFF2-40B4-BE49-F238E27FC236}">
                <a16:creationId xmlns:a16="http://schemas.microsoft.com/office/drawing/2014/main" id="{80A0398B-38B6-9BBE-759E-A31584CC5D4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C989D95-2301-D274-82ED-0DF4FF393FB1}"/>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500944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264991-94AA-EBC2-8CA1-DBCAB07286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B7601-2828-ADE9-D5CF-08D0EB460C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CB3A98-5C1A-91E2-1109-4BA6C1CE0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9EDA7-5F76-42CD-A89E-668EA6A67FC8}" type="datetimeFigureOut">
              <a:rPr lang="en-GB" smtClean="0"/>
              <a:t>24/06/2026</a:t>
            </a:fld>
            <a:endParaRPr lang="en-GB" dirty="0"/>
          </a:p>
        </p:txBody>
      </p:sp>
      <p:sp>
        <p:nvSpPr>
          <p:cNvPr id="5" name="Footer Placeholder 4">
            <a:extLst>
              <a:ext uri="{FF2B5EF4-FFF2-40B4-BE49-F238E27FC236}">
                <a16:creationId xmlns:a16="http://schemas.microsoft.com/office/drawing/2014/main" id="{24F41DEA-5075-CAD6-6BE3-CEBE659C49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9A215E1-24C6-3359-8587-FB95537F75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7521A-BB4F-42FD-AF65-857A8F43127F}" type="slidenum">
              <a:rPr lang="en-GB" smtClean="0"/>
              <a:t>‹#›</a:t>
            </a:fld>
            <a:endParaRPr lang="en-GB" dirty="0"/>
          </a:p>
        </p:txBody>
      </p:sp>
    </p:spTree>
    <p:extLst>
      <p:ext uri="{BB962C8B-B14F-4D97-AF65-F5344CB8AC3E}">
        <p14:creationId xmlns:p14="http://schemas.microsoft.com/office/powerpoint/2010/main" val="34704299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24/06/2026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20810576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2.svg"/><Relationship Id="rId7" Type="http://schemas.openxmlformats.org/officeDocument/2006/relationships/hyperlink" Target="https://www.unifrog.org/teacher/primary-resources/15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unifrog.org/teacher/primary-resources/135" TargetMode="External"/><Relationship Id="rId5" Type="http://schemas.openxmlformats.org/officeDocument/2006/relationships/image" Target="../media/image4.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8.svg"/><Relationship Id="rId7" Type="http://schemas.openxmlformats.org/officeDocument/2006/relationships/image" Target="../media/image21.sv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20.svg"/><Relationship Id="rId10" Type="http://schemas.openxmlformats.org/officeDocument/2006/relationships/image" Target="../media/image24.png"/><Relationship Id="rId4" Type="http://schemas.openxmlformats.org/officeDocument/2006/relationships/image" Target="../media/image19.svg"/><Relationship Id="rId9" Type="http://schemas.openxmlformats.org/officeDocument/2006/relationships/image" Target="../media/image23.sv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24.pn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0.svg"/><Relationship Id="rId5" Type="http://schemas.openxmlformats.org/officeDocument/2006/relationships/image" Target="../media/image19.svg"/><Relationship Id="rId10" Type="http://schemas.openxmlformats.org/officeDocument/2006/relationships/image" Target="../media/image23.svg"/><Relationship Id="rId4" Type="http://schemas.openxmlformats.org/officeDocument/2006/relationships/image" Target="../media/image18.svg"/><Relationship Id="rId9" Type="http://schemas.openxmlformats.org/officeDocument/2006/relationships/image" Target="../media/image22.sv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86E7F-8A5C-F82B-EFB4-2BB06F9428B0}"/>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9F3CBFA-312A-E4F0-6B51-B08873EA32C9}"/>
              </a:ext>
            </a:extLst>
          </p:cNvPr>
          <p:cNvGraphicFramePr>
            <a:graphicFrameLocks noGrp="1"/>
          </p:cNvGraphicFramePr>
          <p:nvPr>
            <p:extLst>
              <p:ext uri="{D42A27DB-BD31-4B8C-83A1-F6EECF244321}">
                <p14:modId xmlns:p14="http://schemas.microsoft.com/office/powerpoint/2010/main" val="3960689397"/>
              </p:ext>
            </p:extLst>
          </p:nvPr>
        </p:nvGraphicFramePr>
        <p:xfrm>
          <a:off x="6793792" y="5006795"/>
          <a:ext cx="5177403" cy="1738962"/>
        </p:xfrm>
        <a:graphic>
          <a:graphicData uri="http://schemas.openxmlformats.org/drawingml/2006/table">
            <a:tbl>
              <a:tblPr/>
              <a:tblGrid>
                <a:gridCol w="5177403">
                  <a:extLst>
                    <a:ext uri="{9D8B030D-6E8A-4147-A177-3AD203B41FA5}">
                      <a16:colId xmlns:a16="http://schemas.microsoft.com/office/drawing/2014/main" val="3863936759"/>
                    </a:ext>
                  </a:extLst>
                </a:gridCol>
              </a:tblGrid>
              <a:tr h="348727">
                <a:tc>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SEND / additional needs / TA support</a:t>
                      </a: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solidFill>
                      <a:srgbClr val="BD90DC"/>
                    </a:solidFill>
                  </a:tcPr>
                </a:tc>
                <a:extLst>
                  <a:ext uri="{0D108BD9-81ED-4DB2-BD59-A6C34878D82A}">
                    <a16:rowId xmlns:a16="http://schemas.microsoft.com/office/drawing/2014/main" val="3956399407"/>
                  </a:ext>
                </a:extLst>
              </a:tr>
              <a:tr h="1390235">
                <a:tc>
                  <a:txBody>
                    <a:bodyPr/>
                    <a:lstStyle/>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Our optional, editable, and printable worksheets are designed to support all children including those with additional needs. You could adapt these to suit the needs of your class, as required. </a:t>
                      </a:r>
                    </a:p>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noFill/>
                  </a:tcPr>
                </a:tc>
                <a:extLst>
                  <a:ext uri="{0D108BD9-81ED-4DB2-BD59-A6C34878D82A}">
                    <a16:rowId xmlns:a16="http://schemas.microsoft.com/office/drawing/2014/main" val="2801202623"/>
                  </a:ext>
                </a:extLst>
              </a:tr>
            </a:tbl>
          </a:graphicData>
        </a:graphic>
      </p:graphicFrame>
      <p:sp>
        <p:nvSpPr>
          <p:cNvPr id="6" name="TextBox 5">
            <a:extLst>
              <a:ext uri="{FF2B5EF4-FFF2-40B4-BE49-F238E27FC236}">
                <a16:creationId xmlns:a16="http://schemas.microsoft.com/office/drawing/2014/main" id="{F38EC2AB-5C9F-66C6-0109-2FA9104A85B7}"/>
              </a:ext>
            </a:extLst>
          </p:cNvPr>
          <p:cNvSpPr txBox="1"/>
          <p:nvPr/>
        </p:nvSpPr>
        <p:spPr>
          <a:xfrm>
            <a:off x="221397" y="160376"/>
            <a:ext cx="117437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Open Sans" panose="020B0606030504020204"/>
                <a:ea typeface="+mn-ea"/>
                <a:cs typeface="+mn-cs"/>
              </a:rPr>
              <a:t>Teacher’s slide</a:t>
            </a:r>
          </a:p>
        </p:txBody>
      </p:sp>
      <p:graphicFrame>
        <p:nvGraphicFramePr>
          <p:cNvPr id="3" name="Table 2">
            <a:extLst>
              <a:ext uri="{FF2B5EF4-FFF2-40B4-BE49-F238E27FC236}">
                <a16:creationId xmlns:a16="http://schemas.microsoft.com/office/drawing/2014/main" id="{8AECCA57-CEBF-2751-ABB1-176C466C25D2}"/>
              </a:ext>
            </a:extLst>
          </p:cNvPr>
          <p:cNvGraphicFramePr>
            <a:graphicFrameLocks noGrp="1"/>
          </p:cNvGraphicFramePr>
          <p:nvPr>
            <p:extLst>
              <p:ext uri="{D42A27DB-BD31-4B8C-83A1-F6EECF244321}">
                <p14:modId xmlns:p14="http://schemas.microsoft.com/office/powerpoint/2010/main" val="923231319"/>
              </p:ext>
            </p:extLst>
          </p:nvPr>
        </p:nvGraphicFramePr>
        <p:xfrm>
          <a:off x="221397" y="767181"/>
          <a:ext cx="6485966" cy="4521985"/>
        </p:xfrm>
        <a:graphic>
          <a:graphicData uri="http://schemas.openxmlformats.org/drawingml/2006/table">
            <a:tbl>
              <a:tblPr/>
              <a:tblGrid>
                <a:gridCol w="1804173">
                  <a:extLst>
                    <a:ext uri="{9D8B030D-6E8A-4147-A177-3AD203B41FA5}">
                      <a16:colId xmlns:a16="http://schemas.microsoft.com/office/drawing/2014/main" val="4012795431"/>
                    </a:ext>
                  </a:extLst>
                </a:gridCol>
                <a:gridCol w="4681793">
                  <a:extLst>
                    <a:ext uri="{9D8B030D-6E8A-4147-A177-3AD203B41FA5}">
                      <a16:colId xmlns:a16="http://schemas.microsoft.com/office/drawing/2014/main" val="396374708"/>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Key lesson information</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accent3"/>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321225">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time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30 minutes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934114665"/>
                  </a:ext>
                </a:extLst>
              </a:tr>
              <a:tr h="358815">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age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9 - 10</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972061233"/>
                  </a:ext>
                </a:extLst>
              </a:tr>
              <a:tr h="88141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Objectives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By the end of the session, children should be able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Give reasons why different people choose different careers.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Explain that different choices can lead to different career paths. </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80415888"/>
                  </a:ext>
                </a:extLst>
              </a:tr>
              <a:tr h="1435603">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Main student tasks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Look at the activities and think about the skills that could be learnt by doing them.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Read two scenarios and reflect on the different opportunities the people had and how these influenced the choices they made.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Read scenarios and offer advice on how to make sensible choices.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Read scenarios and offer advice on how to make safe choices.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Reflect on their own life choices and weigh up pros and cons for different options.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276505170"/>
                  </a:ext>
                </a:extLst>
              </a:tr>
              <a:tr h="522134">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b="1" dirty="0">
                          <a:latin typeface="Open Sans" panose="020B0606030504020204" pitchFamily="34" charset="0"/>
                          <a:ea typeface="Open Sans" panose="020B0606030504020204" pitchFamily="34" charset="0"/>
                          <a:cs typeface="Open Sans" panose="020B0606030504020204" pitchFamily="34" charset="0"/>
                        </a:rPr>
                        <a:t>Keywords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Skills, opportunities, decisions, safety, choices. </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1531160"/>
                  </a:ext>
                </a:extLst>
              </a:tr>
            </a:tbl>
          </a:graphicData>
        </a:graphic>
      </p:graphicFrame>
      <p:pic>
        <p:nvPicPr>
          <p:cNvPr id="19" name="Graphic 18" descr="Lightbulb with solid fill">
            <a:extLst>
              <a:ext uri="{FF2B5EF4-FFF2-40B4-BE49-F238E27FC236}">
                <a16:creationId xmlns:a16="http://schemas.microsoft.com/office/drawing/2014/main" id="{E6B93F2D-C0ED-7A67-CD18-CC5E30BE498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09142" y="754826"/>
            <a:ext cx="350523" cy="350523"/>
          </a:xfrm>
          <a:prstGeom prst="rect">
            <a:avLst/>
          </a:prstGeom>
        </p:spPr>
      </p:pic>
      <p:graphicFrame>
        <p:nvGraphicFramePr>
          <p:cNvPr id="5" name="Table 4">
            <a:extLst>
              <a:ext uri="{FF2B5EF4-FFF2-40B4-BE49-F238E27FC236}">
                <a16:creationId xmlns:a16="http://schemas.microsoft.com/office/drawing/2014/main" id="{247913A4-4A2E-AA65-AE20-1FFEDBE4C651}"/>
              </a:ext>
            </a:extLst>
          </p:cNvPr>
          <p:cNvGraphicFramePr>
            <a:graphicFrameLocks noGrp="1"/>
          </p:cNvGraphicFramePr>
          <p:nvPr>
            <p:extLst>
              <p:ext uri="{D42A27DB-BD31-4B8C-83A1-F6EECF244321}">
                <p14:modId xmlns:p14="http://schemas.microsoft.com/office/powerpoint/2010/main" val="3658114012"/>
              </p:ext>
            </p:extLst>
          </p:nvPr>
        </p:nvGraphicFramePr>
        <p:xfrm>
          <a:off x="6787760" y="787555"/>
          <a:ext cx="5177402" cy="4091432"/>
        </p:xfrm>
        <a:graphic>
          <a:graphicData uri="http://schemas.openxmlformats.org/drawingml/2006/table">
            <a:tbl>
              <a:tblPr/>
              <a:tblGrid>
                <a:gridCol w="1646802">
                  <a:extLst>
                    <a:ext uri="{9D8B030D-6E8A-4147-A177-3AD203B41FA5}">
                      <a16:colId xmlns:a16="http://schemas.microsoft.com/office/drawing/2014/main" val="4148843491"/>
                    </a:ext>
                  </a:extLst>
                </a:gridCol>
                <a:gridCol w="3530600">
                  <a:extLst>
                    <a:ext uri="{9D8B030D-6E8A-4147-A177-3AD203B41FA5}">
                      <a16:colId xmlns:a16="http://schemas.microsoft.com/office/drawing/2014/main" val="4190319038"/>
                    </a:ext>
                  </a:extLst>
                </a:gridCol>
              </a:tblGrid>
              <a:tr h="19034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Benchmarks and standards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chemeClr val="bg2"/>
                    </a:solidFill>
                  </a:tcPr>
                </a:tc>
                <a:extLst>
                  <a:ext uri="{0D108BD9-81ED-4DB2-BD59-A6C34878D82A}">
                    <a16:rowId xmlns:a16="http://schemas.microsoft.com/office/drawing/2014/main" val="1892020484"/>
                  </a:ext>
                </a:extLst>
              </a:tr>
              <a:tr h="441504">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Gatsby Benchmarks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US"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2. Learning from career and </a:t>
                      </a:r>
                      <a:r>
                        <a:rPr lang="en-US" sz="1200" b="0" i="0" kern="1200" noProof="0"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labour</a:t>
                      </a:r>
                      <a:r>
                        <a:rPr lang="en-US"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market information </a:t>
                      </a:r>
                      <a:endPar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4. Linking curriculum learning to careers</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endPar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2005861245"/>
                  </a:ext>
                </a:extLst>
              </a:tr>
              <a:tr h="441504">
                <a:tc>
                  <a:txBody>
                    <a:bodyPr/>
                    <a:lstStyle/>
                    <a:p>
                      <a:pPr algn="l">
                        <a:lnSpc>
                          <a:spcPct val="115000"/>
                        </a:lnSpc>
                      </a:pPr>
                      <a:r>
                        <a:rPr lang="fr-FR" sz="1200" b="1" dirty="0" err="1">
                          <a:effectLst/>
                          <a:latin typeface="Open Sans" panose="020B0606030504020204" pitchFamily="34" charset="0"/>
                          <a:ea typeface="Open Sans" panose="020B0606030504020204" pitchFamily="34" charset="0"/>
                          <a:cs typeface="Open Sans" panose="020B0606030504020204" pitchFamily="34" charset="0"/>
                        </a:rPr>
                        <a:t>Careers</a:t>
                      </a:r>
                      <a:r>
                        <a:rPr lang="fr-FR" sz="1200" b="1" dirty="0">
                          <a:effectLst/>
                          <a:latin typeface="Open Sans" panose="020B0606030504020204" pitchFamily="34" charset="0"/>
                          <a:ea typeface="Open Sans" panose="020B0606030504020204" pitchFamily="34" charset="0"/>
                          <a:cs typeface="Open Sans" panose="020B0606030504020204" pitchFamily="34" charset="0"/>
                        </a:rPr>
                        <a:t> focus </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US"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Learning about the world of work</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US"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Linking skills and interests with careers</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US"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Linking subjects with careers</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US"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Exploring pathways into work</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endParaRPr lang="en-US"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52386507"/>
                  </a:ext>
                </a:extLst>
              </a:tr>
              <a:tr h="269501">
                <a:tc>
                  <a:txBody>
                    <a:bodyPr/>
                    <a:lstStyle/>
                    <a:p>
                      <a:pPr algn="l">
                        <a:lnSpc>
                          <a:spcPct val="115000"/>
                        </a:lnSpc>
                      </a:pPr>
                      <a:r>
                        <a:rPr lang="en-GB" sz="1200" b="1"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CDI Framework</a:t>
                      </a:r>
                      <a:endParaRPr lang="fr-FR" sz="1200" b="1"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Manage career</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endPar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99395854"/>
                  </a:ext>
                </a:extLst>
              </a:tr>
              <a:tr h="269501">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PSHE Association </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Careers education: aspirations, learning and work</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04260994"/>
                  </a:ext>
                </a:extLst>
              </a:tr>
              <a:tr h="309804">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fr-FR" sz="12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Skills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Problem solving, reflectiveness, planning, organising, time management.</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10477542"/>
                  </a:ext>
                </a:extLst>
              </a:tr>
            </a:tbl>
          </a:graphicData>
        </a:graphic>
      </p:graphicFrame>
      <p:pic>
        <p:nvPicPr>
          <p:cNvPr id="14" name="Graphic 13" descr="Clipboard Checked with solid fill">
            <a:extLst>
              <a:ext uri="{FF2B5EF4-FFF2-40B4-BE49-F238E27FC236}">
                <a16:creationId xmlns:a16="http://schemas.microsoft.com/office/drawing/2014/main" id="{5E704097-FF0A-8104-E59F-96AABEA75B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48658" y="767181"/>
            <a:ext cx="390286" cy="368168"/>
          </a:xfrm>
          <a:prstGeom prst="rect">
            <a:avLst/>
          </a:prstGeom>
        </p:spPr>
      </p:pic>
      <p:pic>
        <p:nvPicPr>
          <p:cNvPr id="4" name="Graphic 3" descr="Man with solid fill">
            <a:extLst>
              <a:ext uri="{FF2B5EF4-FFF2-40B4-BE49-F238E27FC236}">
                <a16:creationId xmlns:a16="http://schemas.microsoft.com/office/drawing/2014/main" id="{5195896F-1A3B-45B1-6A56-EA765DFF6D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31894" y="5016955"/>
            <a:ext cx="313082" cy="313082"/>
          </a:xfrm>
          <a:prstGeom prst="rect">
            <a:avLst/>
          </a:prstGeom>
        </p:spPr>
      </p:pic>
      <p:graphicFrame>
        <p:nvGraphicFramePr>
          <p:cNvPr id="11" name="Table 10">
            <a:extLst>
              <a:ext uri="{FF2B5EF4-FFF2-40B4-BE49-F238E27FC236}">
                <a16:creationId xmlns:a16="http://schemas.microsoft.com/office/drawing/2014/main" id="{7B5FBB10-CDD9-FC31-4A81-3162F4C84220}"/>
              </a:ext>
            </a:extLst>
          </p:cNvPr>
          <p:cNvGraphicFramePr>
            <a:graphicFrameLocks noGrp="1"/>
          </p:cNvGraphicFramePr>
          <p:nvPr>
            <p:extLst>
              <p:ext uri="{D42A27DB-BD31-4B8C-83A1-F6EECF244321}">
                <p14:modId xmlns:p14="http://schemas.microsoft.com/office/powerpoint/2010/main" val="1728467143"/>
              </p:ext>
            </p:extLst>
          </p:nvPr>
        </p:nvGraphicFramePr>
        <p:xfrm>
          <a:off x="221397" y="5376189"/>
          <a:ext cx="6485966" cy="1369568"/>
        </p:xfrm>
        <a:graphic>
          <a:graphicData uri="http://schemas.openxmlformats.org/drawingml/2006/table">
            <a:tbl>
              <a:tblPr/>
              <a:tblGrid>
                <a:gridCol w="1792598">
                  <a:extLst>
                    <a:ext uri="{9D8B030D-6E8A-4147-A177-3AD203B41FA5}">
                      <a16:colId xmlns:a16="http://schemas.microsoft.com/office/drawing/2014/main" val="4012795431"/>
                    </a:ext>
                  </a:extLst>
                </a:gridCol>
                <a:gridCol w="4693368">
                  <a:extLst>
                    <a:ext uri="{9D8B030D-6E8A-4147-A177-3AD203B41FA5}">
                      <a16:colId xmlns:a16="http://schemas.microsoft.com/office/drawing/2014/main" val="396374708"/>
                    </a:ext>
                  </a:extLst>
                </a:gridCol>
              </a:tblGrid>
              <a:tr h="291729">
                <a:tc gridSpan="2">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Teacher preparation</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rgbClr val="4BC7C8"/>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251064">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Resources</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Pencils, pens, paper, exercise books. </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934114665"/>
                  </a:ext>
                </a:extLst>
              </a:tr>
              <a:tr h="251064">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Print</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Worksheet (optional).</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1180415888"/>
                  </a:ext>
                </a:extLst>
              </a:tr>
              <a:tr h="251064">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Assessment </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rPr>
                        <a:t>Use the suggested task in the </a:t>
                      </a: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hlinkClick r:id="rId6"/>
                        </a:rPr>
                        <a:t>resource profile</a:t>
                      </a: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rPr>
                        <a:t> or click </a:t>
                      </a: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hlinkClick r:id="rId7"/>
                        </a:rPr>
                        <a:t>here</a:t>
                      </a: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rPr>
                        <a:t> for editable assessment materials (optional).</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672544809"/>
                  </a:ext>
                </a:extLst>
              </a:tr>
            </a:tbl>
          </a:graphicData>
        </a:graphic>
      </p:graphicFrame>
      <p:pic>
        <p:nvPicPr>
          <p:cNvPr id="13" name="Graphic 12" descr="Future with solid fill">
            <a:extLst>
              <a:ext uri="{FF2B5EF4-FFF2-40B4-BE49-F238E27FC236}">
                <a16:creationId xmlns:a16="http://schemas.microsoft.com/office/drawing/2014/main" id="{45197054-E625-5AD1-4353-DCAB97E82F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47943" y="5376189"/>
            <a:ext cx="350523" cy="350523"/>
          </a:xfrm>
          <a:prstGeom prst="rect">
            <a:avLst/>
          </a:prstGeom>
        </p:spPr>
      </p:pic>
    </p:spTree>
    <p:extLst>
      <p:ext uri="{BB962C8B-B14F-4D97-AF65-F5344CB8AC3E}">
        <p14:creationId xmlns:p14="http://schemas.microsoft.com/office/powerpoint/2010/main" val="1944880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B6BC49E-BCDA-95EB-4F48-A5662467F8FE}"/>
              </a:ext>
            </a:extLst>
          </p:cNvPr>
          <p:cNvSpPr/>
          <p:nvPr/>
        </p:nvSpPr>
        <p:spPr>
          <a:xfrm>
            <a:off x="262680" y="1259829"/>
            <a:ext cx="11666640" cy="826869"/>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 the scenarios on the next slides and help the characters make sensible decisions.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247226D3-C3E6-3DB7-1A77-E497762D7837}"/>
              </a:ext>
            </a:extLst>
          </p:cNvPr>
          <p:cNvSpPr txBox="1"/>
          <p:nvPr/>
        </p:nvSpPr>
        <p:spPr>
          <a:xfrm>
            <a:off x="374697" y="2295530"/>
            <a:ext cx="8312816" cy="3392980"/>
          </a:xfrm>
          <a:prstGeom prst="rect">
            <a:avLst/>
          </a:prstGeom>
          <a:noFill/>
        </p:spPr>
        <p:txBody>
          <a:bodyPr wrap="square">
            <a:spAutoFit/>
          </a:bodyPr>
          <a:lstStyle/>
          <a:p>
            <a:pPr marR="0" lvl="0" defTabSz="914400" rtl="0" eaLnBrk="1" fontAlgn="auto" latinLnBrk="0" hangingPunct="1">
              <a:lnSpc>
                <a:spcPct val="150000"/>
              </a:lnSpc>
              <a:spcBef>
                <a:spcPts val="0"/>
              </a:spcBef>
              <a:spcAft>
                <a:spcPts val="1200"/>
              </a:spcAft>
              <a:buClrTx/>
              <a:buSzTx/>
              <a:tabLst/>
              <a:defRPr/>
            </a:pPr>
            <a:r>
              <a:rPr kumimoji="0" lang="en-US" sz="2200" b="1" i="0" u="sng"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Top tips:</a:t>
            </a:r>
          </a:p>
          <a:p>
            <a:pPr marL="342900" marR="0" lvl="0" indent="-342900"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There are sometimes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 wrong or right answers</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Weigh up the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pros</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and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cons</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for different options they might take.</a:t>
            </a:r>
          </a:p>
          <a:p>
            <a:pPr marL="342900" marR="0" lvl="0" indent="-342900"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Challenge</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Sometimes things in our lives are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out of our control</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Try and identify the things out of the character’s control in each scenario. </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C62AB81E-DC1F-A57C-EBDD-C176290A5EBF}"/>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Sensible decisions (9 mins)</a:t>
            </a:r>
          </a:p>
        </p:txBody>
      </p:sp>
      <p:pic>
        <p:nvPicPr>
          <p:cNvPr id="3" name="Picture 2">
            <a:extLst>
              <a:ext uri="{FF2B5EF4-FFF2-40B4-BE49-F238E27FC236}">
                <a16:creationId xmlns:a16="http://schemas.microsoft.com/office/drawing/2014/main" id="{2DF5CF7D-7514-1F9B-553E-78DEB384AF6F}"/>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004653" y="2574567"/>
            <a:ext cx="3918406" cy="3034960"/>
          </a:xfrm>
          <a:prstGeom prst="rect">
            <a:avLst/>
          </a:prstGeom>
        </p:spPr>
      </p:pic>
    </p:spTree>
    <p:extLst>
      <p:ext uri="{BB962C8B-B14F-4D97-AF65-F5344CB8AC3E}">
        <p14:creationId xmlns:p14="http://schemas.microsoft.com/office/powerpoint/2010/main" val="104813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DEF68-91AF-33D0-3F94-792E93CDEC24}"/>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5CED5DF-8B46-B99B-D69C-F01F33CE1077}"/>
              </a:ext>
            </a:extLst>
          </p:cNvPr>
          <p:cNvSpPr/>
          <p:nvPr/>
        </p:nvSpPr>
        <p:spPr>
          <a:xfrm>
            <a:off x="262680" y="2420256"/>
            <a:ext cx="6671520" cy="3283391"/>
          </a:xfrm>
          <a:prstGeom prst="roundRect">
            <a:avLst/>
          </a:prstGeom>
          <a:solidFill>
            <a:schemeClr val="accent4">
              <a:lumMod val="20000"/>
              <a:lumOff val="80000"/>
            </a:schemeClr>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Roda is looking for a job working with animals. She has never done anything like this before. She is applying for every animal-related job she can find, but there aren’t many available. So far, she hasn’t even got an interview.</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48E60E05-2E11-31A8-3329-51C5CD6B2C06}"/>
              </a:ext>
            </a:extLst>
          </p:cNvPr>
          <p:cNvSpPr/>
          <p:nvPr/>
        </p:nvSpPr>
        <p:spPr>
          <a:xfrm>
            <a:off x="262680" y="1259829"/>
            <a:ext cx="11666640" cy="826869"/>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 the scenarios and help the characters make sensible decisions.</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5F903D7-AC4F-A0D8-6318-7DF5D8AC3F69}"/>
              </a:ext>
            </a:extLst>
          </p:cNvPr>
          <p:cNvSpPr txBox="1"/>
          <p:nvPr/>
        </p:nvSpPr>
        <p:spPr>
          <a:xfrm>
            <a:off x="7239000" y="2618444"/>
            <a:ext cx="4690320" cy="3085204"/>
          </a:xfrm>
          <a:prstGeom prst="rect">
            <a:avLst/>
          </a:prstGeom>
          <a:noFill/>
        </p:spPr>
        <p:txBody>
          <a:bodyPr wrap="square">
            <a:spAutoFit/>
          </a:bodyPr>
          <a:lstStyle/>
          <a:p>
            <a:pPr marL="457200" lvl="0" indent="-457200">
              <a:lnSpc>
                <a:spcPct val="150000"/>
              </a:lnSpc>
              <a:buFont typeface="+mj-lt"/>
              <a:buAutoNum type="arabicPeriod"/>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What could Roda do? Explain your reasoning. </a:t>
            </a:r>
          </a:p>
          <a:p>
            <a:pPr marL="457200" lvl="0" indent="-457200">
              <a:lnSpc>
                <a:spcPct val="150000"/>
              </a:lnSpc>
              <a:buFont typeface="+mj-lt"/>
              <a:buAutoNum type="arabicPeriod"/>
              <a:defRPr/>
            </a:pP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buFont typeface="+mj-lt"/>
              <a:buAutoNum type="arabicPeriod"/>
              <a:defRPr/>
            </a:pPr>
            <a:r>
              <a:rPr lang="en-GB" sz="2200" dirty="0">
                <a:latin typeface="Open Sans" panose="020B0606030504020204" pitchFamily="34" charset="0"/>
                <a:ea typeface="Open Sans" panose="020B0606030504020204" pitchFamily="34" charset="0"/>
                <a:cs typeface="Open Sans" panose="020B0606030504020204" pitchFamily="34" charset="0"/>
              </a:rPr>
              <a:t> </a:t>
            </a:r>
            <a:r>
              <a:rPr lang="en-GB" sz="2200" b="1" dirty="0">
                <a:latin typeface="Open Sans" panose="020B0606030504020204" pitchFamily="34" charset="0"/>
                <a:ea typeface="Open Sans" panose="020B0606030504020204" pitchFamily="34" charset="0"/>
                <a:cs typeface="Open Sans" panose="020B0606030504020204" pitchFamily="34" charset="0"/>
              </a:rPr>
              <a:t>Challenge</a:t>
            </a:r>
            <a:r>
              <a:rPr lang="en-GB" sz="2200" dirty="0">
                <a:latin typeface="Open Sans" panose="020B0606030504020204" pitchFamily="34" charset="0"/>
                <a:ea typeface="Open Sans" panose="020B0606030504020204" pitchFamily="34" charset="0"/>
                <a:cs typeface="Open Sans" panose="020B0606030504020204" pitchFamily="34" charset="0"/>
              </a:rPr>
              <a:t>: Is there anything out of Rhoda’s control? </a:t>
            </a:r>
          </a:p>
          <a:p>
            <a:pPr lvl="0">
              <a:lnSpc>
                <a:spcPct val="150000"/>
              </a:lnSpc>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9F8F3F24-4EDC-63B3-DD5A-F7F37C3E7807}"/>
              </a:ext>
            </a:extLst>
          </p:cNvPr>
          <p:cNvSpPr txBox="1"/>
          <p:nvPr/>
        </p:nvSpPr>
        <p:spPr>
          <a:xfrm>
            <a:off x="179295" y="430306"/>
            <a:ext cx="9620636" cy="584775"/>
          </a:xfrm>
          <a:prstGeom prst="rect">
            <a:avLst/>
          </a:prstGeom>
          <a:noFill/>
        </p:spPr>
        <p:txBody>
          <a:bodyPr wrap="square" rtlCol="0">
            <a:spAutoFit/>
          </a:bodyPr>
          <a:lstStyle/>
          <a:p>
            <a:r>
              <a:rPr lang="en-GB" sz="3200" b="1" dirty="0">
                <a:solidFill>
                  <a:prstClr val="black"/>
                </a:solidFill>
                <a:latin typeface="Open Sans" panose="020B0606030504020204"/>
              </a:rPr>
              <a:t>Sensible decisions</a:t>
            </a:r>
          </a:p>
        </p:txBody>
      </p:sp>
      <p:pic>
        <p:nvPicPr>
          <p:cNvPr id="3" name="Picture 2">
            <a:extLst>
              <a:ext uri="{FF2B5EF4-FFF2-40B4-BE49-F238E27FC236}">
                <a16:creationId xmlns:a16="http://schemas.microsoft.com/office/drawing/2014/main" id="{6223DD02-90B0-1513-CFA0-56B78AF299B4}"/>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b="29652"/>
          <a:stretch>
            <a:fillRect/>
          </a:stretch>
        </p:blipFill>
        <p:spPr>
          <a:xfrm>
            <a:off x="9703226" y="490995"/>
            <a:ext cx="2904227" cy="1582439"/>
          </a:xfrm>
          <a:prstGeom prst="rect">
            <a:avLst/>
          </a:prstGeom>
        </p:spPr>
      </p:pic>
    </p:spTree>
    <p:extLst>
      <p:ext uri="{BB962C8B-B14F-4D97-AF65-F5344CB8AC3E}">
        <p14:creationId xmlns:p14="http://schemas.microsoft.com/office/powerpoint/2010/main" val="3589289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4028F-D0C7-0FD7-2B40-739C806FF291}"/>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131F5F1-E562-A44E-8945-4A15A62CA9B8}"/>
              </a:ext>
            </a:extLst>
          </p:cNvPr>
          <p:cNvSpPr/>
          <p:nvPr/>
        </p:nvSpPr>
        <p:spPr>
          <a:xfrm>
            <a:off x="4076700" y="2446670"/>
            <a:ext cx="7852620" cy="3297489"/>
          </a:xfrm>
          <a:prstGeom prst="roundRect">
            <a:avLst/>
          </a:prstGeom>
          <a:solidFill>
            <a:schemeClr val="accent4">
              <a:lumMod val="20000"/>
              <a:lumOff val="80000"/>
            </a:schemeClr>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Geo loves writing, badminton, and drawing. Geo really wants a job as a children’s author. His dad tells Geo there is a story writing competition and the deadline is tomorrow. However, Geo already made plans today to play badminton with his friends, followed by a trip to the cinema.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3EFD87D9-5593-F722-95CA-FFE74EE9E59C}"/>
              </a:ext>
            </a:extLst>
          </p:cNvPr>
          <p:cNvSpPr/>
          <p:nvPr/>
        </p:nvSpPr>
        <p:spPr>
          <a:xfrm>
            <a:off x="262680" y="1259829"/>
            <a:ext cx="11666640" cy="826869"/>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 the scenarios and help the characters make sensible decisions.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3EAC335B-B797-7BB2-7FFC-D172C3DE7E3E}"/>
              </a:ext>
            </a:extLst>
          </p:cNvPr>
          <p:cNvSpPr txBox="1"/>
          <p:nvPr/>
        </p:nvSpPr>
        <p:spPr>
          <a:xfrm>
            <a:off x="262681" y="2574234"/>
            <a:ext cx="3814019" cy="3593035"/>
          </a:xfrm>
          <a:prstGeom prst="rect">
            <a:avLst/>
          </a:prstGeom>
          <a:noFill/>
        </p:spPr>
        <p:txBody>
          <a:bodyPr wrap="square">
            <a:spAutoFit/>
          </a:bodyPr>
          <a:lstStyle/>
          <a:p>
            <a:pPr marL="457200" lvl="0" indent="-457200">
              <a:lnSpc>
                <a:spcPct val="150000"/>
              </a:lnSpc>
              <a:buFont typeface="+mj-lt"/>
              <a:buAutoNum type="arabicPeriod"/>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What could Geo do? Explain your reasoning. </a:t>
            </a:r>
          </a:p>
          <a:p>
            <a:pPr marL="457200" lvl="0" indent="-457200">
              <a:lnSpc>
                <a:spcPct val="150000"/>
              </a:lnSpc>
              <a:buFont typeface="+mj-lt"/>
              <a:buAutoNum type="arabicPeriod"/>
              <a:defRPr/>
            </a:pP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buFont typeface="+mj-lt"/>
              <a:buAutoNum type="arabicPeriod"/>
              <a:defRPr/>
            </a:pPr>
            <a:r>
              <a:rPr lang="en-GB" sz="2200" dirty="0">
                <a:latin typeface="Open Sans" panose="020B0606030504020204" pitchFamily="34" charset="0"/>
                <a:ea typeface="Open Sans" panose="020B0606030504020204" pitchFamily="34" charset="0"/>
                <a:cs typeface="Open Sans" panose="020B0606030504020204" pitchFamily="34" charset="0"/>
              </a:rPr>
              <a:t> </a:t>
            </a:r>
            <a:r>
              <a:rPr lang="en-GB" sz="2200" b="1" dirty="0">
                <a:latin typeface="Open Sans" panose="020B0606030504020204" pitchFamily="34" charset="0"/>
                <a:ea typeface="Open Sans" panose="020B0606030504020204" pitchFamily="34" charset="0"/>
                <a:cs typeface="Open Sans" panose="020B0606030504020204" pitchFamily="34" charset="0"/>
              </a:rPr>
              <a:t>Challenge</a:t>
            </a:r>
            <a:r>
              <a:rPr lang="en-GB" sz="2200" dirty="0">
                <a:latin typeface="Open Sans" panose="020B0606030504020204" pitchFamily="34" charset="0"/>
                <a:ea typeface="Open Sans" panose="020B0606030504020204" pitchFamily="34" charset="0"/>
                <a:cs typeface="Open Sans" panose="020B0606030504020204" pitchFamily="34" charset="0"/>
              </a:rPr>
              <a:t>: Is there anything out of Geo’s control? </a:t>
            </a:r>
          </a:p>
          <a:p>
            <a:pPr lvl="0">
              <a:lnSpc>
                <a:spcPct val="150000"/>
              </a:lnSpc>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1C83D7F5-8439-1E32-A8E8-AF4856305EE4}"/>
              </a:ext>
            </a:extLst>
          </p:cNvPr>
          <p:cNvSpPr txBox="1"/>
          <p:nvPr/>
        </p:nvSpPr>
        <p:spPr>
          <a:xfrm>
            <a:off x="179295" y="430306"/>
            <a:ext cx="9620636" cy="584775"/>
          </a:xfrm>
          <a:prstGeom prst="rect">
            <a:avLst/>
          </a:prstGeom>
          <a:noFill/>
        </p:spPr>
        <p:txBody>
          <a:bodyPr wrap="square" rtlCol="0">
            <a:spAutoFit/>
          </a:bodyPr>
          <a:lstStyle/>
          <a:p>
            <a:r>
              <a:rPr lang="en-GB" sz="3200" b="1" dirty="0">
                <a:solidFill>
                  <a:prstClr val="black"/>
                </a:solidFill>
                <a:latin typeface="Open Sans" panose="020B0606030504020204"/>
              </a:rPr>
              <a:t>Sensible decisions</a:t>
            </a:r>
          </a:p>
        </p:txBody>
      </p:sp>
      <p:pic>
        <p:nvPicPr>
          <p:cNvPr id="3" name="Picture 2">
            <a:extLst>
              <a:ext uri="{FF2B5EF4-FFF2-40B4-BE49-F238E27FC236}">
                <a16:creationId xmlns:a16="http://schemas.microsoft.com/office/drawing/2014/main" id="{41AF21B2-D2CD-3B4F-3A25-27153286C3F7}"/>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b="29652"/>
          <a:stretch>
            <a:fillRect/>
          </a:stretch>
        </p:blipFill>
        <p:spPr>
          <a:xfrm>
            <a:off x="9703226" y="490995"/>
            <a:ext cx="2904227" cy="1582439"/>
          </a:xfrm>
          <a:prstGeom prst="rect">
            <a:avLst/>
          </a:prstGeom>
        </p:spPr>
      </p:pic>
    </p:spTree>
    <p:extLst>
      <p:ext uri="{BB962C8B-B14F-4D97-AF65-F5344CB8AC3E}">
        <p14:creationId xmlns:p14="http://schemas.microsoft.com/office/powerpoint/2010/main" val="2942325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EAF0E-2F5C-1976-3F01-F2F17B3C1C62}"/>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F9B67D4-51B1-8811-0BB8-9537A4F4C6B2}"/>
              </a:ext>
            </a:extLst>
          </p:cNvPr>
          <p:cNvSpPr/>
          <p:nvPr/>
        </p:nvSpPr>
        <p:spPr>
          <a:xfrm>
            <a:off x="262680" y="2534557"/>
            <a:ext cx="6119183" cy="3177914"/>
          </a:xfrm>
          <a:prstGeom prst="roundRect">
            <a:avLst/>
          </a:prstGeom>
          <a:solidFill>
            <a:schemeClr val="accent4">
              <a:lumMod val="20000"/>
              <a:lumOff val="80000"/>
            </a:schemeClr>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Toby just lost his job as a retail assistant. He wasn’t really enjoying it anyway. He’s not sure whether to stay in the same type of work, try a different role, or retrain for a new career.</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9DE79A8D-EC1D-A0B1-E34D-5EB3AF566008}"/>
              </a:ext>
            </a:extLst>
          </p:cNvPr>
          <p:cNvSpPr/>
          <p:nvPr/>
        </p:nvSpPr>
        <p:spPr>
          <a:xfrm>
            <a:off x="262680" y="1259829"/>
            <a:ext cx="11666640" cy="826869"/>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 the scenarios and help the characters make sensible decisions.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84109C11-DA8E-2BF4-4259-4B0F2C125E21}"/>
              </a:ext>
            </a:extLst>
          </p:cNvPr>
          <p:cNvSpPr txBox="1"/>
          <p:nvPr/>
        </p:nvSpPr>
        <p:spPr>
          <a:xfrm>
            <a:off x="6745717" y="2618444"/>
            <a:ext cx="5183603" cy="3085204"/>
          </a:xfrm>
          <a:prstGeom prst="rect">
            <a:avLst/>
          </a:prstGeom>
          <a:noFill/>
        </p:spPr>
        <p:txBody>
          <a:bodyPr wrap="square">
            <a:spAutoFit/>
          </a:bodyPr>
          <a:lstStyle/>
          <a:p>
            <a:pPr marL="457200" lvl="0" indent="-457200">
              <a:lnSpc>
                <a:spcPct val="150000"/>
              </a:lnSpc>
              <a:buFont typeface="+mj-lt"/>
              <a:buAutoNum type="arabicPeriod"/>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What could Toby do? Explain your reasoning. </a:t>
            </a:r>
          </a:p>
          <a:p>
            <a:pPr marL="457200" lvl="0" indent="-457200">
              <a:lnSpc>
                <a:spcPct val="150000"/>
              </a:lnSpc>
              <a:buFont typeface="+mj-lt"/>
              <a:buAutoNum type="arabicPeriod"/>
              <a:defRPr/>
            </a:pP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buFont typeface="+mj-lt"/>
              <a:buAutoNum type="arabicPeriod"/>
              <a:defRPr/>
            </a:pPr>
            <a:r>
              <a:rPr lang="en-GB" sz="2200" dirty="0">
                <a:latin typeface="Open Sans" panose="020B0606030504020204" pitchFamily="34" charset="0"/>
                <a:ea typeface="Open Sans" panose="020B0606030504020204" pitchFamily="34" charset="0"/>
                <a:cs typeface="Open Sans" panose="020B0606030504020204" pitchFamily="34" charset="0"/>
              </a:rPr>
              <a:t> </a:t>
            </a:r>
            <a:r>
              <a:rPr lang="en-GB" sz="2200" b="1" dirty="0">
                <a:latin typeface="Open Sans" panose="020B0606030504020204" pitchFamily="34" charset="0"/>
                <a:ea typeface="Open Sans" panose="020B0606030504020204" pitchFamily="34" charset="0"/>
                <a:cs typeface="Open Sans" panose="020B0606030504020204" pitchFamily="34" charset="0"/>
              </a:rPr>
              <a:t>Challenge</a:t>
            </a:r>
            <a:r>
              <a:rPr lang="en-GB" sz="2200" dirty="0">
                <a:latin typeface="Open Sans" panose="020B0606030504020204" pitchFamily="34" charset="0"/>
                <a:ea typeface="Open Sans" panose="020B0606030504020204" pitchFamily="34" charset="0"/>
                <a:cs typeface="Open Sans" panose="020B0606030504020204" pitchFamily="34" charset="0"/>
              </a:rPr>
              <a:t>: Is there anything out of Toby’s control? </a:t>
            </a:r>
          </a:p>
          <a:p>
            <a:pPr lvl="0">
              <a:lnSpc>
                <a:spcPct val="150000"/>
              </a:lnSpc>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2E59FD0F-E6E3-585E-D3EB-C15076CFFC0E}"/>
              </a:ext>
            </a:extLst>
          </p:cNvPr>
          <p:cNvSpPr txBox="1"/>
          <p:nvPr/>
        </p:nvSpPr>
        <p:spPr>
          <a:xfrm>
            <a:off x="179295" y="430306"/>
            <a:ext cx="9620636" cy="584775"/>
          </a:xfrm>
          <a:prstGeom prst="rect">
            <a:avLst/>
          </a:prstGeom>
          <a:noFill/>
        </p:spPr>
        <p:txBody>
          <a:bodyPr wrap="square" rtlCol="0">
            <a:spAutoFit/>
          </a:bodyPr>
          <a:lstStyle/>
          <a:p>
            <a:r>
              <a:rPr lang="en-GB" sz="3200" b="1" dirty="0">
                <a:solidFill>
                  <a:prstClr val="black"/>
                </a:solidFill>
                <a:latin typeface="Open Sans" panose="020B0606030504020204"/>
              </a:rPr>
              <a:t>Sensible decisions</a:t>
            </a:r>
          </a:p>
        </p:txBody>
      </p:sp>
      <p:pic>
        <p:nvPicPr>
          <p:cNvPr id="3" name="Picture 2">
            <a:extLst>
              <a:ext uri="{FF2B5EF4-FFF2-40B4-BE49-F238E27FC236}">
                <a16:creationId xmlns:a16="http://schemas.microsoft.com/office/drawing/2014/main" id="{88D17C87-9EB1-39E9-DE98-BEAEEDC4C3D9}"/>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b="29652"/>
          <a:stretch>
            <a:fillRect/>
          </a:stretch>
        </p:blipFill>
        <p:spPr>
          <a:xfrm>
            <a:off x="9703226" y="490995"/>
            <a:ext cx="2904227" cy="1582439"/>
          </a:xfrm>
          <a:prstGeom prst="rect">
            <a:avLst/>
          </a:prstGeom>
        </p:spPr>
      </p:pic>
    </p:spTree>
    <p:extLst>
      <p:ext uri="{BB962C8B-B14F-4D97-AF65-F5344CB8AC3E}">
        <p14:creationId xmlns:p14="http://schemas.microsoft.com/office/powerpoint/2010/main" val="2009262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4F342-76FA-F9BC-A04F-5B346EEE74EC}"/>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3E9E7E9-EA82-D491-B7E4-044A02D2A520}"/>
              </a:ext>
            </a:extLst>
          </p:cNvPr>
          <p:cNvSpPr/>
          <p:nvPr/>
        </p:nvSpPr>
        <p:spPr>
          <a:xfrm>
            <a:off x="4191000" y="2284316"/>
            <a:ext cx="7738320" cy="3574143"/>
          </a:xfrm>
          <a:prstGeom prst="roundRect">
            <a:avLst/>
          </a:prstGeom>
          <a:solidFill>
            <a:schemeClr val="accent4">
              <a:lumMod val="20000"/>
              <a:lumOff val="80000"/>
            </a:schemeClr>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Alex is an adult with a busy week. They work as a nail technician on Monday, Tuesday, and Wednesday. On Thursday evening, they volunteer at a community club. Alex is also learning German online, and they have an important test on Friday evening. Alex promised to help their friend move house, before the weekend. Alex is worried they might run out of time to revise for their test.</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FBD4164C-3096-0E50-3937-BECB903B47A8}"/>
              </a:ext>
            </a:extLst>
          </p:cNvPr>
          <p:cNvSpPr/>
          <p:nvPr/>
        </p:nvSpPr>
        <p:spPr>
          <a:xfrm>
            <a:off x="262680" y="1259829"/>
            <a:ext cx="11666640" cy="826869"/>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 the scenarios and help the characters make sensible decisions.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9162758E-0E10-3553-8D6A-F190365DFB9A}"/>
              </a:ext>
            </a:extLst>
          </p:cNvPr>
          <p:cNvSpPr txBox="1"/>
          <p:nvPr/>
        </p:nvSpPr>
        <p:spPr>
          <a:xfrm>
            <a:off x="262680" y="2531966"/>
            <a:ext cx="3718770" cy="3085204"/>
          </a:xfrm>
          <a:prstGeom prst="rect">
            <a:avLst/>
          </a:prstGeom>
          <a:noFill/>
        </p:spPr>
        <p:txBody>
          <a:bodyPr wrap="square">
            <a:spAutoFit/>
          </a:bodyPr>
          <a:lstStyle/>
          <a:p>
            <a:pPr marL="457200" lvl="0" indent="-457200">
              <a:lnSpc>
                <a:spcPct val="150000"/>
              </a:lnSpc>
              <a:buFont typeface="+mj-lt"/>
              <a:buAutoNum type="arabicPeriod"/>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Help Alex manage their time for the week. </a:t>
            </a:r>
          </a:p>
          <a:p>
            <a:pPr marL="457200" lvl="0" indent="-457200">
              <a:lnSpc>
                <a:spcPct val="150000"/>
              </a:lnSpc>
              <a:buFont typeface="+mj-lt"/>
              <a:buAutoNum type="arabicPeriod"/>
              <a:defRPr/>
            </a:pP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50000"/>
              </a:lnSpc>
              <a:buFont typeface="+mj-lt"/>
              <a:buAutoNum type="arabicPeriod"/>
              <a:defRPr/>
            </a:pPr>
            <a:r>
              <a:rPr lang="en-GB" sz="2200" dirty="0">
                <a:latin typeface="Open Sans" panose="020B0606030504020204" pitchFamily="34" charset="0"/>
                <a:ea typeface="Open Sans" panose="020B0606030504020204" pitchFamily="34" charset="0"/>
                <a:cs typeface="Open Sans" panose="020B0606030504020204" pitchFamily="34" charset="0"/>
              </a:rPr>
              <a:t> </a:t>
            </a:r>
            <a:r>
              <a:rPr lang="en-GB" sz="2200" b="1" dirty="0">
                <a:latin typeface="Open Sans" panose="020B0606030504020204" pitchFamily="34" charset="0"/>
                <a:ea typeface="Open Sans" panose="020B0606030504020204" pitchFamily="34" charset="0"/>
                <a:cs typeface="Open Sans" panose="020B0606030504020204" pitchFamily="34" charset="0"/>
              </a:rPr>
              <a:t>Challenge</a:t>
            </a:r>
            <a:r>
              <a:rPr lang="en-GB" sz="2200" dirty="0">
                <a:latin typeface="Open Sans" panose="020B0606030504020204" pitchFamily="34" charset="0"/>
                <a:ea typeface="Open Sans" panose="020B0606030504020204" pitchFamily="34" charset="0"/>
                <a:cs typeface="Open Sans" panose="020B0606030504020204" pitchFamily="34" charset="0"/>
              </a:rPr>
              <a:t>: Is there anything out of Alex’s control? </a:t>
            </a:r>
          </a:p>
        </p:txBody>
      </p:sp>
      <p:sp>
        <p:nvSpPr>
          <p:cNvPr id="7" name="TextBox 6">
            <a:extLst>
              <a:ext uri="{FF2B5EF4-FFF2-40B4-BE49-F238E27FC236}">
                <a16:creationId xmlns:a16="http://schemas.microsoft.com/office/drawing/2014/main" id="{485FF85C-1256-726F-D809-28734D9EDD89}"/>
              </a:ext>
            </a:extLst>
          </p:cNvPr>
          <p:cNvSpPr txBox="1"/>
          <p:nvPr/>
        </p:nvSpPr>
        <p:spPr>
          <a:xfrm>
            <a:off x="179295" y="430306"/>
            <a:ext cx="9620636" cy="584775"/>
          </a:xfrm>
          <a:prstGeom prst="rect">
            <a:avLst/>
          </a:prstGeom>
          <a:noFill/>
        </p:spPr>
        <p:txBody>
          <a:bodyPr wrap="square" rtlCol="0">
            <a:spAutoFit/>
          </a:bodyPr>
          <a:lstStyle/>
          <a:p>
            <a:r>
              <a:rPr lang="en-GB" sz="3200" b="1" dirty="0">
                <a:solidFill>
                  <a:prstClr val="black"/>
                </a:solidFill>
                <a:latin typeface="Open Sans" panose="020B0606030504020204"/>
              </a:rPr>
              <a:t>Sensible decisions</a:t>
            </a:r>
          </a:p>
        </p:txBody>
      </p:sp>
      <p:pic>
        <p:nvPicPr>
          <p:cNvPr id="3" name="Picture 2">
            <a:extLst>
              <a:ext uri="{FF2B5EF4-FFF2-40B4-BE49-F238E27FC236}">
                <a16:creationId xmlns:a16="http://schemas.microsoft.com/office/drawing/2014/main" id="{767EA3B5-5A71-582D-8F97-9D7008DF4C1F}"/>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b="29652"/>
          <a:stretch>
            <a:fillRect/>
          </a:stretch>
        </p:blipFill>
        <p:spPr>
          <a:xfrm>
            <a:off x="9703226" y="490995"/>
            <a:ext cx="2904227" cy="1582439"/>
          </a:xfrm>
          <a:prstGeom prst="rect">
            <a:avLst/>
          </a:prstGeom>
        </p:spPr>
      </p:pic>
    </p:spTree>
    <p:extLst>
      <p:ext uri="{BB962C8B-B14F-4D97-AF65-F5344CB8AC3E}">
        <p14:creationId xmlns:p14="http://schemas.microsoft.com/office/powerpoint/2010/main" val="1290447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F2FEBFCC-A531-4018-30B5-E1998FB1EBD0}"/>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Making safe decisions (5 mins)</a:t>
            </a:r>
          </a:p>
        </p:txBody>
      </p:sp>
      <p:sp>
        <p:nvSpPr>
          <p:cNvPr id="27" name="Rectangle: Rounded Corners 26">
            <a:extLst>
              <a:ext uri="{FF2B5EF4-FFF2-40B4-BE49-F238E27FC236}">
                <a16:creationId xmlns:a16="http://schemas.microsoft.com/office/drawing/2014/main" id="{0178ADC0-7F0F-CF04-EC39-60126D1457DC}"/>
              </a:ext>
            </a:extLst>
          </p:cNvPr>
          <p:cNvSpPr/>
          <p:nvPr/>
        </p:nvSpPr>
        <p:spPr>
          <a:xfrm>
            <a:off x="353679" y="5152237"/>
            <a:ext cx="11484642" cy="706696"/>
          </a:xfrm>
          <a:prstGeom prst="roundRect">
            <a:avLst/>
          </a:prstGeom>
          <a:solidFill>
            <a:srgbClr val="FF7901">
              <a:lumMod val="20000"/>
              <a:lumOff val="80000"/>
            </a:srgbClr>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Challenge</a:t>
            </a: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Think about the different pros and cons of each decision they could make. </a:t>
            </a:r>
          </a:p>
        </p:txBody>
      </p:sp>
      <p:sp>
        <p:nvSpPr>
          <p:cNvPr id="32" name="Rectangle: Rounded Corners 31">
            <a:extLst>
              <a:ext uri="{FF2B5EF4-FFF2-40B4-BE49-F238E27FC236}">
                <a16:creationId xmlns:a16="http://schemas.microsoft.com/office/drawing/2014/main" id="{9202069F-56B6-2A24-2CFC-91311347442B}"/>
              </a:ext>
            </a:extLst>
          </p:cNvPr>
          <p:cNvSpPr/>
          <p:nvPr/>
        </p:nvSpPr>
        <p:spPr>
          <a:xfrm>
            <a:off x="353679" y="1150181"/>
            <a:ext cx="11484643" cy="1033022"/>
          </a:xfrm>
          <a:prstGeom prst="roundRect">
            <a:avLst/>
          </a:prstGeom>
          <a:solidFill>
            <a:sysClr val="window" lastClr="FFFFFF"/>
          </a:solidFill>
          <a:ln w="57150" cap="flat" cmpd="sng" algn="ctr">
            <a:solidFill>
              <a:srgbClr val="FF7901">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Listen to the scenarios and decide how each character can keep themselves and others safe at school. </a:t>
            </a:r>
          </a:p>
        </p:txBody>
      </p:sp>
      <p:sp>
        <p:nvSpPr>
          <p:cNvPr id="33" name="TextBox 32">
            <a:extLst>
              <a:ext uri="{FF2B5EF4-FFF2-40B4-BE49-F238E27FC236}">
                <a16:creationId xmlns:a16="http://schemas.microsoft.com/office/drawing/2014/main" id="{9401466D-F486-EFD6-E69C-DC161028232A}"/>
              </a:ext>
            </a:extLst>
          </p:cNvPr>
          <p:cNvSpPr txBox="1"/>
          <p:nvPr/>
        </p:nvSpPr>
        <p:spPr>
          <a:xfrm>
            <a:off x="869967" y="2221026"/>
            <a:ext cx="11743765" cy="2704330"/>
          </a:xfrm>
          <a:prstGeom prst="rect">
            <a:avLst/>
          </a:prstGeom>
          <a:noFill/>
        </p:spPr>
        <p:txBody>
          <a:bodyPr wrap="square">
            <a:spAutoFit/>
          </a:bodyPr>
          <a:lstStyle/>
          <a:p>
            <a:pPr marL="457200" marR="0" lvl="0" indent="-457200" defTabSz="914400" rtl="0" eaLnBrk="1" fontAlgn="auto" latinLnBrk="0" hangingPunct="1">
              <a:lnSpc>
                <a:spcPct val="200000"/>
              </a:lnSpc>
              <a:spcBef>
                <a:spcPts val="0"/>
              </a:spcBef>
              <a:spcAft>
                <a:spcPts val="0"/>
              </a:spcAft>
              <a:buClrTx/>
              <a:buSzTx/>
              <a:buFont typeface="+mj-lt"/>
              <a:buAutoNum type="arabicPeriod"/>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Janet sees a wet floor in the corridor.</a:t>
            </a:r>
          </a:p>
          <a:p>
            <a:pPr marL="457200" marR="0" lvl="0" indent="-457200" defTabSz="914400" rtl="0" eaLnBrk="1" fontAlgn="auto" latinLnBrk="0" hangingPunct="1">
              <a:lnSpc>
                <a:spcPct val="200000"/>
              </a:lnSpc>
              <a:spcBef>
                <a:spcPts val="0"/>
              </a:spcBef>
              <a:spcAft>
                <a:spcPts val="0"/>
              </a:spcAft>
              <a:buClrTx/>
              <a:buSzTx/>
              <a:buFont typeface="+mj-lt"/>
              <a:buAutoNum type="arabicPeriod"/>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Sandy notices someone leaning back on their chair.</a:t>
            </a:r>
          </a:p>
          <a:p>
            <a:pPr marL="457200" marR="0" lvl="0" indent="-457200" defTabSz="914400" rtl="0" eaLnBrk="1" fontAlgn="auto" latinLnBrk="0" hangingPunct="1">
              <a:lnSpc>
                <a:spcPct val="200000"/>
              </a:lnSpc>
              <a:spcBef>
                <a:spcPts val="0"/>
              </a:spcBef>
              <a:spcAft>
                <a:spcPts val="0"/>
              </a:spcAft>
              <a:buClrTx/>
              <a:buSzTx/>
              <a:buFont typeface="+mj-lt"/>
              <a:buAutoNum type="arabicPeriod"/>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Lilu finds a sharp, broken ruler in the classroom.</a:t>
            </a:r>
          </a:p>
          <a:p>
            <a:pPr marL="457200" marR="0" lvl="0" indent="-457200" defTabSz="914400" rtl="0" eaLnBrk="1" fontAlgn="auto" latinLnBrk="0" hangingPunct="1">
              <a:lnSpc>
                <a:spcPct val="200000"/>
              </a:lnSpc>
              <a:spcBef>
                <a:spcPts val="0"/>
              </a:spcBef>
              <a:spcAft>
                <a:spcPts val="0"/>
              </a:spcAft>
              <a:buClrTx/>
              <a:buSzTx/>
              <a:buFont typeface="+mj-lt"/>
              <a:buAutoNum type="arabicPeriod"/>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Nola sees a bag blocking the fire exit.</a:t>
            </a:r>
          </a:p>
        </p:txBody>
      </p:sp>
      <p:pic>
        <p:nvPicPr>
          <p:cNvPr id="5" name="Picture 4">
            <a:extLst>
              <a:ext uri="{FF2B5EF4-FFF2-40B4-BE49-F238E27FC236}">
                <a16:creationId xmlns:a16="http://schemas.microsoft.com/office/drawing/2014/main" id="{5421AA0E-1D10-C110-6167-03B74EF5813F}"/>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9087524" y="2442298"/>
            <a:ext cx="1167709" cy="2463927"/>
          </a:xfrm>
          <a:prstGeom prst="rect">
            <a:avLst/>
          </a:prstGeom>
        </p:spPr>
      </p:pic>
    </p:spTree>
    <p:extLst>
      <p:ext uri="{BB962C8B-B14F-4D97-AF65-F5344CB8AC3E}">
        <p14:creationId xmlns:p14="http://schemas.microsoft.com/office/powerpoint/2010/main" val="222920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82E9E959-FC41-819A-54EE-A42AC5916B87}"/>
              </a:ext>
            </a:extLst>
          </p:cNvPr>
          <p:cNvSpPr/>
          <p:nvPr/>
        </p:nvSpPr>
        <p:spPr>
          <a:xfrm>
            <a:off x="224118" y="4545540"/>
            <a:ext cx="11743765" cy="1169874"/>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Reflect on the all the options available for your choice.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Weigh up the pros and cons to help decide which option might be best.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5B6BC49E-BCDA-95EB-4F48-A5662467F8FE}"/>
              </a:ext>
            </a:extLst>
          </p:cNvPr>
          <p:cNvSpPr/>
          <p:nvPr/>
        </p:nvSpPr>
        <p:spPr>
          <a:xfrm>
            <a:off x="134282" y="1191571"/>
            <a:ext cx="11923437" cy="738829"/>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Are there any important choices you want to make in your own lives?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1D3823E7-2C05-6770-C4F3-FEC8D56C28B2}"/>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Life choices (5 mins)</a:t>
            </a:r>
          </a:p>
        </p:txBody>
      </p:sp>
      <p:sp>
        <p:nvSpPr>
          <p:cNvPr id="2" name="TextBox 1">
            <a:extLst>
              <a:ext uri="{FF2B5EF4-FFF2-40B4-BE49-F238E27FC236}">
                <a16:creationId xmlns:a16="http://schemas.microsoft.com/office/drawing/2014/main" id="{82724AB6-0BF8-588F-1AFC-B2E962C4D52A}"/>
              </a:ext>
            </a:extLst>
          </p:cNvPr>
          <p:cNvSpPr txBox="1"/>
          <p:nvPr/>
        </p:nvSpPr>
        <p:spPr>
          <a:xfrm>
            <a:off x="161880" y="3689733"/>
            <a:ext cx="1224384"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home</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Graphic 3" descr="House with solid fill">
            <a:extLst>
              <a:ext uri="{FF2B5EF4-FFF2-40B4-BE49-F238E27FC236}">
                <a16:creationId xmlns:a16="http://schemas.microsoft.com/office/drawing/2014/main" id="{CE8D95E1-B7EF-0B56-E6B3-FE6BF9842E1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0842" y="2827135"/>
            <a:ext cx="914400" cy="914400"/>
          </a:xfrm>
          <a:prstGeom prst="rect">
            <a:avLst/>
          </a:prstGeom>
        </p:spPr>
      </p:pic>
      <p:pic>
        <p:nvPicPr>
          <p:cNvPr id="7" name="Graphic 6" descr="Schoolhouse with solid fill">
            <a:extLst>
              <a:ext uri="{FF2B5EF4-FFF2-40B4-BE49-F238E27FC236}">
                <a16:creationId xmlns:a16="http://schemas.microsoft.com/office/drawing/2014/main" id="{35585BE7-7CA7-7173-7977-7F326F7FC30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80600" y="2666416"/>
            <a:ext cx="1075119" cy="1075119"/>
          </a:xfrm>
          <a:prstGeom prst="rect">
            <a:avLst/>
          </a:prstGeom>
        </p:spPr>
      </p:pic>
      <p:pic>
        <p:nvPicPr>
          <p:cNvPr id="12" name="Graphic 11" descr="Children with solid fill">
            <a:extLst>
              <a:ext uri="{FF2B5EF4-FFF2-40B4-BE49-F238E27FC236}">
                <a16:creationId xmlns:a16="http://schemas.microsoft.com/office/drawing/2014/main" id="{70B347A5-5858-D12A-A441-AD366B4DAFE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21077" y="2776679"/>
            <a:ext cx="1075118" cy="1075118"/>
          </a:xfrm>
          <a:prstGeom prst="rect">
            <a:avLst/>
          </a:prstGeom>
        </p:spPr>
      </p:pic>
      <p:pic>
        <p:nvPicPr>
          <p:cNvPr id="13" name="Picture 12">
            <a:extLst>
              <a:ext uri="{FF2B5EF4-FFF2-40B4-BE49-F238E27FC236}">
                <a16:creationId xmlns:a16="http://schemas.microsoft.com/office/drawing/2014/main" id="{3F14C005-49D7-7B9A-9019-A5ECC4E09664}"/>
              </a:ext>
            </a:extLst>
          </p:cNvPr>
          <p:cNvPicPr>
            <a:picLocks noChangeAspect="1"/>
          </p:cNvPicPr>
          <p:nvPr/>
        </p:nvPicPr>
        <p:blipFill>
          <a:blip r:embed="rId6">
            <a:extLst>
              <a:ext uri="{28A0092B-C50C-407E-A947-70E740481C1C}">
                <a14:useLocalDpi xmlns:a14="http://schemas.microsoft.com/office/drawing/2010/main" val="0"/>
              </a:ext>
            </a:extLst>
          </a:blip>
          <a:srcRect b="20231"/>
          <a:stretch>
            <a:fillRect/>
          </a:stretch>
        </p:blipFill>
        <p:spPr>
          <a:xfrm>
            <a:off x="5961553" y="2749374"/>
            <a:ext cx="1277137" cy="1018756"/>
          </a:xfrm>
          <a:prstGeom prst="rect">
            <a:avLst/>
          </a:prstGeom>
        </p:spPr>
      </p:pic>
      <p:grpSp>
        <p:nvGrpSpPr>
          <p:cNvPr id="14" name="Group 13">
            <a:extLst>
              <a:ext uri="{FF2B5EF4-FFF2-40B4-BE49-F238E27FC236}">
                <a16:creationId xmlns:a16="http://schemas.microsoft.com/office/drawing/2014/main" id="{21A8F152-E23D-2C5C-DBAB-326EE9B5CB7A}"/>
              </a:ext>
            </a:extLst>
          </p:cNvPr>
          <p:cNvGrpSpPr/>
          <p:nvPr/>
        </p:nvGrpSpPr>
        <p:grpSpPr>
          <a:xfrm>
            <a:off x="8104048" y="2880899"/>
            <a:ext cx="1420170" cy="806872"/>
            <a:chOff x="7315553" y="4660127"/>
            <a:chExt cx="1420170" cy="806872"/>
          </a:xfrm>
        </p:grpSpPr>
        <p:pic>
          <p:nvPicPr>
            <p:cNvPr id="16" name="Graphic 15" descr="Office worker female with solid fill">
              <a:extLst>
                <a:ext uri="{FF2B5EF4-FFF2-40B4-BE49-F238E27FC236}">
                  <a16:creationId xmlns:a16="http://schemas.microsoft.com/office/drawing/2014/main" id="{1BEB1914-D4E9-6092-DA71-2DC5B392CA3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928851" y="4660127"/>
              <a:ext cx="806872" cy="806872"/>
            </a:xfrm>
            <a:prstGeom prst="rect">
              <a:avLst/>
            </a:prstGeom>
          </p:spPr>
        </p:pic>
        <p:pic>
          <p:nvPicPr>
            <p:cNvPr id="17" name="Graphic 16" descr="Office worker male with solid fill">
              <a:extLst>
                <a:ext uri="{FF2B5EF4-FFF2-40B4-BE49-F238E27FC236}">
                  <a16:creationId xmlns:a16="http://schemas.microsoft.com/office/drawing/2014/main" id="{3DA2243F-7514-2F2F-F228-9068211AFAD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315553" y="4660127"/>
              <a:ext cx="806872" cy="806872"/>
            </a:xfrm>
            <a:prstGeom prst="rect">
              <a:avLst/>
            </a:prstGeom>
          </p:spPr>
        </p:pic>
      </p:grpSp>
      <p:sp>
        <p:nvSpPr>
          <p:cNvPr id="18" name="TextBox 17">
            <a:extLst>
              <a:ext uri="{FF2B5EF4-FFF2-40B4-BE49-F238E27FC236}">
                <a16:creationId xmlns:a16="http://schemas.microsoft.com/office/drawing/2014/main" id="{CF43FDF1-1F1B-DCB7-4B2B-92E53851488F}"/>
              </a:ext>
            </a:extLst>
          </p:cNvPr>
          <p:cNvSpPr txBox="1"/>
          <p:nvPr/>
        </p:nvSpPr>
        <p:spPr>
          <a:xfrm>
            <a:off x="1931335" y="3689733"/>
            <a:ext cx="1224384"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school</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E9A4C65-FD18-1085-65FF-E0D196F834B9}"/>
              </a:ext>
            </a:extLst>
          </p:cNvPr>
          <p:cNvSpPr txBox="1"/>
          <p:nvPr/>
        </p:nvSpPr>
        <p:spPr>
          <a:xfrm>
            <a:off x="3728696" y="3689733"/>
            <a:ext cx="1711030"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friendships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981F0EC2-7D46-8B4C-7F2D-FBB197927CFC}"/>
              </a:ext>
            </a:extLst>
          </p:cNvPr>
          <p:cNvSpPr txBox="1"/>
          <p:nvPr/>
        </p:nvSpPr>
        <p:spPr>
          <a:xfrm>
            <a:off x="5514707" y="3689733"/>
            <a:ext cx="2332736"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clubs / hobbies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1B3048D7-F9E3-E116-A04F-E4EB9B3E4322}"/>
              </a:ext>
            </a:extLst>
          </p:cNvPr>
          <p:cNvSpPr txBox="1"/>
          <p:nvPr/>
        </p:nvSpPr>
        <p:spPr>
          <a:xfrm>
            <a:off x="7653516" y="3689733"/>
            <a:ext cx="2332736"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careers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2020831E-DAE5-0045-1EB4-96FDA3C566C8}"/>
              </a:ext>
            </a:extLst>
          </p:cNvPr>
          <p:cNvSpPr txBox="1"/>
          <p:nvPr/>
        </p:nvSpPr>
        <p:spPr>
          <a:xfrm>
            <a:off x="9568169" y="3689733"/>
            <a:ext cx="2462875"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improving skills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4" name="Graphic 23" descr="Head with gears with solid fill">
            <a:extLst>
              <a:ext uri="{FF2B5EF4-FFF2-40B4-BE49-F238E27FC236}">
                <a16:creationId xmlns:a16="http://schemas.microsoft.com/office/drawing/2014/main" id="{F98E2D30-F339-662E-3EAC-5B28E37235B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389575" y="2776679"/>
            <a:ext cx="914400" cy="914400"/>
          </a:xfrm>
          <a:prstGeom prst="rect">
            <a:avLst/>
          </a:prstGeom>
        </p:spPr>
      </p:pic>
      <p:sp>
        <p:nvSpPr>
          <p:cNvPr id="25" name="TextBox 24">
            <a:extLst>
              <a:ext uri="{FF2B5EF4-FFF2-40B4-BE49-F238E27FC236}">
                <a16:creationId xmlns:a16="http://schemas.microsoft.com/office/drawing/2014/main" id="{EA8BE534-06C5-3E3C-64F7-F21803DF6C5A}"/>
              </a:ext>
            </a:extLst>
          </p:cNvPr>
          <p:cNvSpPr txBox="1"/>
          <p:nvPr/>
        </p:nvSpPr>
        <p:spPr>
          <a:xfrm>
            <a:off x="-512052" y="2040909"/>
            <a:ext cx="4933513"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They might be linked</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to:</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5E100141-1ACB-8956-69AB-3909E653F79E}"/>
              </a:ext>
            </a:extLst>
          </p:cNvPr>
          <p:cNvPicPr>
            <a:picLocks noChangeAspect="1"/>
          </p:cNvPicPr>
          <p:nvPr/>
        </p:nvPicPr>
        <p:blipFill>
          <a:blip r:embed="rId10">
            <a:extLst>
              <a:ext uri="{28A0092B-C50C-407E-A947-70E740481C1C}">
                <a14:useLocalDpi xmlns:a14="http://schemas.microsoft.com/office/drawing/2010/main" val="0"/>
              </a:ext>
            </a:extLst>
          </a:blip>
          <a:srcRect b="55925"/>
          <a:stretch>
            <a:fillRect/>
          </a:stretch>
        </p:blipFill>
        <p:spPr>
          <a:xfrm flipH="1">
            <a:off x="9051778" y="176590"/>
            <a:ext cx="3940684" cy="1736876"/>
          </a:xfrm>
          <a:prstGeom prst="rect">
            <a:avLst/>
          </a:prstGeom>
        </p:spPr>
      </p:pic>
    </p:spTree>
    <p:extLst>
      <p:ext uri="{BB962C8B-B14F-4D97-AF65-F5344CB8AC3E}">
        <p14:creationId xmlns:p14="http://schemas.microsoft.com/office/powerpoint/2010/main" val="1831174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1F49B-8310-A7E8-BA2E-FA55D7C0C3DF}"/>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659EE65B-55D3-E2BB-2B52-988950E76E9E}"/>
              </a:ext>
            </a:extLst>
          </p:cNvPr>
          <p:cNvSpPr/>
          <p:nvPr/>
        </p:nvSpPr>
        <p:spPr>
          <a:xfrm>
            <a:off x="134282" y="1191571"/>
            <a:ext cx="11923437" cy="738829"/>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Let’s look at an example:</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A6FDF2F5-CA1F-A7CB-6C34-B3987362C400}"/>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Life choices</a:t>
            </a:r>
          </a:p>
        </p:txBody>
      </p:sp>
      <p:pic>
        <p:nvPicPr>
          <p:cNvPr id="13" name="Picture 12">
            <a:extLst>
              <a:ext uri="{FF2B5EF4-FFF2-40B4-BE49-F238E27FC236}">
                <a16:creationId xmlns:a16="http://schemas.microsoft.com/office/drawing/2014/main" id="{5C6692E8-41BF-0A22-E666-4F41E8939EBD}"/>
              </a:ext>
            </a:extLst>
          </p:cNvPr>
          <p:cNvPicPr>
            <a:picLocks noChangeAspect="1"/>
          </p:cNvPicPr>
          <p:nvPr/>
        </p:nvPicPr>
        <p:blipFill>
          <a:blip r:embed="rId3">
            <a:extLst>
              <a:ext uri="{28A0092B-C50C-407E-A947-70E740481C1C}">
                <a14:useLocalDpi xmlns:a14="http://schemas.microsoft.com/office/drawing/2010/main" val="0"/>
              </a:ext>
            </a:extLst>
          </a:blip>
          <a:srcRect b="20231"/>
          <a:stretch>
            <a:fillRect/>
          </a:stretch>
        </p:blipFill>
        <p:spPr>
          <a:xfrm>
            <a:off x="10513627" y="2106890"/>
            <a:ext cx="1277137" cy="1018756"/>
          </a:xfrm>
          <a:prstGeom prst="rect">
            <a:avLst/>
          </a:prstGeom>
        </p:spPr>
      </p:pic>
      <p:sp>
        <p:nvSpPr>
          <p:cNvPr id="21" name="TextBox 20">
            <a:extLst>
              <a:ext uri="{FF2B5EF4-FFF2-40B4-BE49-F238E27FC236}">
                <a16:creationId xmlns:a16="http://schemas.microsoft.com/office/drawing/2014/main" id="{E7E22D4D-43E7-0BBE-D27A-6DE78A443D43}"/>
              </a:ext>
            </a:extLst>
          </p:cNvPr>
          <p:cNvSpPr txBox="1"/>
          <p:nvPr/>
        </p:nvSpPr>
        <p:spPr>
          <a:xfrm>
            <a:off x="9985828" y="3028471"/>
            <a:ext cx="2332736"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clubs / hobbies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7432EF70-490E-BE26-CEB7-33FAEE6BE5EC}"/>
              </a:ext>
            </a:extLst>
          </p:cNvPr>
          <p:cNvPicPr>
            <a:picLocks noChangeAspect="1"/>
          </p:cNvPicPr>
          <p:nvPr/>
        </p:nvPicPr>
        <p:blipFill>
          <a:blip r:embed="rId4">
            <a:extLst>
              <a:ext uri="{28A0092B-C50C-407E-A947-70E740481C1C}">
                <a14:useLocalDpi xmlns:a14="http://schemas.microsoft.com/office/drawing/2010/main" val="0"/>
              </a:ext>
            </a:extLst>
          </a:blip>
          <a:srcRect b="55925"/>
          <a:stretch>
            <a:fillRect/>
          </a:stretch>
        </p:blipFill>
        <p:spPr>
          <a:xfrm flipH="1">
            <a:off x="9051778" y="176590"/>
            <a:ext cx="3940684" cy="1736876"/>
          </a:xfrm>
          <a:prstGeom prst="rect">
            <a:avLst/>
          </a:prstGeom>
        </p:spPr>
      </p:pic>
      <p:sp>
        <p:nvSpPr>
          <p:cNvPr id="3" name="TextBox 2">
            <a:extLst>
              <a:ext uri="{FF2B5EF4-FFF2-40B4-BE49-F238E27FC236}">
                <a16:creationId xmlns:a16="http://schemas.microsoft.com/office/drawing/2014/main" id="{CC342E6C-8BC6-CD34-699D-3D0F5686CA7F}"/>
              </a:ext>
            </a:extLst>
          </p:cNvPr>
          <p:cNvSpPr txBox="1"/>
          <p:nvPr/>
        </p:nvSpPr>
        <p:spPr>
          <a:xfrm>
            <a:off x="179294" y="2215964"/>
            <a:ext cx="10334333" cy="3085460"/>
          </a:xfrm>
          <a:prstGeom prst="rect">
            <a:avLst/>
          </a:prstGeom>
          <a:noFill/>
        </p:spPr>
        <p:txBody>
          <a:bodyPr wrap="square">
            <a:spAutoFit/>
          </a:bodyPr>
          <a:lstStyle/>
          <a:p>
            <a:pPr lvl="0">
              <a:lnSpc>
                <a:spcPct val="200000"/>
              </a:lnSpc>
              <a:defRPr/>
            </a:pPr>
            <a:r>
              <a:rPr lang="en-US" sz="2200" dirty="0">
                <a:solidFill>
                  <a:prstClr val="black"/>
                </a:solidFill>
                <a:latin typeface="MV Boli" panose="02000500030200090000" pitchFamily="2" charset="0"/>
                <a:ea typeface="Open Sans" panose="020B0606030504020204" pitchFamily="34" charset="0"/>
                <a:cs typeface="MV Boli" panose="02000500030200090000" pitchFamily="2" charset="0"/>
              </a:rPr>
              <a:t>One important choice I want to make is </a:t>
            </a:r>
            <a:r>
              <a:rPr lang="en-US" sz="2200" b="1" dirty="0">
                <a:solidFill>
                  <a:prstClr val="black"/>
                </a:solidFill>
                <a:latin typeface="MV Boli" panose="02000500030200090000" pitchFamily="2" charset="0"/>
                <a:ea typeface="Open Sans" panose="020B0606030504020204" pitchFamily="34" charset="0"/>
                <a:cs typeface="MV Boli" panose="02000500030200090000" pitchFamily="2" charset="0"/>
              </a:rPr>
              <a:t>whether to join a running club</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lvl="0">
              <a:lnSpc>
                <a:spcPct val="200000"/>
              </a:lnSpc>
              <a:defRPr/>
            </a:pPr>
            <a:endParaRPr lang="en-US" sz="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a:lnSpc>
                <a:spcPct val="200000"/>
              </a:lnSpc>
              <a:defRPr/>
            </a:pPr>
            <a:r>
              <a:rPr lang="en-US" sz="2200" b="1" dirty="0">
                <a:solidFill>
                  <a:prstClr val="black"/>
                </a:solidFill>
                <a:latin typeface="MV Boli" panose="02000500030200090000" pitchFamily="2" charset="0"/>
                <a:ea typeface="Open Sans" panose="020B0606030504020204" pitchFamily="34" charset="0"/>
                <a:cs typeface="MV Boli" panose="02000500030200090000" pitchFamily="2" charset="0"/>
              </a:rPr>
              <a:t>Option 1: </a:t>
            </a:r>
            <a:r>
              <a:rPr lang="en-US" sz="2200" dirty="0">
                <a:solidFill>
                  <a:prstClr val="black"/>
                </a:solidFill>
                <a:latin typeface="MV Boli" panose="02000500030200090000" pitchFamily="2" charset="0"/>
                <a:ea typeface="Open Sans" panose="020B0606030504020204" pitchFamily="34" charset="0"/>
                <a:cs typeface="MV Boli" panose="02000500030200090000" pitchFamily="2" charset="0"/>
              </a:rPr>
              <a:t>Join the running club</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marL="342900" lvl="0" indent="-342900">
              <a:lnSpc>
                <a:spcPct val="200000"/>
              </a:lnSpc>
              <a:buFont typeface="Arial" panose="020B0604020202020204" pitchFamily="34" charset="0"/>
              <a:buChar char="•"/>
              <a:defRPr/>
            </a:pPr>
            <a:r>
              <a:rPr lang="en-US" sz="2200" b="1" dirty="0">
                <a:solidFill>
                  <a:prstClr val="black"/>
                </a:solidFill>
                <a:latin typeface="MV Boli" panose="02000500030200090000" pitchFamily="2" charset="0"/>
                <a:ea typeface="Open Sans" panose="020B0606030504020204" pitchFamily="34" charset="0"/>
                <a:cs typeface="MV Boli" panose="02000500030200090000" pitchFamily="2" charset="0"/>
              </a:rPr>
              <a:t>Pro: </a:t>
            </a:r>
            <a:r>
              <a:rPr lang="en-US" sz="2200" dirty="0">
                <a:solidFill>
                  <a:prstClr val="black"/>
                </a:solidFill>
                <a:latin typeface="MV Boli" panose="02000500030200090000" pitchFamily="2" charset="0"/>
                <a:ea typeface="Open Sans" panose="020B0606030504020204" pitchFamily="34" charset="0"/>
                <a:cs typeface="MV Boli" panose="02000500030200090000" pitchFamily="2" charset="0"/>
              </a:rPr>
              <a:t>I can get fitter, improve my running, and spend time with friends</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marL="342900" lvl="0" indent="-342900">
              <a:lnSpc>
                <a:spcPct val="200000"/>
              </a:lnSpc>
              <a:buFont typeface="Arial" panose="020B0604020202020204" pitchFamily="34" charset="0"/>
              <a:buChar char="•"/>
              <a:defRPr/>
            </a:pPr>
            <a:r>
              <a:rPr lang="en-US" sz="2200" b="1" dirty="0">
                <a:solidFill>
                  <a:prstClr val="black"/>
                </a:solidFill>
                <a:latin typeface="MV Boli" panose="02000500030200090000" pitchFamily="2" charset="0"/>
                <a:ea typeface="Open Sans" panose="020B0606030504020204" pitchFamily="34" charset="0"/>
                <a:cs typeface="MV Boli" panose="02000500030200090000" pitchFamily="2" charset="0"/>
              </a:rPr>
              <a:t>Con: </a:t>
            </a:r>
            <a:r>
              <a:rPr lang="en-US" sz="2200" dirty="0">
                <a:solidFill>
                  <a:prstClr val="black"/>
                </a:solidFill>
                <a:latin typeface="MV Boli" panose="02000500030200090000" pitchFamily="2" charset="0"/>
                <a:ea typeface="Open Sans" panose="020B0606030504020204" pitchFamily="34" charset="0"/>
                <a:cs typeface="MV Boli" panose="02000500030200090000" pitchFamily="2" charset="0"/>
              </a:rPr>
              <a:t>I might feel tired after school and have less free time</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22457769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80AA1-11F8-1923-DC7D-607EB528EED5}"/>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20EFCD8-C4AA-FD80-B0E4-4EDB5671EF14}"/>
              </a:ext>
            </a:extLst>
          </p:cNvPr>
          <p:cNvSpPr/>
          <p:nvPr/>
        </p:nvSpPr>
        <p:spPr>
          <a:xfrm>
            <a:off x="134282" y="1191571"/>
            <a:ext cx="11923437" cy="738829"/>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Let’s look at an example:</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EDE75D7-AEEE-F10D-D35A-DC7885687F5E}"/>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Life choices</a:t>
            </a:r>
          </a:p>
        </p:txBody>
      </p:sp>
      <p:pic>
        <p:nvPicPr>
          <p:cNvPr id="13" name="Picture 12">
            <a:extLst>
              <a:ext uri="{FF2B5EF4-FFF2-40B4-BE49-F238E27FC236}">
                <a16:creationId xmlns:a16="http://schemas.microsoft.com/office/drawing/2014/main" id="{FDFC2199-2BD6-A3EA-835F-1B98E96AFC06}"/>
              </a:ext>
            </a:extLst>
          </p:cNvPr>
          <p:cNvPicPr>
            <a:picLocks noChangeAspect="1"/>
          </p:cNvPicPr>
          <p:nvPr/>
        </p:nvPicPr>
        <p:blipFill>
          <a:blip r:embed="rId3">
            <a:extLst>
              <a:ext uri="{28A0092B-C50C-407E-A947-70E740481C1C}">
                <a14:useLocalDpi xmlns:a14="http://schemas.microsoft.com/office/drawing/2010/main" val="0"/>
              </a:ext>
            </a:extLst>
          </a:blip>
          <a:srcRect b="20231"/>
          <a:stretch>
            <a:fillRect/>
          </a:stretch>
        </p:blipFill>
        <p:spPr>
          <a:xfrm>
            <a:off x="10513627" y="2106890"/>
            <a:ext cx="1277137" cy="1018756"/>
          </a:xfrm>
          <a:prstGeom prst="rect">
            <a:avLst/>
          </a:prstGeom>
        </p:spPr>
      </p:pic>
      <p:pic>
        <p:nvPicPr>
          <p:cNvPr id="27" name="Picture 26">
            <a:extLst>
              <a:ext uri="{FF2B5EF4-FFF2-40B4-BE49-F238E27FC236}">
                <a16:creationId xmlns:a16="http://schemas.microsoft.com/office/drawing/2014/main" id="{0CF10A63-C449-E02D-569B-235844E7FC2E}"/>
              </a:ext>
            </a:extLst>
          </p:cNvPr>
          <p:cNvPicPr>
            <a:picLocks noChangeAspect="1"/>
          </p:cNvPicPr>
          <p:nvPr/>
        </p:nvPicPr>
        <p:blipFill>
          <a:blip r:embed="rId4">
            <a:extLst>
              <a:ext uri="{28A0092B-C50C-407E-A947-70E740481C1C}">
                <a14:useLocalDpi xmlns:a14="http://schemas.microsoft.com/office/drawing/2010/main" val="0"/>
              </a:ext>
            </a:extLst>
          </a:blip>
          <a:srcRect b="55925"/>
          <a:stretch>
            <a:fillRect/>
          </a:stretch>
        </p:blipFill>
        <p:spPr>
          <a:xfrm flipH="1">
            <a:off x="9051778" y="176590"/>
            <a:ext cx="3940684" cy="1736876"/>
          </a:xfrm>
          <a:prstGeom prst="rect">
            <a:avLst/>
          </a:prstGeom>
        </p:spPr>
      </p:pic>
      <p:sp>
        <p:nvSpPr>
          <p:cNvPr id="3" name="TextBox 2">
            <a:extLst>
              <a:ext uri="{FF2B5EF4-FFF2-40B4-BE49-F238E27FC236}">
                <a16:creationId xmlns:a16="http://schemas.microsoft.com/office/drawing/2014/main" id="{129D0992-1F68-479A-37A5-664E8C2EC3AA}"/>
              </a:ext>
            </a:extLst>
          </p:cNvPr>
          <p:cNvSpPr txBox="1"/>
          <p:nvPr/>
        </p:nvSpPr>
        <p:spPr>
          <a:xfrm>
            <a:off x="331694" y="3844413"/>
            <a:ext cx="11726026" cy="1915909"/>
          </a:xfrm>
          <a:prstGeom prst="rect">
            <a:avLst/>
          </a:prstGeom>
          <a:noFill/>
        </p:spPr>
        <p:txBody>
          <a:bodyPr wrap="square">
            <a:spAutoFit/>
          </a:bodyPr>
          <a:lstStyle/>
          <a:p>
            <a:pPr lvl="0">
              <a:lnSpc>
                <a:spcPct val="200000"/>
              </a:lnSpc>
              <a:defRPr/>
            </a:pPr>
            <a:endPar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a:lnSpc>
                <a:spcPct val="200000"/>
              </a:lnSpc>
              <a:defRPr/>
            </a:pPr>
            <a:r>
              <a:rPr lang="en-US" sz="2200" b="1" dirty="0">
                <a:solidFill>
                  <a:prstClr val="black"/>
                </a:solidFill>
                <a:latin typeface="MV Boli" panose="02000500030200090000" pitchFamily="2" charset="0"/>
                <a:ea typeface="Open Sans" panose="020B0606030504020204" pitchFamily="34" charset="0"/>
                <a:cs typeface="MV Boli" panose="02000500030200090000" pitchFamily="2" charset="0"/>
              </a:rPr>
              <a:t>Decision: </a:t>
            </a:r>
            <a:r>
              <a:rPr lang="en-US" sz="2200" dirty="0">
                <a:solidFill>
                  <a:prstClr val="black"/>
                </a:solidFill>
                <a:latin typeface="MV Boli" panose="02000500030200090000" pitchFamily="2" charset="0"/>
                <a:ea typeface="Open Sans" panose="020B0606030504020204" pitchFamily="34" charset="0"/>
                <a:cs typeface="MV Boli" panose="02000500030200090000" pitchFamily="2" charset="0"/>
              </a:rPr>
              <a:t>I think I will join the running club, but I will plan my time carefully so I can still rest, do other hobbies, and complete my homework</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2" name="TextBox 1">
            <a:extLst>
              <a:ext uri="{FF2B5EF4-FFF2-40B4-BE49-F238E27FC236}">
                <a16:creationId xmlns:a16="http://schemas.microsoft.com/office/drawing/2014/main" id="{1F635E23-70F7-D963-507A-6342E2DAA09B}"/>
              </a:ext>
            </a:extLst>
          </p:cNvPr>
          <p:cNvSpPr txBox="1"/>
          <p:nvPr/>
        </p:nvSpPr>
        <p:spPr>
          <a:xfrm>
            <a:off x="331693" y="2191855"/>
            <a:ext cx="10539507" cy="2039020"/>
          </a:xfrm>
          <a:prstGeom prst="rect">
            <a:avLst/>
          </a:prstGeom>
          <a:noFill/>
        </p:spPr>
        <p:txBody>
          <a:bodyPr wrap="square">
            <a:spAutoFit/>
          </a:bodyPr>
          <a:lstStyle/>
          <a:p>
            <a:pPr lvl="0">
              <a:lnSpc>
                <a:spcPct val="200000"/>
              </a:lnSpc>
              <a:defRPr/>
            </a:pPr>
            <a:r>
              <a:rPr lang="en-US" sz="2200" b="1" dirty="0">
                <a:solidFill>
                  <a:prstClr val="black"/>
                </a:solidFill>
                <a:latin typeface="MV Boli" panose="02000500030200090000" pitchFamily="2" charset="0"/>
                <a:ea typeface="Open Sans" panose="020B0606030504020204" pitchFamily="34" charset="0"/>
                <a:cs typeface="MV Boli" panose="02000500030200090000" pitchFamily="2" charset="0"/>
              </a:rPr>
              <a:t>Option 2: </a:t>
            </a:r>
            <a:r>
              <a:rPr lang="en-US" sz="2200" dirty="0">
                <a:solidFill>
                  <a:prstClr val="black"/>
                </a:solidFill>
                <a:latin typeface="MV Boli" panose="02000500030200090000" pitchFamily="2" charset="0"/>
                <a:ea typeface="Open Sans" panose="020B0606030504020204" pitchFamily="34" charset="0"/>
                <a:cs typeface="MV Boli" panose="02000500030200090000" pitchFamily="2" charset="0"/>
              </a:rPr>
              <a:t>Don’t join the running club</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marL="342900" lvl="0" indent="-342900">
              <a:lnSpc>
                <a:spcPct val="200000"/>
              </a:lnSpc>
              <a:buFont typeface="Arial" panose="020B0604020202020204" pitchFamily="34" charset="0"/>
              <a:buChar char="•"/>
              <a:defRPr/>
            </a:pPr>
            <a:r>
              <a:rPr lang="en-US" sz="2200" b="1" dirty="0">
                <a:solidFill>
                  <a:prstClr val="black"/>
                </a:solidFill>
                <a:latin typeface="MV Boli" panose="02000500030200090000" pitchFamily="2" charset="0"/>
                <a:ea typeface="Open Sans" panose="020B0606030504020204" pitchFamily="34" charset="0"/>
                <a:cs typeface="MV Boli" panose="02000500030200090000" pitchFamily="2" charset="0"/>
              </a:rPr>
              <a:t>Pro: </a:t>
            </a:r>
            <a:r>
              <a:rPr lang="en-US" sz="2200" dirty="0">
                <a:solidFill>
                  <a:prstClr val="black"/>
                </a:solidFill>
                <a:latin typeface="MV Boli" panose="02000500030200090000" pitchFamily="2" charset="0"/>
                <a:ea typeface="Open Sans" panose="020B0606030504020204" pitchFamily="34" charset="0"/>
                <a:cs typeface="MV Boli" panose="02000500030200090000" pitchFamily="2" charset="0"/>
              </a:rPr>
              <a:t>I will have more time to do other hobbies</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marL="342900" lvl="0" indent="-342900">
              <a:lnSpc>
                <a:spcPct val="200000"/>
              </a:lnSpc>
              <a:buFont typeface="Arial" panose="020B0604020202020204" pitchFamily="34" charset="0"/>
              <a:buChar char="•"/>
              <a:defRPr/>
            </a:pPr>
            <a:r>
              <a:rPr lang="en-US" sz="2200" b="1" dirty="0">
                <a:solidFill>
                  <a:prstClr val="black"/>
                </a:solidFill>
                <a:latin typeface="MV Boli" panose="02000500030200090000" pitchFamily="2" charset="0"/>
                <a:ea typeface="Open Sans" panose="020B0606030504020204" pitchFamily="34" charset="0"/>
                <a:cs typeface="MV Boli" panose="02000500030200090000" pitchFamily="2" charset="0"/>
              </a:rPr>
              <a:t>Con: </a:t>
            </a:r>
            <a:r>
              <a:rPr lang="en-US" sz="2200" dirty="0">
                <a:solidFill>
                  <a:prstClr val="black"/>
                </a:solidFill>
                <a:latin typeface="MV Boli" panose="02000500030200090000" pitchFamily="2" charset="0"/>
                <a:ea typeface="Open Sans" panose="020B0606030504020204" pitchFamily="34" charset="0"/>
                <a:cs typeface="MV Boli" panose="02000500030200090000" pitchFamily="2" charset="0"/>
              </a:rPr>
              <a:t>I might miss the chance to get fitter and improve my running skills</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4" name="TextBox 3">
            <a:extLst>
              <a:ext uri="{FF2B5EF4-FFF2-40B4-BE49-F238E27FC236}">
                <a16:creationId xmlns:a16="http://schemas.microsoft.com/office/drawing/2014/main" id="{0EBD74E3-5863-415B-F2C1-DF6CC477C3D2}"/>
              </a:ext>
            </a:extLst>
          </p:cNvPr>
          <p:cNvSpPr txBox="1"/>
          <p:nvPr/>
        </p:nvSpPr>
        <p:spPr>
          <a:xfrm>
            <a:off x="9985828" y="3028471"/>
            <a:ext cx="2332736"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clubs / hobbies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507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51704-9D7C-E25D-B074-7DB7147E23F9}"/>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EDCE6A0-7B2B-1BAD-E3C8-8D4A2AEB3EEB}"/>
              </a:ext>
            </a:extLst>
          </p:cNvPr>
          <p:cNvSpPr/>
          <p:nvPr/>
        </p:nvSpPr>
        <p:spPr>
          <a:xfrm>
            <a:off x="224118" y="4545540"/>
            <a:ext cx="11743765" cy="1169874"/>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Reflect on the all the options available for your choice.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Weigh up the pros and cons to help decide which option might be best.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846E878A-FF2D-E884-1A70-C5E40574C457}"/>
              </a:ext>
            </a:extLst>
          </p:cNvPr>
          <p:cNvSpPr/>
          <p:nvPr/>
        </p:nvSpPr>
        <p:spPr>
          <a:xfrm>
            <a:off x="134282" y="1191571"/>
            <a:ext cx="11923437" cy="738829"/>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Now think of an important choice you want to make in your own life.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4BB7489-4761-1036-3C5F-843EBBB4DF3E}"/>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Life choices </a:t>
            </a:r>
          </a:p>
        </p:txBody>
      </p:sp>
      <p:sp>
        <p:nvSpPr>
          <p:cNvPr id="25" name="TextBox 24">
            <a:extLst>
              <a:ext uri="{FF2B5EF4-FFF2-40B4-BE49-F238E27FC236}">
                <a16:creationId xmlns:a16="http://schemas.microsoft.com/office/drawing/2014/main" id="{F2C14249-4715-F6D5-7BAD-F3EF53B31B26}"/>
              </a:ext>
            </a:extLst>
          </p:cNvPr>
          <p:cNvSpPr txBox="1"/>
          <p:nvPr/>
        </p:nvSpPr>
        <p:spPr>
          <a:xfrm>
            <a:off x="-512052" y="2040909"/>
            <a:ext cx="4933513"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It might be linked</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to:</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E7F5A645-4C04-FD37-386A-2A2102945E6B}"/>
              </a:ext>
            </a:extLst>
          </p:cNvPr>
          <p:cNvPicPr>
            <a:picLocks noChangeAspect="1"/>
          </p:cNvPicPr>
          <p:nvPr/>
        </p:nvPicPr>
        <p:blipFill>
          <a:blip r:embed="rId3">
            <a:extLst>
              <a:ext uri="{28A0092B-C50C-407E-A947-70E740481C1C}">
                <a14:useLocalDpi xmlns:a14="http://schemas.microsoft.com/office/drawing/2010/main" val="0"/>
              </a:ext>
            </a:extLst>
          </a:blip>
          <a:srcRect b="55925"/>
          <a:stretch>
            <a:fillRect/>
          </a:stretch>
        </p:blipFill>
        <p:spPr>
          <a:xfrm flipH="1">
            <a:off x="9051778" y="176590"/>
            <a:ext cx="3940684" cy="1736876"/>
          </a:xfrm>
          <a:prstGeom prst="rect">
            <a:avLst/>
          </a:prstGeom>
        </p:spPr>
      </p:pic>
      <p:sp>
        <p:nvSpPr>
          <p:cNvPr id="3" name="TextBox 2">
            <a:extLst>
              <a:ext uri="{FF2B5EF4-FFF2-40B4-BE49-F238E27FC236}">
                <a16:creationId xmlns:a16="http://schemas.microsoft.com/office/drawing/2014/main" id="{B1F90932-98EB-0675-1199-0CAFD6FC7A13}"/>
              </a:ext>
            </a:extLst>
          </p:cNvPr>
          <p:cNvSpPr txBox="1"/>
          <p:nvPr/>
        </p:nvSpPr>
        <p:spPr>
          <a:xfrm>
            <a:off x="161880" y="3689733"/>
            <a:ext cx="1224384"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home</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Graphic 5" descr="House with solid fill">
            <a:extLst>
              <a:ext uri="{FF2B5EF4-FFF2-40B4-BE49-F238E27FC236}">
                <a16:creationId xmlns:a16="http://schemas.microsoft.com/office/drawing/2014/main" id="{22F40823-E0F1-77BA-ACBF-32DB9D5D48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0842" y="2827135"/>
            <a:ext cx="914400" cy="914400"/>
          </a:xfrm>
          <a:prstGeom prst="rect">
            <a:avLst/>
          </a:prstGeom>
        </p:spPr>
      </p:pic>
      <p:pic>
        <p:nvPicPr>
          <p:cNvPr id="8" name="Graphic 7" descr="Schoolhouse with solid fill">
            <a:extLst>
              <a:ext uri="{FF2B5EF4-FFF2-40B4-BE49-F238E27FC236}">
                <a16:creationId xmlns:a16="http://schemas.microsoft.com/office/drawing/2014/main" id="{D63C500B-1C69-725C-F0AC-791AC84FBB4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080600" y="2666416"/>
            <a:ext cx="1075119" cy="1075119"/>
          </a:xfrm>
          <a:prstGeom prst="rect">
            <a:avLst/>
          </a:prstGeom>
        </p:spPr>
      </p:pic>
      <p:pic>
        <p:nvPicPr>
          <p:cNvPr id="9" name="Graphic 8" descr="Children with solid fill">
            <a:extLst>
              <a:ext uri="{FF2B5EF4-FFF2-40B4-BE49-F238E27FC236}">
                <a16:creationId xmlns:a16="http://schemas.microsoft.com/office/drawing/2014/main" id="{7E4F36CE-4EFC-CFEB-57C3-9CE32B8E526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021077" y="2776679"/>
            <a:ext cx="1075118" cy="1075118"/>
          </a:xfrm>
          <a:prstGeom prst="rect">
            <a:avLst/>
          </a:prstGeom>
        </p:spPr>
      </p:pic>
      <p:pic>
        <p:nvPicPr>
          <p:cNvPr id="10" name="Picture 9">
            <a:extLst>
              <a:ext uri="{FF2B5EF4-FFF2-40B4-BE49-F238E27FC236}">
                <a16:creationId xmlns:a16="http://schemas.microsoft.com/office/drawing/2014/main" id="{52F85FC6-0900-8584-76CB-279E80D8FC2E}"/>
              </a:ext>
            </a:extLst>
          </p:cNvPr>
          <p:cNvPicPr>
            <a:picLocks noChangeAspect="1"/>
          </p:cNvPicPr>
          <p:nvPr/>
        </p:nvPicPr>
        <p:blipFill>
          <a:blip r:embed="rId7">
            <a:extLst>
              <a:ext uri="{28A0092B-C50C-407E-A947-70E740481C1C}">
                <a14:useLocalDpi xmlns:a14="http://schemas.microsoft.com/office/drawing/2010/main" val="0"/>
              </a:ext>
            </a:extLst>
          </a:blip>
          <a:srcRect b="20231"/>
          <a:stretch>
            <a:fillRect/>
          </a:stretch>
        </p:blipFill>
        <p:spPr>
          <a:xfrm>
            <a:off x="5961553" y="2749374"/>
            <a:ext cx="1277137" cy="1018756"/>
          </a:xfrm>
          <a:prstGeom prst="rect">
            <a:avLst/>
          </a:prstGeom>
        </p:spPr>
      </p:pic>
      <p:grpSp>
        <p:nvGrpSpPr>
          <p:cNvPr id="19" name="Group 18">
            <a:extLst>
              <a:ext uri="{FF2B5EF4-FFF2-40B4-BE49-F238E27FC236}">
                <a16:creationId xmlns:a16="http://schemas.microsoft.com/office/drawing/2014/main" id="{C13A1CB2-88B1-017C-4B54-AE23F73FA1FE}"/>
              </a:ext>
            </a:extLst>
          </p:cNvPr>
          <p:cNvGrpSpPr/>
          <p:nvPr/>
        </p:nvGrpSpPr>
        <p:grpSpPr>
          <a:xfrm>
            <a:off x="8104048" y="2880899"/>
            <a:ext cx="1420170" cy="806872"/>
            <a:chOff x="7315553" y="4660127"/>
            <a:chExt cx="1420170" cy="806872"/>
          </a:xfrm>
        </p:grpSpPr>
        <p:pic>
          <p:nvPicPr>
            <p:cNvPr id="26" name="Graphic 25" descr="Office worker female with solid fill">
              <a:extLst>
                <a:ext uri="{FF2B5EF4-FFF2-40B4-BE49-F238E27FC236}">
                  <a16:creationId xmlns:a16="http://schemas.microsoft.com/office/drawing/2014/main" id="{12B69083-3115-2A0A-8178-17128A1E3D1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928851" y="4660127"/>
              <a:ext cx="806872" cy="806872"/>
            </a:xfrm>
            <a:prstGeom prst="rect">
              <a:avLst/>
            </a:prstGeom>
          </p:spPr>
        </p:pic>
        <p:pic>
          <p:nvPicPr>
            <p:cNvPr id="28" name="Graphic 27" descr="Office worker male with solid fill">
              <a:extLst>
                <a:ext uri="{FF2B5EF4-FFF2-40B4-BE49-F238E27FC236}">
                  <a16:creationId xmlns:a16="http://schemas.microsoft.com/office/drawing/2014/main" id="{623E32D9-B450-DA50-EF26-9B271C643FA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315553" y="4660127"/>
              <a:ext cx="806872" cy="806872"/>
            </a:xfrm>
            <a:prstGeom prst="rect">
              <a:avLst/>
            </a:prstGeom>
          </p:spPr>
        </p:pic>
      </p:grpSp>
      <p:sp>
        <p:nvSpPr>
          <p:cNvPr id="29" name="TextBox 28">
            <a:extLst>
              <a:ext uri="{FF2B5EF4-FFF2-40B4-BE49-F238E27FC236}">
                <a16:creationId xmlns:a16="http://schemas.microsoft.com/office/drawing/2014/main" id="{48500957-58B4-CFE5-E7BD-2DEEAEB035E1}"/>
              </a:ext>
            </a:extLst>
          </p:cNvPr>
          <p:cNvSpPr txBox="1"/>
          <p:nvPr/>
        </p:nvSpPr>
        <p:spPr>
          <a:xfrm>
            <a:off x="1931335" y="3689733"/>
            <a:ext cx="1224384"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school</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402244EB-40DB-5549-9BAB-958615ECC265}"/>
              </a:ext>
            </a:extLst>
          </p:cNvPr>
          <p:cNvSpPr txBox="1"/>
          <p:nvPr/>
        </p:nvSpPr>
        <p:spPr>
          <a:xfrm>
            <a:off x="3728696" y="3689733"/>
            <a:ext cx="1711030"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friendships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0141B7AC-2869-3DDF-875A-6F05F0A5DC40}"/>
              </a:ext>
            </a:extLst>
          </p:cNvPr>
          <p:cNvSpPr txBox="1"/>
          <p:nvPr/>
        </p:nvSpPr>
        <p:spPr>
          <a:xfrm>
            <a:off x="5514707" y="3689733"/>
            <a:ext cx="2332736"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clubs / hobbies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E13FE5F4-7114-FB6A-8EAD-9BB3BE4F6E7A}"/>
              </a:ext>
            </a:extLst>
          </p:cNvPr>
          <p:cNvSpPr txBox="1"/>
          <p:nvPr/>
        </p:nvSpPr>
        <p:spPr>
          <a:xfrm>
            <a:off x="7653516" y="3689733"/>
            <a:ext cx="2332736"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careers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DE5F690E-374F-0C4E-F7DC-CF5D84B30C69}"/>
              </a:ext>
            </a:extLst>
          </p:cNvPr>
          <p:cNvSpPr txBox="1"/>
          <p:nvPr/>
        </p:nvSpPr>
        <p:spPr>
          <a:xfrm>
            <a:off x="9568169" y="3689733"/>
            <a:ext cx="2462875"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improving skills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4" name="Graphic 33" descr="Head with gears with solid fill">
            <a:extLst>
              <a:ext uri="{FF2B5EF4-FFF2-40B4-BE49-F238E27FC236}">
                <a16:creationId xmlns:a16="http://schemas.microsoft.com/office/drawing/2014/main" id="{BFFD4162-F325-EB14-FB03-0F81CFD9A8E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389575" y="2776679"/>
            <a:ext cx="914400" cy="914400"/>
          </a:xfrm>
          <a:prstGeom prst="rect">
            <a:avLst/>
          </a:prstGeom>
        </p:spPr>
      </p:pic>
    </p:spTree>
    <p:extLst>
      <p:ext uri="{BB962C8B-B14F-4D97-AF65-F5344CB8AC3E}">
        <p14:creationId xmlns:p14="http://schemas.microsoft.com/office/powerpoint/2010/main" val="76584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A99C96D-E9B1-41A7-82FD-190A1F26198A}"/>
              </a:ext>
            </a:extLst>
          </p:cNvPr>
          <p:cNvSpPr>
            <a:spLocks noGrp="1"/>
          </p:cNvSpPr>
          <p:nvPr>
            <p:ph type="subTitle" idx="1"/>
          </p:nvPr>
        </p:nvSpPr>
        <p:spPr>
          <a:xfrm>
            <a:off x="1524000" y="3055280"/>
            <a:ext cx="9144000" cy="1655762"/>
          </a:xfrm>
        </p:spPr>
        <p:txBody>
          <a:bodyPr>
            <a:normAutofit/>
          </a:bodyPr>
          <a:lstStyle/>
          <a:p>
            <a:pPr algn="l"/>
            <a:r>
              <a:rPr lang="en-GB" sz="5600" dirty="0">
                <a:solidFill>
                  <a:schemeClr val="bg1"/>
                </a:solidFill>
                <a:latin typeface="Open Sans" panose="020B0606030504020204" pitchFamily="34" charset="0"/>
                <a:ea typeface="Open Sans" panose="020B0606030504020204" pitchFamily="34" charset="0"/>
                <a:cs typeface="Open Sans" panose="020B0606030504020204" pitchFamily="34" charset="0"/>
              </a:rPr>
              <a:t>How can I make a good decision? </a:t>
            </a:r>
          </a:p>
        </p:txBody>
      </p:sp>
    </p:spTree>
    <p:extLst>
      <p:ext uri="{BB962C8B-B14F-4D97-AF65-F5344CB8AC3E}">
        <p14:creationId xmlns:p14="http://schemas.microsoft.com/office/powerpoint/2010/main" val="1841099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116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508DE0-7036-ABA0-8E02-23A0154066CB}"/>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Learning and using skills (3 mins)</a:t>
            </a:r>
          </a:p>
        </p:txBody>
      </p:sp>
      <p:sp>
        <p:nvSpPr>
          <p:cNvPr id="6" name="Rectangle: Rounded Corners 5">
            <a:extLst>
              <a:ext uri="{FF2B5EF4-FFF2-40B4-BE49-F238E27FC236}">
                <a16:creationId xmlns:a16="http://schemas.microsoft.com/office/drawing/2014/main" id="{A0B4FD9C-5AD7-8C88-6141-FC0CC4844741}"/>
              </a:ext>
            </a:extLst>
          </p:cNvPr>
          <p:cNvSpPr/>
          <p:nvPr/>
        </p:nvSpPr>
        <p:spPr>
          <a:xfrm>
            <a:off x="8958676" y="3793786"/>
            <a:ext cx="3000380" cy="1993887"/>
          </a:xfrm>
          <a:prstGeom prst="roundRect">
            <a:avLst/>
          </a:prstGeom>
          <a:solidFill>
            <a:srgbClr val="33CC99">
              <a:lumMod val="20000"/>
              <a:lumOff val="80000"/>
            </a:srgbClr>
          </a:solidFill>
          <a:ln w="57150" cap="flat" cmpd="sng" algn="ctr">
            <a:solidFill>
              <a:srgbClr val="33CC99"/>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Challenge</a:t>
            </a: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Think of one career that might use this skill. </a:t>
            </a:r>
          </a:p>
        </p:txBody>
      </p:sp>
      <p:sp>
        <p:nvSpPr>
          <p:cNvPr id="10" name="Rectangle: Rounded Corners 9">
            <a:extLst>
              <a:ext uri="{FF2B5EF4-FFF2-40B4-BE49-F238E27FC236}">
                <a16:creationId xmlns:a16="http://schemas.microsoft.com/office/drawing/2014/main" id="{0FBAEE71-95B1-C4DC-C1CB-4F8B3C442B0A}"/>
              </a:ext>
            </a:extLst>
          </p:cNvPr>
          <p:cNvSpPr/>
          <p:nvPr/>
        </p:nvSpPr>
        <p:spPr>
          <a:xfrm>
            <a:off x="3421358" y="2906612"/>
            <a:ext cx="2548996" cy="572258"/>
          </a:xfrm>
          <a:prstGeom prst="roundRect">
            <a:avLst/>
          </a:prstGeom>
          <a:solidFill>
            <a:srgbClr val="33CC99"/>
          </a:solidFill>
          <a:ln w="57150" cap="flat" cmpd="sng" algn="ctr">
            <a:solidFill>
              <a:srgbClr val="33CC99"/>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Clubs / hobbies</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182D3B08-396C-10B5-4C7E-B5B8471E560F}"/>
              </a:ext>
            </a:extLst>
          </p:cNvPr>
          <p:cNvSpPr/>
          <p:nvPr/>
        </p:nvSpPr>
        <p:spPr>
          <a:xfrm>
            <a:off x="179293" y="1070327"/>
            <a:ext cx="11815761" cy="639969"/>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 Choose </a:t>
            </a:r>
            <a:r>
              <a:rPr kumimoji="0" lang="en-US"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one activity </a:t>
            </a: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from below and give </a:t>
            </a:r>
            <a:r>
              <a:rPr kumimoji="0" lang="en-US"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one example </a:t>
            </a:r>
            <a:r>
              <a:rPr kumimoji="0" lang="en-US" sz="220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of it. </a:t>
            </a:r>
            <a:endParaRPr kumimoji="0" lang="en-GB" sz="220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3689F1C8-9251-1FA3-915B-17A071E950EB}"/>
              </a:ext>
            </a:extLst>
          </p:cNvPr>
          <p:cNvSpPr txBox="1"/>
          <p:nvPr/>
        </p:nvSpPr>
        <p:spPr>
          <a:xfrm>
            <a:off x="-478515" y="3547578"/>
            <a:ext cx="7577039" cy="55784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Example: </a:t>
            </a:r>
            <a:r>
              <a:rPr kumimoji="0" lang="en-GB" sz="2200" b="0"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An example of a sport is ice hockey</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1200" cap="none" spc="0" normalizeH="0" baseline="0" noProof="0" dirty="0">
              <a:ln>
                <a:noFill/>
              </a:ln>
              <a:solidFill>
                <a:prstClr val="black"/>
              </a:solidFill>
              <a:effectLst/>
              <a:uLnTx/>
              <a:uFillTx/>
              <a:latin typeface="MV Boli" panose="02000500030200090000" pitchFamily="2" charset="0"/>
              <a:cs typeface="MV Boli" panose="02000500030200090000" pitchFamily="2" charset="0"/>
            </a:endParaRPr>
          </a:p>
        </p:txBody>
      </p:sp>
      <p:sp>
        <p:nvSpPr>
          <p:cNvPr id="2" name="Rectangle: Rounded Corners 1">
            <a:extLst>
              <a:ext uri="{FF2B5EF4-FFF2-40B4-BE49-F238E27FC236}">
                <a16:creationId xmlns:a16="http://schemas.microsoft.com/office/drawing/2014/main" id="{88AD1822-F354-26EF-5548-BC20F7240128}"/>
              </a:ext>
            </a:extLst>
          </p:cNvPr>
          <p:cNvSpPr/>
          <p:nvPr/>
        </p:nvSpPr>
        <p:spPr>
          <a:xfrm>
            <a:off x="171015" y="2906612"/>
            <a:ext cx="2948818" cy="572258"/>
          </a:xfrm>
          <a:prstGeom prst="roundRect">
            <a:avLst/>
          </a:prstGeom>
          <a:solidFill>
            <a:srgbClr val="33CC99"/>
          </a:solidFill>
          <a:ln w="57150" cap="flat" cmpd="sng" algn="ctr">
            <a:solidFill>
              <a:srgbClr val="33CC99"/>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Lessons at school</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308E06AC-46D4-73DA-8BFA-0F0D3CA42109}"/>
              </a:ext>
            </a:extLst>
          </p:cNvPr>
          <p:cNvSpPr/>
          <p:nvPr/>
        </p:nvSpPr>
        <p:spPr>
          <a:xfrm>
            <a:off x="6245025" y="2906612"/>
            <a:ext cx="3000380" cy="572258"/>
          </a:xfrm>
          <a:prstGeom prst="roundRect">
            <a:avLst/>
          </a:prstGeom>
          <a:solidFill>
            <a:srgbClr val="33CC99"/>
          </a:solidFill>
          <a:ln w="57150" cap="flat" cmpd="sng" algn="ctr">
            <a:solidFill>
              <a:srgbClr val="33CC99"/>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Sports / exercise</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71B64775-6D4F-459E-5328-8D69099A9164}"/>
              </a:ext>
            </a:extLst>
          </p:cNvPr>
          <p:cNvSpPr/>
          <p:nvPr/>
        </p:nvSpPr>
        <p:spPr>
          <a:xfrm>
            <a:off x="9487172" y="2914935"/>
            <a:ext cx="2471884" cy="572258"/>
          </a:xfrm>
          <a:prstGeom prst="roundRect">
            <a:avLst/>
          </a:prstGeom>
          <a:solidFill>
            <a:srgbClr val="33CC99"/>
          </a:solidFill>
          <a:ln w="57150" cap="flat" cmpd="sng" algn="ctr">
            <a:solidFill>
              <a:srgbClr val="33CC99"/>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Volunteering</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0BFB5F70-728F-19FD-5847-C54F7B408F1B}"/>
              </a:ext>
            </a:extLst>
          </p:cNvPr>
          <p:cNvSpPr/>
          <p:nvPr/>
        </p:nvSpPr>
        <p:spPr>
          <a:xfrm>
            <a:off x="232944" y="4436238"/>
            <a:ext cx="8435835" cy="675121"/>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Think of </a:t>
            </a:r>
            <a:r>
              <a:rPr kumimoji="0" lang="en-US"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one skill </a:t>
            </a: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you might learn doing this.</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22489C26-7894-43E9-68BC-8802505527F9}"/>
              </a:ext>
            </a:extLst>
          </p:cNvPr>
          <p:cNvPicPr>
            <a:picLocks noChangeAspect="1"/>
          </p:cNvPicPr>
          <p:nvPr/>
        </p:nvPicPr>
        <p:blipFill>
          <a:blip r:embed="rId3">
            <a:extLst>
              <a:ext uri="{28A0092B-C50C-407E-A947-70E740481C1C}">
                <a14:useLocalDpi xmlns:a14="http://schemas.microsoft.com/office/drawing/2010/main" val="0"/>
              </a:ext>
            </a:extLst>
          </a:blip>
          <a:srcRect b="20231"/>
          <a:stretch>
            <a:fillRect/>
          </a:stretch>
        </p:blipFill>
        <p:spPr>
          <a:xfrm>
            <a:off x="4067277" y="1739847"/>
            <a:ext cx="1392896" cy="1111095"/>
          </a:xfrm>
          <a:prstGeom prst="rect">
            <a:avLst/>
          </a:prstGeom>
        </p:spPr>
      </p:pic>
      <p:pic>
        <p:nvPicPr>
          <p:cNvPr id="17" name="Picture 16">
            <a:extLst>
              <a:ext uri="{FF2B5EF4-FFF2-40B4-BE49-F238E27FC236}">
                <a16:creationId xmlns:a16="http://schemas.microsoft.com/office/drawing/2014/main" id="{5CBE307D-DA8B-BE1D-E10F-2E8CD464B76D}"/>
              </a:ext>
            </a:extLst>
          </p:cNvPr>
          <p:cNvPicPr>
            <a:picLocks noChangeAspect="1"/>
          </p:cNvPicPr>
          <p:nvPr/>
        </p:nvPicPr>
        <p:blipFill>
          <a:blip r:embed="rId4">
            <a:extLst>
              <a:ext uri="{28A0092B-C50C-407E-A947-70E740481C1C}">
                <a14:useLocalDpi xmlns:a14="http://schemas.microsoft.com/office/drawing/2010/main" val="0"/>
              </a:ext>
            </a:extLst>
          </a:blip>
          <a:srcRect b="19143"/>
          <a:stretch>
            <a:fillRect/>
          </a:stretch>
        </p:blipFill>
        <p:spPr>
          <a:xfrm>
            <a:off x="7160758" y="1871250"/>
            <a:ext cx="1211633" cy="979692"/>
          </a:xfrm>
          <a:prstGeom prst="rect">
            <a:avLst/>
          </a:prstGeom>
        </p:spPr>
      </p:pic>
      <p:pic>
        <p:nvPicPr>
          <p:cNvPr id="19" name="Graphic 18" descr="Cheers with solid fill">
            <a:extLst>
              <a:ext uri="{FF2B5EF4-FFF2-40B4-BE49-F238E27FC236}">
                <a16:creationId xmlns:a16="http://schemas.microsoft.com/office/drawing/2014/main" id="{359C177B-DEC9-DD48-7AEA-F68F9A8DCD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747108">
            <a:off x="10099701" y="1829264"/>
            <a:ext cx="1079935" cy="1079935"/>
          </a:xfrm>
          <a:prstGeom prst="rect">
            <a:avLst/>
          </a:prstGeom>
        </p:spPr>
      </p:pic>
      <p:pic>
        <p:nvPicPr>
          <p:cNvPr id="21" name="Graphic 20" descr="Classroom with solid fill">
            <a:extLst>
              <a:ext uri="{FF2B5EF4-FFF2-40B4-BE49-F238E27FC236}">
                <a16:creationId xmlns:a16="http://schemas.microsoft.com/office/drawing/2014/main" id="{1A250CB6-170A-F714-5C50-11B2EB2EBB8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04750" y="1819642"/>
            <a:ext cx="1120991" cy="1120991"/>
          </a:xfrm>
          <a:prstGeom prst="rect">
            <a:avLst/>
          </a:prstGeom>
        </p:spPr>
      </p:pic>
      <p:sp>
        <p:nvSpPr>
          <p:cNvPr id="22" name="TextBox 21">
            <a:extLst>
              <a:ext uri="{FF2B5EF4-FFF2-40B4-BE49-F238E27FC236}">
                <a16:creationId xmlns:a16="http://schemas.microsoft.com/office/drawing/2014/main" id="{254715BD-70F0-D320-CE12-B68F877E9145}"/>
              </a:ext>
            </a:extLst>
          </p:cNvPr>
          <p:cNvSpPr txBox="1"/>
          <p:nvPr/>
        </p:nvSpPr>
        <p:spPr>
          <a:xfrm>
            <a:off x="171015" y="5171463"/>
            <a:ext cx="8435834" cy="55784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Example: </a:t>
            </a:r>
            <a:r>
              <a:rPr kumimoji="0" lang="en-GB" sz="2200" b="0"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A skill you might learn in ice hockey is teamwork</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1200" cap="none" spc="0" normalizeH="0" baseline="0" noProof="0" dirty="0">
              <a:ln>
                <a:noFill/>
              </a:ln>
              <a:solidFill>
                <a:prstClr val="black"/>
              </a:solidFill>
              <a:effectLst/>
              <a:uLnTx/>
              <a:uFillTx/>
              <a:latin typeface="MV Boli" panose="02000500030200090000" pitchFamily="2" charset="0"/>
              <a:cs typeface="MV Boli" panose="02000500030200090000" pitchFamily="2" charset="0"/>
            </a:endParaRPr>
          </a:p>
        </p:txBody>
      </p:sp>
      <p:pic>
        <p:nvPicPr>
          <p:cNvPr id="24" name="Picture 23">
            <a:extLst>
              <a:ext uri="{FF2B5EF4-FFF2-40B4-BE49-F238E27FC236}">
                <a16:creationId xmlns:a16="http://schemas.microsoft.com/office/drawing/2014/main" id="{CF3F82DF-E29C-CCDD-A6D0-F8AF12139F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45058">
            <a:off x="10317569" y="321227"/>
            <a:ext cx="1577940" cy="829890"/>
          </a:xfrm>
          <a:prstGeom prst="rect">
            <a:avLst/>
          </a:prstGeom>
        </p:spPr>
      </p:pic>
    </p:spTree>
    <p:extLst>
      <p:ext uri="{BB962C8B-B14F-4D97-AF65-F5344CB8AC3E}">
        <p14:creationId xmlns:p14="http://schemas.microsoft.com/office/powerpoint/2010/main" val="1923250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CEE824DB-DDE7-E1D1-2731-DEF2287FDC4F}"/>
              </a:ext>
            </a:extLst>
          </p:cNvPr>
          <p:cNvSpPr/>
          <p:nvPr/>
        </p:nvSpPr>
        <p:spPr>
          <a:xfrm rot="5400000">
            <a:off x="7654212" y="3731461"/>
            <a:ext cx="496339" cy="1983016"/>
          </a:xfrm>
          <a:prstGeom prst="triangle">
            <a:avLst/>
          </a:prstGeom>
          <a:solidFill>
            <a:srgbClr val="DBF4F4"/>
          </a:solidFill>
          <a:ln>
            <a:solidFill>
              <a:srgbClr val="DBF4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EB7EA774-777A-BF83-2167-99F594D250DF}"/>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Different opportunities (8 mins)</a:t>
            </a:r>
          </a:p>
        </p:txBody>
      </p:sp>
      <p:sp>
        <p:nvSpPr>
          <p:cNvPr id="18" name="Rectangle: Rounded Corners 17">
            <a:extLst>
              <a:ext uri="{FF2B5EF4-FFF2-40B4-BE49-F238E27FC236}">
                <a16:creationId xmlns:a16="http://schemas.microsoft.com/office/drawing/2014/main" id="{9E548BA6-F5DC-BD0E-5A19-793507D22267}"/>
              </a:ext>
            </a:extLst>
          </p:cNvPr>
          <p:cNvSpPr/>
          <p:nvPr/>
        </p:nvSpPr>
        <p:spPr>
          <a:xfrm>
            <a:off x="739303" y="3862818"/>
            <a:ext cx="6532952" cy="1753254"/>
          </a:xfrm>
          <a:prstGeom prst="roundRect">
            <a:avLst>
              <a:gd name="adj" fmla="val 50000"/>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 all get different opportunities in our lives. Listen to the scenarios and reflect on the choices each character makes.</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Rounded Corners 21">
            <a:extLst>
              <a:ext uri="{FF2B5EF4-FFF2-40B4-BE49-F238E27FC236}">
                <a16:creationId xmlns:a16="http://schemas.microsoft.com/office/drawing/2014/main" id="{111ABCF4-DE87-949A-F3F8-0B0460D44264}"/>
              </a:ext>
            </a:extLst>
          </p:cNvPr>
          <p:cNvSpPr/>
          <p:nvPr/>
        </p:nvSpPr>
        <p:spPr>
          <a:xfrm>
            <a:off x="448234" y="1262337"/>
            <a:ext cx="11205883" cy="2068638"/>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Winnie and Jobu both want to become </a:t>
            </a:r>
            <a:r>
              <a:rPr kumimoji="0" lang="en-US"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landscape architects</a:t>
            </a: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Landscape architects design parks, gardens, and outdoor spaces so people can enjoy them. </a:t>
            </a:r>
          </a:p>
          <a:p>
            <a:pPr marL="0" marR="0" lvl="0" indent="0" algn="ctr" defTabSz="914400" eaLnBrk="1" fontAlgn="auto" latinLnBrk="0" hangingPunct="1">
              <a:lnSpc>
                <a:spcPct val="15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They both have the same dream: </a:t>
            </a:r>
            <a:r>
              <a:rPr kumimoji="0" lang="en-US"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to design their own park</a:t>
            </a: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31976DC-59D6-7229-5DEE-2B060E0AF4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187268" y="2815630"/>
            <a:ext cx="3005178" cy="3246839"/>
          </a:xfrm>
          <a:prstGeom prst="rect">
            <a:avLst/>
          </a:prstGeom>
        </p:spPr>
      </p:pic>
    </p:spTree>
    <p:extLst>
      <p:ext uri="{BB962C8B-B14F-4D97-AF65-F5344CB8AC3E}">
        <p14:creationId xmlns:p14="http://schemas.microsoft.com/office/powerpoint/2010/main" val="142329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E8451-76C0-DF62-2178-C571821B5268}"/>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F93F52F6-07F8-900B-BB5F-3CD12FBC95DD}"/>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Different opportunities</a:t>
            </a:r>
          </a:p>
        </p:txBody>
      </p:sp>
      <p:sp>
        <p:nvSpPr>
          <p:cNvPr id="21" name="Rectangle: Rounded Corners 20">
            <a:extLst>
              <a:ext uri="{FF2B5EF4-FFF2-40B4-BE49-F238E27FC236}">
                <a16:creationId xmlns:a16="http://schemas.microsoft.com/office/drawing/2014/main" id="{40AB9CB1-B4C0-3BDB-8457-3368ADDE4391}"/>
              </a:ext>
            </a:extLst>
          </p:cNvPr>
          <p:cNvSpPr/>
          <p:nvPr/>
        </p:nvSpPr>
        <p:spPr>
          <a:xfrm>
            <a:off x="8259625" y="429452"/>
            <a:ext cx="3628571" cy="584775"/>
          </a:xfrm>
          <a:prstGeom prst="roundRect">
            <a:avLst/>
          </a:prstGeom>
          <a:solidFill>
            <a:srgbClr val="4BC7C8"/>
          </a:solidFill>
          <a:ln w="57150" cap="flat" cmpd="sng" algn="ctr">
            <a:solidFill>
              <a:srgbClr val="4BC7C8"/>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Winnie’s journey</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04C0BA67-2609-1FB0-3C7C-17B36674222C}"/>
              </a:ext>
            </a:extLst>
          </p:cNvPr>
          <p:cNvSpPr txBox="1"/>
          <p:nvPr/>
        </p:nvSpPr>
        <p:spPr>
          <a:xfrm>
            <a:off x="303804" y="1175863"/>
            <a:ext cx="11584392" cy="2371162"/>
          </a:xfrm>
          <a:prstGeom prst="rect">
            <a:avLst/>
          </a:prstGeom>
          <a:noFill/>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Winnie’s aunt runs a landscape architecture business. After finishing school, Winnie is offered a job straight away in her aunt’s business. She doesn’t have to train or study and quickly learns some basic skills. She doesn’t get to design her own parks yet but helps her aunt with existing projects.</a:t>
            </a:r>
          </a:p>
          <a:p>
            <a:pPr marL="0" marR="0" lvl="0" indent="0"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5A91EE7C-62BF-0ECE-BD52-A7562F2A0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624" y="3547025"/>
            <a:ext cx="4437572" cy="2218786"/>
          </a:xfrm>
          <a:prstGeom prst="rect">
            <a:avLst/>
          </a:prstGeom>
          <a:ln w="38100" cap="sq">
            <a:solidFill>
              <a:srgbClr val="4BC7C8"/>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B7914E78-7D2B-EBB6-7D7D-4A9A9CB2A354}"/>
              </a:ext>
            </a:extLst>
          </p:cNvPr>
          <p:cNvSpPr txBox="1"/>
          <p:nvPr/>
        </p:nvSpPr>
        <p:spPr>
          <a:xfrm>
            <a:off x="303803" y="3342490"/>
            <a:ext cx="6840915" cy="2577372"/>
          </a:xfrm>
          <a:prstGeom prst="rect">
            <a:avLst/>
          </a:prstGeom>
          <a:noFill/>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Over time, Winnie continues working for her aunt. She gains enough experience to assist with garden and park designs, but never leads her own project. She enjoys the work and chooses to stay, keeping a similar level of pay throughout her career.</a:t>
            </a:r>
          </a:p>
        </p:txBody>
      </p:sp>
    </p:spTree>
    <p:extLst>
      <p:ext uri="{BB962C8B-B14F-4D97-AF65-F5344CB8AC3E}">
        <p14:creationId xmlns:p14="http://schemas.microsoft.com/office/powerpoint/2010/main" val="812018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C7526-3D9C-F7BC-5F8F-7AC3189249C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DF5EBDC0-01C4-396F-6A32-3A64B151A63B}"/>
              </a:ext>
            </a:extLst>
          </p:cNvPr>
          <p:cNvPicPr>
            <a:picLocks noChangeAspect="1"/>
          </p:cNvPicPr>
          <p:nvPr/>
        </p:nvPicPr>
        <p:blipFill>
          <a:blip r:embed="rId3">
            <a:extLst>
              <a:ext uri="{28A0092B-C50C-407E-A947-70E740481C1C}">
                <a14:useLocalDpi xmlns:a14="http://schemas.microsoft.com/office/drawing/2010/main" val="0"/>
              </a:ext>
            </a:extLst>
          </a:blip>
          <a:srcRect t="19470" b="14074"/>
          <a:stretch>
            <a:fillRect/>
          </a:stretch>
        </p:blipFill>
        <p:spPr>
          <a:xfrm>
            <a:off x="7477281" y="1328239"/>
            <a:ext cx="4445778" cy="2218786"/>
          </a:xfrm>
          <a:prstGeom prst="rect">
            <a:avLst/>
          </a:prstGeom>
          <a:ln w="38100">
            <a:solidFill>
              <a:srgbClr val="4BC7C8"/>
            </a:solidFill>
          </a:ln>
        </p:spPr>
      </p:pic>
      <p:sp>
        <p:nvSpPr>
          <p:cNvPr id="16" name="TextBox 15">
            <a:extLst>
              <a:ext uri="{FF2B5EF4-FFF2-40B4-BE49-F238E27FC236}">
                <a16:creationId xmlns:a16="http://schemas.microsoft.com/office/drawing/2014/main" id="{B4F07AAB-A6F4-E13A-7719-1D63C7B92765}"/>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Different opportunities</a:t>
            </a:r>
          </a:p>
        </p:txBody>
      </p:sp>
      <p:sp>
        <p:nvSpPr>
          <p:cNvPr id="21" name="Rectangle: Rounded Corners 20">
            <a:extLst>
              <a:ext uri="{FF2B5EF4-FFF2-40B4-BE49-F238E27FC236}">
                <a16:creationId xmlns:a16="http://schemas.microsoft.com/office/drawing/2014/main" id="{BC9A0335-9C48-7108-0D0D-A0143C68FC9F}"/>
              </a:ext>
            </a:extLst>
          </p:cNvPr>
          <p:cNvSpPr/>
          <p:nvPr/>
        </p:nvSpPr>
        <p:spPr>
          <a:xfrm>
            <a:off x="8259625" y="429452"/>
            <a:ext cx="3628571" cy="584775"/>
          </a:xfrm>
          <a:prstGeom prst="roundRect">
            <a:avLst/>
          </a:prstGeom>
          <a:solidFill>
            <a:srgbClr val="4BC7C8"/>
          </a:solidFill>
          <a:ln w="57150" cap="flat" cmpd="sng" algn="ctr">
            <a:solidFill>
              <a:srgbClr val="4BC7C8"/>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Jobu’s</a:t>
            </a: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journey</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95988BD1-5323-10CB-557E-E1A06AD52394}"/>
              </a:ext>
            </a:extLst>
          </p:cNvPr>
          <p:cNvSpPr txBox="1"/>
          <p:nvPr/>
        </p:nvSpPr>
        <p:spPr>
          <a:xfrm>
            <a:off x="303805" y="1332442"/>
            <a:ext cx="7173476" cy="2371162"/>
          </a:xfrm>
          <a:prstGeom prst="rect">
            <a:avLst/>
          </a:prstGeom>
          <a:noFill/>
        </p:spPr>
        <p:txBody>
          <a:bodyPr wrap="square">
            <a:spAutoFit/>
          </a:bodyPr>
          <a:lstStyle/>
          <a:p>
            <a:pPr lvl="0">
              <a:lnSpc>
                <a:spcPct val="150000"/>
              </a:lnSpc>
              <a:defRPr/>
            </a:pPr>
            <a:r>
              <a:rPr lang="en-US" sz="2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Jobu</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doesn’t know any landscape architects. At school, he joins gardening club and volunteers at a local park to get experience. After finishing school, he decides to study landscape architecture at university.</a:t>
            </a:r>
          </a:p>
          <a:p>
            <a:pPr marL="0" marR="0" lvl="0" indent="0"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25F6BE75-8D6E-BF7C-0D05-F67E519DE926}"/>
              </a:ext>
            </a:extLst>
          </p:cNvPr>
          <p:cNvSpPr txBox="1"/>
          <p:nvPr/>
        </p:nvSpPr>
        <p:spPr>
          <a:xfrm>
            <a:off x="303805" y="3703604"/>
            <a:ext cx="11619254" cy="2069541"/>
          </a:xfrm>
          <a:prstGeom prst="rect">
            <a:avLst/>
          </a:prstGeom>
          <a:noFill/>
        </p:spPr>
        <p:txBody>
          <a:bodyPr wrap="square">
            <a:spAutoFit/>
          </a:bodyPr>
          <a:lstStyle/>
          <a:p>
            <a:pPr lvl="0">
              <a:lnSpc>
                <a:spcPct val="150000"/>
              </a:lnSpc>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After university, </a:t>
            </a:r>
            <a:r>
              <a:rPr lang="en-US" sz="2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Jobu</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applies for lots of jobs and, after some tricky interviews, joins a landscape architecture company. A few years on, he leads his own project to design a park garden. </a:t>
            </a:r>
            <a:r>
              <a:rPr lang="en-US" sz="2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Jobu</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takes on more responsibilities, earns pay rises, works at different companies, and starts his own business, designing gardens and parks on his own.</a:t>
            </a:r>
          </a:p>
        </p:txBody>
      </p:sp>
    </p:spTree>
    <p:extLst>
      <p:ext uri="{BB962C8B-B14F-4D97-AF65-F5344CB8AC3E}">
        <p14:creationId xmlns:p14="http://schemas.microsoft.com/office/powerpoint/2010/main" val="1579816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EFE63-25BE-1668-77D7-975F6E31C1B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3986EEB-A9CC-ABB1-C6BE-E8F7D55B9A4C}"/>
              </a:ext>
            </a:extLst>
          </p:cNvPr>
          <p:cNvSpPr/>
          <p:nvPr/>
        </p:nvSpPr>
        <p:spPr>
          <a:xfrm>
            <a:off x="493059" y="1262337"/>
            <a:ext cx="11205883" cy="711606"/>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 a class, answer the following questions:</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004EAC01-2125-773A-B7FC-1EC766E83A50}"/>
              </a:ext>
            </a:extLst>
          </p:cNvPr>
          <p:cNvSpPr txBox="1"/>
          <p:nvPr/>
        </p:nvSpPr>
        <p:spPr>
          <a:xfrm>
            <a:off x="179294" y="430306"/>
            <a:ext cx="5730439" cy="584775"/>
          </a:xfrm>
          <a:prstGeom prst="rect">
            <a:avLst/>
          </a:prstGeom>
          <a:noFill/>
        </p:spPr>
        <p:txBody>
          <a:bodyPr wrap="square" rtlCol="0">
            <a:spAutoFit/>
          </a:bodyPr>
          <a:lstStyle/>
          <a:p>
            <a:r>
              <a:rPr lang="en-GB" sz="3200" b="1" dirty="0">
                <a:solidFill>
                  <a:prstClr val="black"/>
                </a:solidFill>
                <a:latin typeface="Open Sans" panose="020B0606030504020204"/>
              </a:rPr>
              <a:t>Different opportunities</a:t>
            </a:r>
          </a:p>
        </p:txBody>
      </p:sp>
      <p:sp>
        <p:nvSpPr>
          <p:cNvPr id="23" name="TextBox 22">
            <a:extLst>
              <a:ext uri="{FF2B5EF4-FFF2-40B4-BE49-F238E27FC236}">
                <a16:creationId xmlns:a16="http://schemas.microsoft.com/office/drawing/2014/main" id="{7AC2EE95-24E7-ED4C-C15E-DFBE09C3C78E}"/>
              </a:ext>
            </a:extLst>
          </p:cNvPr>
          <p:cNvSpPr txBox="1"/>
          <p:nvPr/>
        </p:nvSpPr>
        <p:spPr>
          <a:xfrm>
            <a:off x="163209" y="2170349"/>
            <a:ext cx="11865582" cy="3977756"/>
          </a:xfrm>
          <a:prstGeom prst="rect">
            <a:avLst/>
          </a:prstGeom>
          <a:noFill/>
        </p:spPr>
        <p:txBody>
          <a:bodyPr wrap="square">
            <a:spAutoFit/>
          </a:bodyPr>
          <a:lstStyle/>
          <a:p>
            <a:pPr marL="457200" marR="0" lvl="0" indent="-457200" defTabSz="914400" rtl="0" eaLnBrk="1" fontAlgn="auto" latinLnBrk="0" hangingPunct="1">
              <a:lnSpc>
                <a:spcPct val="150000"/>
              </a:lnSpc>
              <a:spcBef>
                <a:spcPts val="0"/>
              </a:spcBef>
              <a:spcAft>
                <a:spcPts val="600"/>
              </a:spcAft>
              <a:buClrTx/>
              <a:buSzTx/>
              <a:buFont typeface="+mj-lt"/>
              <a:buAutoNum type="arabicPeriod"/>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Did Winnie and Jobu have the same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opportunities</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Why do you think that?</a:t>
            </a:r>
          </a:p>
          <a:p>
            <a:pPr marL="457200" marR="0" lvl="0" indent="-457200" defTabSz="914400" rtl="0" eaLnBrk="1" fontAlgn="auto" latinLnBrk="0" hangingPunct="1">
              <a:lnSpc>
                <a:spcPct val="150000"/>
              </a:lnSpc>
              <a:spcBef>
                <a:spcPts val="0"/>
              </a:spcBef>
              <a:spcAft>
                <a:spcPts val="600"/>
              </a:spcAft>
              <a:buClrTx/>
              <a:buSzTx/>
              <a:buFont typeface="+mj-lt"/>
              <a:buAutoNum type="arabicPeriod"/>
              <a:tabLst/>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0" indent="-457200" defTabSz="914400" rtl="0" eaLnBrk="1" fontAlgn="auto" latinLnBrk="0" hangingPunct="1">
              <a:lnSpc>
                <a:spcPct val="150000"/>
              </a:lnSpc>
              <a:spcBef>
                <a:spcPts val="0"/>
              </a:spcBef>
              <a:spcAft>
                <a:spcPts val="600"/>
              </a:spcAft>
              <a:buClrTx/>
              <a:buSzTx/>
              <a:buFont typeface="+mj-lt"/>
              <a:buAutoNum type="arabicPeriod"/>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choices</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did Winnie make? </a:t>
            </a:r>
          </a:p>
          <a:p>
            <a:pPr marL="457200" marR="0" lvl="0" indent="-457200" defTabSz="914400" rtl="0" eaLnBrk="1" fontAlgn="auto" latinLnBrk="0" hangingPunct="1">
              <a:lnSpc>
                <a:spcPct val="150000"/>
              </a:lnSpc>
              <a:spcBef>
                <a:spcPts val="0"/>
              </a:spcBef>
              <a:spcAft>
                <a:spcPts val="600"/>
              </a:spcAft>
              <a:buClrTx/>
              <a:buSzTx/>
              <a:buFont typeface="+mj-lt"/>
              <a:buAutoNum type="arabicPeriod"/>
              <a:tabLst/>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0" indent="-457200" defTabSz="914400" rtl="0" eaLnBrk="1" fontAlgn="auto" latinLnBrk="0" hangingPunct="1">
              <a:lnSpc>
                <a:spcPct val="150000"/>
              </a:lnSpc>
              <a:spcBef>
                <a:spcPts val="0"/>
              </a:spcBef>
              <a:spcAft>
                <a:spcPts val="600"/>
              </a:spcAft>
              <a:buClrTx/>
              <a:buSzTx/>
              <a:buFont typeface="+mj-lt"/>
              <a:buAutoNum type="arabicPeriod"/>
              <a:tabLst/>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Could </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Winnie have done anything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differently</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if she wanted to achieve her dream of designing her own park? Could she still achieve her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dream</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457200" marR="0" lvl="0" indent="-457200" defTabSz="914400" rtl="0" eaLnBrk="1" fontAlgn="auto" latinLnBrk="0" hangingPunct="1">
              <a:lnSpc>
                <a:spcPct val="150000"/>
              </a:lnSpc>
              <a:spcBef>
                <a:spcPts val="0"/>
              </a:spcBef>
              <a:spcAft>
                <a:spcPts val="600"/>
              </a:spcAft>
              <a:buClrTx/>
              <a:buSzTx/>
              <a:buFont typeface="+mj-lt"/>
              <a:buAutoNum type="arabicPeriod"/>
              <a:tabLst/>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EDECD04B-51BC-2CB1-55E1-ED0924BFEFBC}"/>
              </a:ext>
            </a:extLst>
          </p:cNvPr>
          <p:cNvPicPr>
            <a:picLocks noChangeAspect="1"/>
          </p:cNvPicPr>
          <p:nvPr/>
        </p:nvPicPr>
        <p:blipFill>
          <a:blip r:embed="rId3">
            <a:extLst>
              <a:ext uri="{28A0092B-C50C-407E-A947-70E740481C1C}">
                <a14:useLocalDpi xmlns:a14="http://schemas.microsoft.com/office/drawing/2010/main" val="0"/>
              </a:ext>
            </a:extLst>
          </a:blip>
          <a:srcRect l="19160" r="27616" b="51541"/>
          <a:stretch>
            <a:fillRect/>
          </a:stretch>
        </p:blipFill>
        <p:spPr>
          <a:xfrm>
            <a:off x="10276216" y="311776"/>
            <a:ext cx="2251105" cy="1945042"/>
          </a:xfrm>
          <a:prstGeom prst="rect">
            <a:avLst/>
          </a:prstGeom>
        </p:spPr>
      </p:pic>
    </p:spTree>
    <p:extLst>
      <p:ext uri="{BB962C8B-B14F-4D97-AF65-F5344CB8AC3E}">
        <p14:creationId xmlns:p14="http://schemas.microsoft.com/office/powerpoint/2010/main" val="2517010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A5DCC-FCB6-EEA6-7551-0239FAB84824}"/>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2A734E24-46E5-BD0A-CA28-1E48821A63F5}"/>
              </a:ext>
            </a:extLst>
          </p:cNvPr>
          <p:cNvSpPr/>
          <p:nvPr/>
        </p:nvSpPr>
        <p:spPr>
          <a:xfrm>
            <a:off x="493059" y="1262337"/>
            <a:ext cx="11205883" cy="711606"/>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pairs, answer the following questions:</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0D107353-F117-AC37-B78B-85BDD3893866}"/>
              </a:ext>
            </a:extLst>
          </p:cNvPr>
          <p:cNvSpPr txBox="1"/>
          <p:nvPr/>
        </p:nvSpPr>
        <p:spPr>
          <a:xfrm>
            <a:off x="179294" y="430306"/>
            <a:ext cx="5730439" cy="584775"/>
          </a:xfrm>
          <a:prstGeom prst="rect">
            <a:avLst/>
          </a:prstGeom>
          <a:noFill/>
        </p:spPr>
        <p:txBody>
          <a:bodyPr wrap="square" rtlCol="0">
            <a:spAutoFit/>
          </a:bodyPr>
          <a:lstStyle/>
          <a:p>
            <a:r>
              <a:rPr lang="en-GB" sz="3200" b="1" dirty="0">
                <a:solidFill>
                  <a:prstClr val="black"/>
                </a:solidFill>
                <a:latin typeface="Open Sans" panose="020B0606030504020204"/>
              </a:rPr>
              <a:t>Different opportunities</a:t>
            </a:r>
          </a:p>
        </p:txBody>
      </p:sp>
      <p:sp>
        <p:nvSpPr>
          <p:cNvPr id="23" name="TextBox 22">
            <a:extLst>
              <a:ext uri="{FF2B5EF4-FFF2-40B4-BE49-F238E27FC236}">
                <a16:creationId xmlns:a16="http://schemas.microsoft.com/office/drawing/2014/main" id="{598D00F8-7BA9-A770-D38B-B9F9CCF6E7D1}"/>
              </a:ext>
            </a:extLst>
          </p:cNvPr>
          <p:cNvSpPr txBox="1"/>
          <p:nvPr/>
        </p:nvSpPr>
        <p:spPr>
          <a:xfrm>
            <a:off x="163209" y="2171568"/>
            <a:ext cx="11865582" cy="3392980"/>
          </a:xfrm>
          <a:prstGeom prst="rect">
            <a:avLst/>
          </a:prstGeom>
          <a:noFill/>
        </p:spPr>
        <p:txBody>
          <a:bodyPr wrap="square">
            <a:spAutoFit/>
          </a:bodyPr>
          <a:lstStyle/>
          <a:p>
            <a:pPr marL="457200" lvl="0" indent="-457200">
              <a:lnSpc>
                <a:spcPct val="150000"/>
              </a:lnSpc>
              <a:spcAft>
                <a:spcPts val="600"/>
              </a:spcAft>
              <a:buFont typeface="+mj-lt"/>
              <a:buAutoNum type="arabicPeriod" startAt="4"/>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What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choices</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did </a:t>
            </a:r>
            <a:r>
              <a:rPr lang="en-US" sz="2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Jobu</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make? </a:t>
            </a:r>
          </a:p>
          <a:p>
            <a:pPr marL="457200" lvl="0" indent="-457200">
              <a:lnSpc>
                <a:spcPct val="150000"/>
              </a:lnSpc>
              <a:spcAft>
                <a:spcPts val="600"/>
              </a:spcAft>
              <a:buFont typeface="+mj-lt"/>
              <a:buAutoNum type="arabicPeriod" startAt="4"/>
              <a:defRPr/>
            </a:pP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50000"/>
              </a:lnSpc>
              <a:spcAft>
                <a:spcPts val="600"/>
              </a:spcAft>
              <a:buFont typeface="+mj-lt"/>
              <a:buAutoNum type="arabicPeriod" startAt="4"/>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How did these choices help him achieve his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dream</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marL="457200" lvl="0" indent="-457200">
              <a:lnSpc>
                <a:spcPct val="150000"/>
              </a:lnSpc>
              <a:spcAft>
                <a:spcPts val="600"/>
              </a:spcAft>
              <a:buFont typeface="+mj-lt"/>
              <a:buAutoNum type="arabicPeriod" startAt="4"/>
              <a:defRPr/>
            </a:pP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50000"/>
              </a:lnSpc>
              <a:spcAft>
                <a:spcPts val="600"/>
              </a:spcAft>
              <a:buFont typeface="+mj-lt"/>
              <a:buAutoNum type="arabicPeriod" startAt="4"/>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Sometimes people are offered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opportunities</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that make things easier. Is it always best to take the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easiest</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option? Why or why not? </a:t>
            </a:r>
          </a:p>
        </p:txBody>
      </p:sp>
      <p:pic>
        <p:nvPicPr>
          <p:cNvPr id="5" name="Picture 4">
            <a:extLst>
              <a:ext uri="{FF2B5EF4-FFF2-40B4-BE49-F238E27FC236}">
                <a16:creationId xmlns:a16="http://schemas.microsoft.com/office/drawing/2014/main" id="{C8E1FEAB-8FEC-7F1E-259E-04BB9ADC3263}"/>
              </a:ext>
            </a:extLst>
          </p:cNvPr>
          <p:cNvPicPr>
            <a:picLocks noChangeAspect="1"/>
          </p:cNvPicPr>
          <p:nvPr/>
        </p:nvPicPr>
        <p:blipFill>
          <a:blip r:embed="rId3">
            <a:extLst>
              <a:ext uri="{28A0092B-C50C-407E-A947-70E740481C1C}">
                <a14:useLocalDpi xmlns:a14="http://schemas.microsoft.com/office/drawing/2010/main" val="0"/>
              </a:ext>
            </a:extLst>
          </a:blip>
          <a:srcRect l="19160" r="27616" b="51541"/>
          <a:stretch>
            <a:fillRect/>
          </a:stretch>
        </p:blipFill>
        <p:spPr>
          <a:xfrm>
            <a:off x="10276216" y="311776"/>
            <a:ext cx="2251105" cy="1945042"/>
          </a:xfrm>
          <a:prstGeom prst="rect">
            <a:avLst/>
          </a:prstGeom>
        </p:spPr>
      </p:pic>
    </p:spTree>
    <p:extLst>
      <p:ext uri="{BB962C8B-B14F-4D97-AF65-F5344CB8AC3E}">
        <p14:creationId xmlns:p14="http://schemas.microsoft.com/office/powerpoint/2010/main" val="381391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481DD-F86D-7FA5-6251-778E9BECFA43}"/>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1A80BDF7-685E-C8AF-B619-63DA4D6C2F14}"/>
              </a:ext>
            </a:extLst>
          </p:cNvPr>
          <p:cNvSpPr/>
          <p:nvPr/>
        </p:nvSpPr>
        <p:spPr>
          <a:xfrm>
            <a:off x="493059" y="1262337"/>
            <a:ext cx="11205883" cy="711606"/>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your own, answer the following question:</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E6747A4C-E82B-2262-FA28-4181AEF4AB2C}"/>
              </a:ext>
            </a:extLst>
          </p:cNvPr>
          <p:cNvSpPr txBox="1"/>
          <p:nvPr/>
        </p:nvSpPr>
        <p:spPr>
          <a:xfrm>
            <a:off x="179294" y="430306"/>
            <a:ext cx="5730439" cy="584775"/>
          </a:xfrm>
          <a:prstGeom prst="rect">
            <a:avLst/>
          </a:prstGeom>
          <a:noFill/>
        </p:spPr>
        <p:txBody>
          <a:bodyPr wrap="square" rtlCol="0">
            <a:spAutoFit/>
          </a:bodyPr>
          <a:lstStyle/>
          <a:p>
            <a:r>
              <a:rPr lang="en-GB" sz="3200" b="1" dirty="0">
                <a:solidFill>
                  <a:prstClr val="black"/>
                </a:solidFill>
                <a:latin typeface="Open Sans" panose="020B0606030504020204"/>
              </a:rPr>
              <a:t>Different opportunities</a:t>
            </a:r>
          </a:p>
        </p:txBody>
      </p:sp>
      <p:sp>
        <p:nvSpPr>
          <p:cNvPr id="23" name="TextBox 22">
            <a:extLst>
              <a:ext uri="{FF2B5EF4-FFF2-40B4-BE49-F238E27FC236}">
                <a16:creationId xmlns:a16="http://schemas.microsoft.com/office/drawing/2014/main" id="{3181954A-BC1F-1618-8660-75D056C14888}"/>
              </a:ext>
            </a:extLst>
          </p:cNvPr>
          <p:cNvSpPr txBox="1"/>
          <p:nvPr/>
        </p:nvSpPr>
        <p:spPr>
          <a:xfrm>
            <a:off x="163209" y="2350735"/>
            <a:ext cx="11865582" cy="546047"/>
          </a:xfrm>
          <a:prstGeom prst="rect">
            <a:avLst/>
          </a:prstGeom>
          <a:noFill/>
        </p:spPr>
        <p:txBody>
          <a:bodyPr wrap="square">
            <a:spAutoFit/>
          </a:bodyPr>
          <a:lstStyle/>
          <a:p>
            <a:pPr marL="457200" lvl="0" indent="-457200">
              <a:lnSpc>
                <a:spcPct val="150000"/>
              </a:lnSpc>
              <a:spcAft>
                <a:spcPts val="600"/>
              </a:spcAft>
              <a:buFont typeface="+mj-lt"/>
              <a:buAutoNum type="arabicPeriod" startAt="7"/>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Do you think one person made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better</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choices than the other? Why or why not?</a:t>
            </a: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25BEE8B4-CA7E-5B6F-022F-23C378EB4EED}"/>
              </a:ext>
            </a:extLst>
          </p:cNvPr>
          <p:cNvPicPr>
            <a:picLocks noChangeAspect="1"/>
          </p:cNvPicPr>
          <p:nvPr/>
        </p:nvPicPr>
        <p:blipFill>
          <a:blip r:embed="rId3">
            <a:extLst>
              <a:ext uri="{28A0092B-C50C-407E-A947-70E740481C1C}">
                <a14:useLocalDpi xmlns:a14="http://schemas.microsoft.com/office/drawing/2010/main" val="0"/>
              </a:ext>
            </a:extLst>
          </a:blip>
          <a:srcRect l="19160" r="27616" b="51541"/>
          <a:stretch>
            <a:fillRect/>
          </a:stretch>
        </p:blipFill>
        <p:spPr>
          <a:xfrm>
            <a:off x="10276216" y="311776"/>
            <a:ext cx="2251105" cy="1945042"/>
          </a:xfrm>
          <a:prstGeom prst="rect">
            <a:avLst/>
          </a:prstGeom>
        </p:spPr>
      </p:pic>
      <p:sp>
        <p:nvSpPr>
          <p:cNvPr id="3" name="Rectangle: Rounded Corners 2">
            <a:extLst>
              <a:ext uri="{FF2B5EF4-FFF2-40B4-BE49-F238E27FC236}">
                <a16:creationId xmlns:a16="http://schemas.microsoft.com/office/drawing/2014/main" id="{35385DDD-99C5-E137-A1C7-60A004F4F13D}"/>
              </a:ext>
            </a:extLst>
          </p:cNvPr>
          <p:cNvSpPr/>
          <p:nvPr/>
        </p:nvSpPr>
        <p:spPr>
          <a:xfrm>
            <a:off x="1422401" y="5231645"/>
            <a:ext cx="3628571" cy="584775"/>
          </a:xfrm>
          <a:prstGeom prst="roundRect">
            <a:avLst/>
          </a:prstGeom>
          <a:solidFill>
            <a:srgbClr val="4BC7C8"/>
          </a:solidFill>
          <a:ln w="57150" cap="flat" cmpd="sng" algn="ctr">
            <a:solidFill>
              <a:srgbClr val="4BC7C8"/>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Winnie </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571CE4F0-C57F-4C06-7666-3882BA818EB1}"/>
              </a:ext>
            </a:extLst>
          </p:cNvPr>
          <p:cNvSpPr/>
          <p:nvPr/>
        </p:nvSpPr>
        <p:spPr>
          <a:xfrm>
            <a:off x="7010399" y="5231644"/>
            <a:ext cx="3628571" cy="584775"/>
          </a:xfrm>
          <a:prstGeom prst="roundRect">
            <a:avLst/>
          </a:prstGeom>
          <a:solidFill>
            <a:srgbClr val="4BC7C8"/>
          </a:solidFill>
          <a:ln w="57150" cap="flat" cmpd="sng" algn="ctr">
            <a:solidFill>
              <a:srgbClr val="4BC7C8"/>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2200" b="1" kern="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Jobu</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223A9AD8-8DF0-F892-676B-1AFB57106D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2686" y="3418325"/>
            <a:ext cx="3048000" cy="1524000"/>
          </a:xfrm>
          <a:prstGeom prst="rect">
            <a:avLst/>
          </a:prstGeom>
          <a:ln w="38100" cap="sq">
            <a:solidFill>
              <a:srgbClr val="4BC7C8"/>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95DD2323-6232-4050-AFED-C9B96A796C37}"/>
              </a:ext>
            </a:extLst>
          </p:cNvPr>
          <p:cNvPicPr>
            <a:picLocks noChangeAspect="1"/>
          </p:cNvPicPr>
          <p:nvPr/>
        </p:nvPicPr>
        <p:blipFill>
          <a:blip r:embed="rId5">
            <a:extLst>
              <a:ext uri="{28A0092B-C50C-407E-A947-70E740481C1C}">
                <a14:useLocalDpi xmlns:a14="http://schemas.microsoft.com/office/drawing/2010/main" val="0"/>
              </a:ext>
            </a:extLst>
          </a:blip>
          <a:srcRect t="19470" b="14074"/>
          <a:stretch>
            <a:fillRect/>
          </a:stretch>
        </p:blipFill>
        <p:spPr>
          <a:xfrm>
            <a:off x="7291348" y="3429000"/>
            <a:ext cx="3066673" cy="1530506"/>
          </a:xfrm>
          <a:prstGeom prst="rect">
            <a:avLst/>
          </a:prstGeom>
          <a:ln w="38100">
            <a:solidFill>
              <a:srgbClr val="4BC7C8"/>
            </a:solidFill>
          </a:ln>
        </p:spPr>
      </p:pic>
    </p:spTree>
    <p:extLst>
      <p:ext uri="{BB962C8B-B14F-4D97-AF65-F5344CB8AC3E}">
        <p14:creationId xmlns:p14="http://schemas.microsoft.com/office/powerpoint/2010/main" val="2921434782"/>
      </p:ext>
    </p:extLst>
  </p:cSld>
  <p:clrMapOvr>
    <a:masterClrMapping/>
  </p:clrMapOvr>
</p:sld>
</file>

<file path=ppt/theme/theme1.xml><?xml version="1.0" encoding="utf-8"?>
<a:theme xmlns:a="http://schemas.openxmlformats.org/drawingml/2006/main" name="3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3313</TotalTime>
  <Words>4587</Words>
  <Application>Microsoft Office PowerPoint</Application>
  <PresentationFormat>Widescreen</PresentationFormat>
  <Paragraphs>412</Paragraphs>
  <Slides>20</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20</vt:i4>
      </vt:variant>
    </vt:vector>
  </HeadingPairs>
  <TitlesOfParts>
    <vt:vector size="28" baseType="lpstr">
      <vt:lpstr>Aptos</vt:lpstr>
      <vt:lpstr>Arial</vt:lpstr>
      <vt:lpstr>Calibri</vt:lpstr>
      <vt:lpstr>Calibri Light</vt:lpstr>
      <vt:lpstr>MV Boli</vt:lpstr>
      <vt:lpstr>Open Sans</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Adkins</dc:creator>
  <cp:lastModifiedBy>Emily Adkins</cp:lastModifiedBy>
  <cp:revision>82</cp:revision>
  <dcterms:created xsi:type="dcterms:W3CDTF">2024-09-04T08:37:01Z</dcterms:created>
  <dcterms:modified xsi:type="dcterms:W3CDTF">2026-06-24T13:01:06Z</dcterms:modified>
</cp:coreProperties>
</file>