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5"/>
  </p:notesMasterIdLst>
  <p:sldIdLst>
    <p:sldId id="981" r:id="rId3"/>
    <p:sldId id="256" r:id="rId4"/>
    <p:sldId id="966" r:id="rId5"/>
    <p:sldId id="985" r:id="rId6"/>
    <p:sldId id="986" r:id="rId7"/>
    <p:sldId id="987" r:id="rId8"/>
    <p:sldId id="988" r:id="rId9"/>
    <p:sldId id="990" r:id="rId10"/>
    <p:sldId id="991" r:id="rId11"/>
    <p:sldId id="974" r:id="rId12"/>
    <p:sldId id="993" r:id="rId13"/>
    <p:sldId id="994" r:id="rId14"/>
    <p:sldId id="995" r:id="rId15"/>
    <p:sldId id="997" r:id="rId16"/>
    <p:sldId id="998" r:id="rId17"/>
    <p:sldId id="973" r:id="rId18"/>
    <p:sldId id="1000" r:id="rId19"/>
    <p:sldId id="1001" r:id="rId20"/>
    <p:sldId id="1003" r:id="rId21"/>
    <p:sldId id="999" r:id="rId22"/>
    <p:sldId id="969" r:id="rId23"/>
    <p:sldId id="40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E6B8E73-77B9-C749-1960-4F789FA7ABEE}" name="Emily Adkins" initials="EA" userId="24de325377db37fc" providerId="Windows Live"/>
  <p188:author id="{77DDFD75-2C84-62B9-8603-5F44DA466577}" name="Joe Gask" initials="JG" userId="e483100b6b305d2a" providerId="Windows Live"/>
  <p188:author id="{08C2F381-1777-245C-43F7-FBA3957C2FC2}" name="Kate Garlick" initials="KG" userId="247d839a940f1946" providerId="Windows Live"/>
  <p188:author id="{7229B69B-6FFC-C2EA-73AE-80D6E0776F7B}" name="Emily Adkins" initials="EA" userId="S::emilyadkins@unifrogtrce.onmicrosoft.com::7cc2ae19-d3e7-4bd0-824f-b6ffcec824e4" providerId="AD"/>
  <p188:author id="{DE2173D4-1BC1-96AC-194B-886B5D9930CD}" name="Annabel McDonald" initials="AM" userId="df39f375605b57f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BC7C8"/>
    <a:srgbClr val="DBF4F4"/>
    <a:srgbClr val="5B9BD5"/>
    <a:srgbClr val="BC8FDC"/>
    <a:srgbClr val="9BA0FB"/>
    <a:srgbClr val="DBDDFD"/>
    <a:srgbClr val="E8E9FE"/>
    <a:srgbClr val="DDC5ED"/>
    <a:srgbClr val="ECDFF5"/>
    <a:srgbClr val="BD90D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67312" autoAdjust="0"/>
  </p:normalViewPr>
  <p:slideViewPr>
    <p:cSldViewPr snapToGrid="0">
      <p:cViewPr varScale="1">
        <p:scale>
          <a:sx n="71" d="100"/>
          <a:sy n="71" d="100"/>
        </p:scale>
        <p:origin x="2028" y="6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 Id="rId30"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9F6F89-F8CB-42CF-8FFA-DA84E3025409}" type="datetimeFigureOut">
              <a:rPr lang="en-GB" smtClean="0"/>
              <a:t>26/06/2026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4312DF-8063-4954-8E3F-400C7487D9EE}" type="slidenum">
              <a:rPr lang="en-GB" smtClean="0"/>
              <a:t>‹#›</a:t>
            </a:fld>
            <a:endParaRPr lang="en-GB"/>
          </a:p>
        </p:txBody>
      </p:sp>
    </p:spTree>
    <p:extLst>
      <p:ext uri="{BB962C8B-B14F-4D97-AF65-F5344CB8AC3E}">
        <p14:creationId xmlns:p14="http://schemas.microsoft.com/office/powerpoint/2010/main" val="2949685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AAA13-E010-488D-A3F8-36A191D6C1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411A1C-C222-B9EE-67E6-380A9A53E3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106834-A232-0EE4-32CA-B3B3BF7560B2}"/>
              </a:ext>
            </a:extLst>
          </p:cNvPr>
          <p:cNvSpPr>
            <a:spLocks noGrp="1"/>
          </p:cNvSpPr>
          <p:nvPr>
            <p:ph type="body" idx="1"/>
          </p:nvPr>
        </p:nvSpPr>
        <p:spPr/>
        <p:txBody>
          <a:bodyPr/>
          <a:lstStyle/>
          <a:p>
            <a:r>
              <a:rPr lang="en-GB" b="0" u="sng" dirty="0"/>
              <a:t>Teacher’s notes:</a:t>
            </a:r>
          </a:p>
          <a:p>
            <a:endParaRPr lang="en-GB" b="0" u="none" dirty="0"/>
          </a:p>
          <a:p>
            <a:r>
              <a:rPr lang="en-GB" b="0" u="none" dirty="0"/>
              <a:t>Whilst Gatsby Benchmarks are designed for use with secondary schools and colleges, we’ve provided a best match for this lesson, for reference. </a:t>
            </a:r>
          </a:p>
          <a:p>
            <a:endParaRPr lang="en-GB"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dirty="0"/>
              <a:t>Our objectives are designed to be child friendly so please share these with your classes in way that suits you. </a:t>
            </a:r>
          </a:p>
          <a:p>
            <a:endParaRPr lang="en-GB"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dirty="0"/>
              <a:t>Our lessons are editable so you can adapt the slides and/or worksheet to suit the needs of your class. </a:t>
            </a:r>
          </a:p>
          <a:p>
            <a:endParaRPr lang="en-GB"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dirty="0"/>
              <a:t>You may choose to use the optional assessment activity found in the individual resource profile for this lesson. </a:t>
            </a:r>
            <a:r>
              <a:rPr lang="en-GB" sz="1200" dirty="0">
                <a:solidFill>
                  <a:srgbClr val="000000"/>
                </a:solidFill>
                <a:effectLst/>
                <a:latin typeface="Arial" panose="020B0604020202020204" pitchFamily="34" charset="0"/>
                <a:ea typeface="Times New Roman" panose="02020603050405020304" pitchFamily="18" charset="0"/>
              </a:rPr>
              <a:t>Children should record initial ideas in one colour either before a lesson or at the beginning of the lesson. This can then be revisited at the end of the lesson or after the lesson, with children adding new drawings, information, ideas, and attitudes, or editing earlier misconceptions and errors in a second colour to demonstrate progress. Encourage children to neatly cross through anything they want to edit so it can still be clearly seen. </a:t>
            </a:r>
          </a:p>
          <a:p>
            <a:endParaRPr lang="en-GB" b="0" u="none" dirty="0"/>
          </a:p>
        </p:txBody>
      </p:sp>
      <p:sp>
        <p:nvSpPr>
          <p:cNvPr id="4" name="Slide Number Placeholder 3">
            <a:extLst>
              <a:ext uri="{FF2B5EF4-FFF2-40B4-BE49-F238E27FC236}">
                <a16:creationId xmlns:a16="http://schemas.microsoft.com/office/drawing/2014/main" id="{D133408A-AD17-B629-4825-EA52D49E318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C9BEC-E11D-4BAB-B95E-6E8FA7997FA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9820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solidFill>
                  <a:srgbClr val="000000"/>
                </a:solidFill>
                <a:effectLst/>
                <a:latin typeface="Open Sans" panose="020B0606030504020204" pitchFamily="34" charset="0"/>
                <a:ea typeface="Times New Roman" panose="02020603050405020304" pitchFamily="18" charset="0"/>
              </a:rPr>
              <a:t>The farm in this story uses farming equipment from the present day. Whilst reading, encourage children to perform actions for each farming job.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en-GB" sz="1800" u="sng" kern="100" dirty="0">
                <a:effectLst/>
                <a:latin typeface="Open Sans" panose="020B0606030504020204" pitchFamily="34" charset="0"/>
                <a:ea typeface="Calibri" panose="020F0502020204030204" pitchFamily="34" charset="0"/>
                <a:cs typeface="Times New Roman" panose="02020603050405020304" pitchFamily="18" charset="0"/>
              </a:rPr>
              <a:t>Vocabulary: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b="1" kern="100" dirty="0">
                <a:effectLst/>
                <a:latin typeface="Open Sans" panose="020B0606030504020204" pitchFamily="34" charset="0"/>
                <a:ea typeface="Calibri" panose="020F0502020204030204" pitchFamily="34" charset="0"/>
                <a:cs typeface="Times New Roman" panose="02020603050405020304" pitchFamily="18" charset="0"/>
              </a:rPr>
              <a:t>Waterproof jacket</a:t>
            </a: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 a jacket which keeps water out.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b="1" kern="100" dirty="0">
                <a:effectLst/>
                <a:latin typeface="Open Sans" panose="020B0606030504020204" pitchFamily="34" charset="0"/>
                <a:ea typeface="Calibri" panose="020F0502020204030204" pitchFamily="34" charset="0"/>
                <a:cs typeface="Times New Roman" panose="02020603050405020304" pitchFamily="18" charset="0"/>
              </a:rPr>
              <a:t>Wellington boots</a:t>
            </a: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 knee-length, waterproof rubber boots.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08663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87F35-42DF-D3BF-189B-9CE8F44C30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CFDC9C-03C2-DF97-789C-AFC93D3C00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FEE88E-5985-E0E4-E3E2-517D2E834828}"/>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solidFill>
                  <a:srgbClr val="000000"/>
                </a:solidFill>
                <a:effectLst/>
                <a:latin typeface="Open Sans" panose="020B0606030504020204" pitchFamily="34" charset="0"/>
                <a:ea typeface="Times New Roman" panose="02020603050405020304" pitchFamily="18" charset="0"/>
              </a:rPr>
              <a:t>Encourage children to perform an action linked to the job or equipment used. </a:t>
            </a: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896DCDDB-4E76-82B7-7324-348349BE9E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46302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15841-8F76-DFD4-5D9F-198A25890B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ED9409-594D-8925-77F4-067A06871F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27D6F8-0C15-7EF7-1F6B-9CDD022F028E}"/>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solidFill>
                  <a:srgbClr val="000000"/>
                </a:solidFill>
                <a:effectLst/>
                <a:latin typeface="Open Sans" panose="020B0606030504020204" pitchFamily="34" charset="0"/>
                <a:ea typeface="Times New Roman" panose="02020603050405020304" pitchFamily="18" charset="0"/>
              </a:rPr>
              <a:t>Encourage children to perform an action linked to the job or equipment used.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a:lnSpc>
                <a:spcPct val="107000"/>
              </a:lnSpc>
              <a:spcAft>
                <a:spcPts val="800"/>
              </a:spcAft>
            </a:pPr>
            <a:r>
              <a:rPr lang="en-GB" sz="1800" u="sng" kern="100" dirty="0">
                <a:effectLst/>
                <a:latin typeface="Open Sans" panose="020B0606030504020204" pitchFamily="34" charset="0"/>
                <a:ea typeface="Calibri" panose="020F0502020204030204" pitchFamily="34" charset="0"/>
                <a:cs typeface="Times New Roman" panose="02020603050405020304" pitchFamily="18" charset="0"/>
              </a:rPr>
              <a:t>Vocabulary: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Font typeface="Symbol" panose="05050102010706020507" pitchFamily="18" charset="2"/>
              <a:buNone/>
            </a:pPr>
            <a:r>
              <a:rPr lang="en-GB" sz="1800" b="1" kern="100" dirty="0">
                <a:effectLst/>
                <a:latin typeface="Open Sans" panose="020B0606030504020204" pitchFamily="34" charset="0"/>
                <a:ea typeface="Calibri" panose="020F0502020204030204" pitchFamily="34" charset="0"/>
                <a:cs typeface="Times New Roman" panose="02020603050405020304" pitchFamily="18" charset="0"/>
              </a:rPr>
              <a:t>Combine harvester</a:t>
            </a: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 a large vehicle which cuts plants whilst you drive.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610AE02-DD05-A1C0-AA1E-AED3D10AB63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07572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F8408-0B42-A4A9-0135-BD6FCC90E9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EC55B0-0BE9-67A8-89C5-A070620253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E05A39-4AD8-AFFA-9977-9FA9D41D5A69}"/>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solidFill>
                  <a:srgbClr val="000000"/>
                </a:solidFill>
                <a:effectLst/>
                <a:latin typeface="Open Sans" panose="020B0606030504020204" pitchFamily="34" charset="0"/>
                <a:ea typeface="Times New Roman" panose="02020603050405020304" pitchFamily="18" charset="0"/>
              </a:rPr>
              <a:t>Encourage children to perform an action linked to the job or equipment used.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a:lnSpc>
                <a:spcPct val="107000"/>
              </a:lnSpc>
              <a:spcAft>
                <a:spcPts val="800"/>
              </a:spcAft>
            </a:pPr>
            <a:r>
              <a:rPr lang="en-GB" sz="1800" u="sng" kern="100" dirty="0">
                <a:effectLst/>
                <a:latin typeface="Open Sans" panose="020B0606030504020204" pitchFamily="34" charset="0"/>
                <a:ea typeface="Calibri" panose="020F0502020204030204" pitchFamily="34" charset="0"/>
                <a:cs typeface="Times New Roman" panose="02020603050405020304" pitchFamily="18" charset="0"/>
              </a:rPr>
              <a:t>Vocabulary: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Font typeface="Symbol" panose="05050102010706020507" pitchFamily="18" charset="2"/>
              <a:buNone/>
            </a:pPr>
            <a:r>
              <a:rPr lang="en-GB" sz="1800" b="1" kern="100" dirty="0">
                <a:effectLst/>
                <a:latin typeface="Open Sans" panose="020B0606030504020204" pitchFamily="34" charset="0"/>
                <a:ea typeface="Calibri" panose="020F0502020204030204" pitchFamily="34" charset="0"/>
                <a:cs typeface="Times New Roman" panose="02020603050405020304" pitchFamily="18" charset="0"/>
              </a:rPr>
              <a:t>Robotic harvester</a:t>
            </a: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 a robot which uses a robotic arm to pick fruit.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B3058E94-11FE-6893-1044-79AF36F34E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2159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A532BA-9319-F706-7640-25C8B06E28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263CE3-418D-9B3B-12C8-CD1271FC842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695A37-E9DB-106F-7117-D8FB19AB7E12}"/>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solidFill>
                  <a:srgbClr val="000000"/>
                </a:solidFill>
                <a:effectLst/>
                <a:latin typeface="Open Sans" panose="020B0606030504020204" pitchFamily="34" charset="0"/>
                <a:ea typeface="Times New Roman" panose="02020603050405020304" pitchFamily="18" charset="0"/>
              </a:rPr>
              <a:t>Encourage children to perform an action linked to the job or equipment used.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a:lnSpc>
                <a:spcPct val="107000"/>
              </a:lnSpc>
              <a:spcAft>
                <a:spcPts val="800"/>
              </a:spcAft>
            </a:pPr>
            <a:r>
              <a:rPr lang="en-GB" sz="1800" u="sng" kern="100" dirty="0">
                <a:effectLst/>
                <a:latin typeface="Open Sans" panose="020B0606030504020204" pitchFamily="34" charset="0"/>
                <a:ea typeface="Calibri" panose="020F0502020204030204" pitchFamily="34" charset="0"/>
                <a:cs typeface="Times New Roman" panose="02020603050405020304" pitchFamily="18" charset="0"/>
              </a:rPr>
              <a:t>Vocabulary: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spcAft>
                <a:spcPts val="800"/>
              </a:spcAft>
              <a:buFont typeface="Symbol" panose="05050102010706020507" pitchFamily="18" charset="2"/>
              <a:buNone/>
            </a:pPr>
            <a:r>
              <a:rPr lang="en-GB" sz="1800" b="1" kern="100" dirty="0">
                <a:effectLst/>
                <a:latin typeface="Open Sans" panose="020B0606030504020204" pitchFamily="34" charset="0"/>
                <a:ea typeface="Calibri" panose="020F0502020204030204" pitchFamily="34" charset="0"/>
                <a:cs typeface="Times New Roman" panose="02020603050405020304" pitchFamily="18" charset="0"/>
              </a:rPr>
              <a:t>Irrigation system</a:t>
            </a: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 machines which pump water automatically</a:t>
            </a: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02C11598-FCA8-75CF-019B-BE137931A09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44076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43DB5-973D-A0A7-CAEC-4FC9142B2E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5C8AE4-6E79-C8AC-03C5-279A28D8DC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BB4F73-02E7-EF00-4724-265A273366F2}"/>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Keep the images hidden for a greater challenge, or click to reveal images to use as prompts.</a:t>
            </a:r>
            <a:endParaRPr lang="en-GB" sz="1800" u="sng" dirty="0">
              <a:solidFill>
                <a:srgbClr val="000000"/>
              </a:solidFill>
              <a:effectLst/>
              <a:latin typeface="Open Sans" panose="020B0606030504020204" pitchFamily="34" charset="0"/>
              <a:ea typeface="Times New Roman" panose="02020603050405020304" pitchFamily="18" charset="0"/>
            </a:endParaRPr>
          </a:p>
          <a:p>
            <a:pPr marL="0" lvl="0" indent="0">
              <a:lnSpc>
                <a:spcPct val="107000"/>
              </a:lnSpc>
              <a:spcAft>
                <a:spcPts val="800"/>
              </a:spcAft>
              <a:buFont typeface="Symbol" panose="05050102010706020507" pitchFamily="18" charset="2"/>
              <a:buNone/>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u="sng" kern="100" dirty="0">
                <a:effectLst/>
                <a:latin typeface="Open Sans" panose="020B0606030504020204" pitchFamily="34" charset="0"/>
                <a:ea typeface="Calibri" panose="020F0502020204030204" pitchFamily="34" charset="0"/>
                <a:cs typeface="Times New Roman" panose="02020603050405020304" pitchFamily="18" charset="0"/>
              </a:rPr>
              <a:t>Suggested answers: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Milking machines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Combine harvester</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Robotic harvester</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Irrigation system</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E2097636-303F-40AD-4859-144E5F7005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68487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Keep the images hidden for a greater challenge, or click to reveal images to use as prompts</a:t>
            </a:r>
            <a:r>
              <a:rPr lang="en-GB" sz="1800" u="none" dirty="0">
                <a:solidFill>
                  <a:srgbClr val="000000"/>
                </a:solidFill>
                <a:effectLst/>
                <a:latin typeface="Open Sans" panose="020B0606030504020204" pitchFamily="34" charset="0"/>
              </a:rPr>
              <a:t>.</a:t>
            </a:r>
            <a:endParaRPr lang="en-GB" sz="1800" u="none" dirty="0">
              <a:solidFill>
                <a:srgbClr val="000000"/>
              </a:solidFill>
              <a:effectLst/>
              <a:latin typeface="Open Sans" panose="020B0606030504020204" pitchFamily="34" charset="0"/>
              <a:ea typeface="Times New Roman" panose="02020603050405020304" pitchFamily="18" charset="0"/>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467620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AFBF27-4695-E82F-BFD1-D2D75517C5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7CDD93-2910-7250-0CC4-77F66DE493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B4C92A-5CE9-13AF-DACF-598358BC853B}"/>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Keep the images hidden for a greater challenge, or click to reveal images to use as prompts</a:t>
            </a:r>
            <a:r>
              <a:rPr lang="en-GB" sz="1800" u="none" dirty="0">
                <a:solidFill>
                  <a:srgbClr val="000000"/>
                </a:solidFill>
                <a:effectLst/>
                <a:latin typeface="Open Sans" panose="020B0606030504020204" pitchFamily="34" charset="0"/>
              </a:rPr>
              <a:t>.</a:t>
            </a:r>
            <a:endParaRPr lang="en-GB" sz="1800" u="none" dirty="0">
              <a:solidFill>
                <a:srgbClr val="000000"/>
              </a:solidFill>
              <a:effectLst/>
              <a:latin typeface="Open Sans" panose="020B0606030504020204" pitchFamily="34" charset="0"/>
              <a:ea typeface="Times New Roman" panose="02020603050405020304" pitchFamily="18" charset="0"/>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048E08D8-2177-9981-84B5-17DAC951BB6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75540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B96B12-1E90-F108-CE26-8C9FAF02BD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6979A2-5F4F-E8B5-31EB-FF313F40D04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766930-5C7C-0AB4-B163-A29287220DDE}"/>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Keep the images hidden for a greater challenge, or click to reveal images to use as prompts</a:t>
            </a:r>
            <a:r>
              <a:rPr lang="en-GB" sz="1800" u="none" dirty="0">
                <a:solidFill>
                  <a:srgbClr val="000000"/>
                </a:solidFill>
                <a:effectLst/>
                <a:latin typeface="Open Sans" panose="020B0606030504020204" pitchFamily="34" charset="0"/>
              </a:rPr>
              <a:t>.</a:t>
            </a:r>
            <a:endParaRPr lang="en-GB" sz="1800" u="none" dirty="0">
              <a:solidFill>
                <a:srgbClr val="000000"/>
              </a:solidFill>
              <a:effectLst/>
              <a:latin typeface="Open Sans" panose="020B0606030504020204" pitchFamily="34" charset="0"/>
              <a:ea typeface="Times New Roman" panose="02020603050405020304" pitchFamily="18" charset="0"/>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45DFBBBB-F6B0-800F-BC39-5DAD51ACBE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16381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738A65-DE0C-D97B-0E4F-8281D766C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F16000-8AC6-FC67-6BFD-B22090B6B6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C193D9-3511-2C86-7168-C4DE9653B8A8}"/>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Segoe UI" panose="020B0502040204020203" pitchFamily="34" charset="0"/>
              </a:rPr>
              <a:t>Keep the images hidden for a greater challenge, or click to reveal images to use as prompts</a:t>
            </a:r>
            <a:r>
              <a:rPr lang="en-GB" sz="1800" u="none" dirty="0">
                <a:solidFill>
                  <a:srgbClr val="000000"/>
                </a:solidFill>
                <a:effectLst/>
                <a:latin typeface="Open Sans" panose="020B0606030504020204" pitchFamily="34" charset="0"/>
              </a:rPr>
              <a:t>.</a:t>
            </a:r>
            <a:endParaRPr lang="en-GB" sz="1800" u="none" dirty="0">
              <a:solidFill>
                <a:srgbClr val="000000"/>
              </a:solidFill>
              <a:effectLst/>
              <a:latin typeface="Open Sans" panose="020B0606030504020204" pitchFamily="34" charset="0"/>
              <a:ea typeface="Times New Roman" panose="02020603050405020304" pitchFamily="18" charset="0"/>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140BBA15-4511-365C-A837-7B255AA476B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44898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8460CA-E4DF-44B0-820C-F2AC221EA03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91465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F53ED-1A99-78E2-0EFD-F922C44D23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58DA74-2D81-1696-80CD-98F47107A0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CD16C5-679F-A430-ABB6-391B168E932F}"/>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effectLst/>
                <a:latin typeface="Open Sans" panose="020B0606030504020204" pitchFamily="34" charset="0"/>
                <a:ea typeface="Calibri" panose="020F0502020204030204" pitchFamily="34" charset="0"/>
              </a:rPr>
              <a:t>Suggested answers:</a:t>
            </a:r>
          </a:p>
          <a:p>
            <a:pPr marL="285750" indent="-285750">
              <a:buFont typeface="Arial" panose="020B0604020202020204" pitchFamily="34" charset="0"/>
              <a:buChar char="•"/>
            </a:pPr>
            <a:r>
              <a:rPr lang="en-GB" sz="1800" b="1" dirty="0">
                <a:effectLst/>
                <a:latin typeface="Open Sans" panose="020B0606030504020204" pitchFamily="34" charset="0"/>
                <a:ea typeface="Calibri" panose="020F0502020204030204" pitchFamily="34" charset="0"/>
              </a:rPr>
              <a:t>Peter’s</a:t>
            </a:r>
            <a:r>
              <a:rPr lang="en-GB" sz="1800" dirty="0">
                <a:effectLst/>
                <a:latin typeface="Open Sans" panose="020B0606030504020204" pitchFamily="34" charset="0"/>
                <a:ea typeface="Calibri" panose="020F0502020204030204" pitchFamily="34" charset="0"/>
              </a:rPr>
              <a:t> farm was from the </a:t>
            </a:r>
            <a:r>
              <a:rPr lang="en-GB" sz="1800" b="1" dirty="0">
                <a:effectLst/>
                <a:latin typeface="Open Sans" panose="020B0606030504020204" pitchFamily="34" charset="0"/>
                <a:ea typeface="Calibri" panose="020F0502020204030204" pitchFamily="34" charset="0"/>
              </a:rPr>
              <a:t>past</a:t>
            </a:r>
            <a:r>
              <a:rPr lang="en-GB" sz="1800" dirty="0">
                <a:effectLst/>
                <a:latin typeface="Open Sans" panose="020B0606030504020204" pitchFamily="34" charset="0"/>
                <a:ea typeface="Calibri" panose="020F0502020204030204" pitchFamily="34" charset="0"/>
              </a:rPr>
              <a:t>.</a:t>
            </a:r>
          </a:p>
          <a:p>
            <a:pPr marL="285750" indent="-285750">
              <a:buFont typeface="Arial" panose="020B0604020202020204" pitchFamily="34" charset="0"/>
              <a:buChar char="•"/>
            </a:pPr>
            <a:r>
              <a:rPr lang="en-GB" sz="1800" b="1" dirty="0">
                <a:effectLst/>
                <a:latin typeface="Open Sans" panose="020B0606030504020204" pitchFamily="34" charset="0"/>
                <a:ea typeface="Calibri" panose="020F0502020204030204" pitchFamily="34" charset="0"/>
              </a:rPr>
              <a:t>Julia’s</a:t>
            </a:r>
            <a:r>
              <a:rPr lang="en-GB" sz="1800" dirty="0">
                <a:effectLst/>
                <a:latin typeface="Open Sans" panose="020B0606030504020204" pitchFamily="34" charset="0"/>
                <a:ea typeface="Calibri" panose="020F0502020204030204" pitchFamily="34" charset="0"/>
              </a:rPr>
              <a:t> farm is set in the </a:t>
            </a:r>
            <a:r>
              <a:rPr lang="en-GB" sz="1800" b="1" dirty="0">
                <a:effectLst/>
                <a:latin typeface="Open Sans" panose="020B0606030504020204" pitchFamily="34" charset="0"/>
                <a:ea typeface="Calibri" panose="020F0502020204030204" pitchFamily="34" charset="0"/>
              </a:rPr>
              <a:t>present</a:t>
            </a:r>
            <a:r>
              <a:rPr lang="en-GB" sz="1800" dirty="0">
                <a:effectLst/>
                <a:latin typeface="Open Sans" panose="020B0606030504020204" pitchFamily="34" charset="0"/>
                <a:ea typeface="Calibri" panose="020F0502020204030204" pitchFamily="34" charset="0"/>
              </a:rPr>
              <a:t>.</a:t>
            </a:r>
          </a:p>
          <a:p>
            <a:endParaRPr lang="en-GB" sz="1800" dirty="0">
              <a:effectLst/>
              <a:latin typeface="Open Sans" panose="020B0606030504020204" pitchFamily="34" charset="0"/>
              <a:ea typeface="Calibri" panose="020F0502020204030204" pitchFamily="34" charset="0"/>
            </a:endParaRPr>
          </a:p>
          <a:p>
            <a:r>
              <a:rPr lang="en-GB" sz="1800" dirty="0">
                <a:effectLst/>
                <a:latin typeface="Open Sans" panose="020B0606030504020204" pitchFamily="34" charset="0"/>
                <a:ea typeface="Calibri" panose="020F0502020204030204" pitchFamily="34" charset="0"/>
              </a:rPr>
              <a:t>Highlight that stories might not always show accurate representation of jobs and sometimes show older versions of what the job looked like in the past. You may also discuss that most farms focus on doing one job e.g. just growing one type of crop, or just raising one type of animal. Many farms would have more than one worker. </a:t>
            </a:r>
          </a:p>
          <a:p>
            <a:endParaRPr lang="en-GB" sz="1800" u="sng" dirty="0">
              <a:solidFill>
                <a:srgbClr val="000000"/>
              </a:solidFill>
              <a:effectLst/>
              <a:latin typeface="Open Sans" panose="020B0606030504020204" pitchFamily="34" charset="0"/>
              <a:ea typeface="Calibri" panose="020F0502020204030204" pitchFamily="34" charset="0"/>
            </a:endParaRPr>
          </a:p>
        </p:txBody>
      </p:sp>
      <p:sp>
        <p:nvSpPr>
          <p:cNvPr id="4" name="Slide Number Placeholder 3">
            <a:extLst>
              <a:ext uri="{FF2B5EF4-FFF2-40B4-BE49-F238E27FC236}">
                <a16:creationId xmlns:a16="http://schemas.microsoft.com/office/drawing/2014/main" id="{E32A0FBF-6255-B98A-F036-55931D778C7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07715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u="none" dirty="0">
                <a:solidFill>
                  <a:srgbClr val="000000"/>
                </a:solidFill>
                <a:effectLst/>
                <a:latin typeface="Open Sans" panose="020B0606030504020204" pitchFamily="34" charset="0"/>
                <a:ea typeface="Times New Roman" panose="02020603050405020304" pitchFamily="18" charset="0"/>
              </a:rPr>
              <a:t>If you chose to use an assessment activity at the start of the lesson, you may wish to revisit it after completing this task. Encourage children to add new drawings, information, ideas, and attitudes, or to edit any earlier misconceptions or errors using a second colour to demonstrate their progress. </a:t>
            </a:r>
            <a:r>
              <a:rPr lang="en-GB" sz="1800" dirty="0">
                <a:solidFill>
                  <a:srgbClr val="000000"/>
                </a:solidFill>
                <a:effectLst/>
                <a:latin typeface="Arial" panose="020B0604020202020204" pitchFamily="34" charset="0"/>
                <a:ea typeface="Times New Roman" panose="02020603050405020304" pitchFamily="18" charset="0"/>
              </a:rPr>
              <a:t>Remind children to neatly cross through anything they want to edit so it can still be clearly seen. </a:t>
            </a:r>
            <a:endParaRPr lang="en-GB" sz="1800" u="sng" dirty="0">
              <a:solidFill>
                <a:srgbClr val="000000"/>
              </a:solidFill>
              <a:effectLst/>
              <a:latin typeface="Open Sans" panose="020B0606030504020204" pitchFamily="34" charset="0"/>
              <a:ea typeface="Times New Roman" panose="02020603050405020304" pitchFamily="18" charset="0"/>
            </a:endParaRPr>
          </a:p>
          <a:p>
            <a:endParaRPr lang="en-GB" sz="1800" u="sng" dirty="0">
              <a:solidFill>
                <a:srgbClr val="000000"/>
              </a:solidFill>
              <a:effectLst/>
              <a:latin typeface="Open Sans" panose="020B0606030504020204" pitchFamily="34" charset="0"/>
              <a:ea typeface="Times New Roman" panose="02020603050405020304" pitchFamily="18" charset="0"/>
            </a:endParaRPr>
          </a:p>
          <a:p>
            <a:pPr>
              <a:lnSpc>
                <a:spcPct val="107000"/>
              </a:lnSpc>
              <a:spcAft>
                <a:spcPts val="800"/>
              </a:spcAft>
            </a:pPr>
            <a:r>
              <a:rPr lang="en-GB" sz="1800" u="sng" kern="100" dirty="0">
                <a:effectLst/>
                <a:latin typeface="Open Sans" panose="020B0606030504020204" pitchFamily="34" charset="0"/>
                <a:ea typeface="Calibri" panose="020F0502020204030204" pitchFamily="34" charset="0"/>
                <a:cs typeface="Times New Roman" panose="02020603050405020304" pitchFamily="18" charset="0"/>
              </a:rPr>
              <a:t>Suggested answers: </a:t>
            </a:r>
            <a:endParaRPr lang="en-GB" sz="1800" u="sng" kern="1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Peter had to do more jobs by hand which would have been more tiring. </a:t>
            </a:r>
            <a:endParaRPr lang="en-GB" sz="1800" strike="sngStrike" kern="100" dirty="0">
              <a:solidFill>
                <a:srgbClr val="FF0000"/>
              </a:solidFill>
              <a:effectLst/>
              <a:latin typeface="Open Sans" panose="020B060603050402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Julia’s job would still be hard work, but science and technology has made things easier for her. She would have also had to be trained to use the equipment.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262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a:t>
            </a:r>
          </a:p>
          <a:p>
            <a:pPr marL="342900" lvl="0" indent="-342900" algn="just">
              <a:lnSpc>
                <a:spcPct val="107000"/>
              </a:lnSpc>
              <a:buFont typeface="Symbol" panose="05050102010706020507" pitchFamily="18" charset="2"/>
              <a:buChar char=""/>
            </a:pPr>
            <a:r>
              <a:rPr lang="en-GB" sz="1800" b="1" kern="100" dirty="0">
                <a:effectLst/>
                <a:latin typeface="Open Sans" panose="020B0606030504020204" pitchFamily="34" charset="0"/>
                <a:ea typeface="Calibri" panose="020F0502020204030204" pitchFamily="34" charset="0"/>
                <a:cs typeface="Times New Roman" panose="02020603050405020304" pitchFamily="18" charset="0"/>
              </a:rPr>
              <a:t>Farmer:</a:t>
            </a: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 grows food which people eat.</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Symbol" panose="05050102010706020507" pitchFamily="18" charset="2"/>
              <a:buChar char=""/>
            </a:pPr>
            <a:r>
              <a:rPr lang="en-GB" sz="1800" b="1" kern="100" dirty="0">
                <a:effectLst/>
                <a:latin typeface="Open Sans" panose="020B0606030504020204" pitchFamily="34" charset="0"/>
                <a:ea typeface="Calibri" panose="020F0502020204030204" pitchFamily="34" charset="0"/>
                <a:cs typeface="Times New Roman" panose="02020603050405020304" pitchFamily="18" charset="0"/>
              </a:rPr>
              <a:t>Bus driver:</a:t>
            </a: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 drives people to places they need to go.</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GB" sz="1800" b="1" kern="100" dirty="0">
                <a:effectLst/>
                <a:latin typeface="Open Sans" panose="020B0606030504020204" pitchFamily="34" charset="0"/>
                <a:ea typeface="Calibri" panose="020F0502020204030204" pitchFamily="34" charset="0"/>
                <a:cs typeface="Times New Roman" panose="02020603050405020304" pitchFamily="18" charset="0"/>
              </a:rPr>
              <a:t>Postal worker:</a:t>
            </a: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 delivers letters and parcels to people.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08026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8A1C8-54BC-D0E9-A76B-D0AEF7DBDD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29978C-316A-4BC2-B87D-CF1F1696C7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3D49B5-DDD8-B40C-2EEC-B3A8EEA1855B}"/>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The farm in this story uses farming equipment from the past. Whilst reading, encourage children to perform actions for each farming job.  </a:t>
            </a:r>
          </a:p>
          <a:p>
            <a:endParaRPr lang="en-GB" sz="1800" u="none" dirty="0">
              <a:solidFill>
                <a:srgbClr val="000000"/>
              </a:solidFill>
              <a:effectLst/>
              <a:latin typeface="Open Sans" panose="020B0606030504020204" pitchFamily="34" charset="0"/>
              <a:ea typeface="Times New Roman" panose="02020603050405020304" pitchFamily="18" charset="0"/>
            </a:endParaRPr>
          </a:p>
          <a:p>
            <a:pPr>
              <a:lnSpc>
                <a:spcPct val="107000"/>
              </a:lnSpc>
              <a:spcAft>
                <a:spcPts val="800"/>
              </a:spcAft>
            </a:pPr>
            <a:r>
              <a:rPr lang="en-GB" sz="1800" u="sng" kern="100" dirty="0">
                <a:effectLst/>
                <a:latin typeface="Open Sans" panose="020B0606030504020204" pitchFamily="34" charset="0"/>
                <a:ea typeface="Calibri" panose="020F0502020204030204" pitchFamily="34" charset="0"/>
                <a:cs typeface="Times New Roman" panose="02020603050405020304" pitchFamily="18" charset="0"/>
              </a:rPr>
              <a:t>Vocabulary: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nSpc>
                <a:spcPct val="107000"/>
              </a:lnSpc>
              <a:buFont typeface="Symbol" panose="05050102010706020507" pitchFamily="18" charset="2"/>
              <a:buNone/>
            </a:pPr>
            <a:r>
              <a:rPr lang="en-GB" sz="1800" b="1" kern="100" dirty="0">
                <a:effectLst/>
                <a:latin typeface="Open Sans" panose="020B0606030504020204" pitchFamily="34" charset="0"/>
                <a:ea typeface="Calibri" panose="020F0502020204030204" pitchFamily="34" charset="0"/>
                <a:cs typeface="Times New Roman" panose="02020603050405020304" pitchFamily="18" charset="0"/>
              </a:rPr>
              <a:t>Overalls</a:t>
            </a: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 clothes worn over other clothes to stop them getting dirty.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800" u="none"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0BDBAF15-7B76-3119-AFAF-C8053FD298F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16974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0EE1B-59D8-9E38-64D0-3E046DC78D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E4A291-E192-9852-8806-AF57ECA396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FE6CE2-D82A-AB5B-2228-FBBBD09BB7EE}"/>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Encourage children to perform an action linked to the job or equipment used. </a:t>
            </a:r>
          </a:p>
        </p:txBody>
      </p:sp>
      <p:sp>
        <p:nvSpPr>
          <p:cNvPr id="4" name="Slide Number Placeholder 3">
            <a:extLst>
              <a:ext uri="{FF2B5EF4-FFF2-40B4-BE49-F238E27FC236}">
                <a16:creationId xmlns:a16="http://schemas.microsoft.com/office/drawing/2014/main" id="{C993BF77-340B-D8A0-9B85-826DE59F5A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9978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383CC-71D0-9D67-DF76-A762CCD635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929650-5620-684C-7DE1-E5780FAFB2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9F2E80-5CDB-413B-6317-1A7968E2BC31}"/>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solidFill>
                  <a:srgbClr val="000000"/>
                </a:solidFill>
                <a:effectLst/>
                <a:latin typeface="Open Sans" panose="020B0606030504020204" pitchFamily="34" charset="0"/>
                <a:ea typeface="Times New Roman" panose="02020603050405020304" pitchFamily="18" charset="0"/>
              </a:rPr>
              <a:t>Encourage children to perform an action linked to the job or equipment used. </a:t>
            </a:r>
          </a:p>
          <a:p>
            <a:endParaRPr lang="en-GB" sz="1800" b="1" u="sng" dirty="0">
              <a:solidFill>
                <a:srgbClr val="000000"/>
              </a:solidFill>
              <a:effectLst/>
              <a:latin typeface="Open Sans" panose="020B0606030504020204" pitchFamily="34" charset="0"/>
              <a:ea typeface="Times New Roman" panose="02020603050405020304" pitchFamily="18" charset="0"/>
            </a:endParaRPr>
          </a:p>
          <a:p>
            <a:pPr>
              <a:lnSpc>
                <a:spcPct val="107000"/>
              </a:lnSpc>
              <a:spcAft>
                <a:spcPts val="800"/>
              </a:spcAft>
            </a:pPr>
            <a:r>
              <a:rPr lang="en-GB" sz="1800" u="sng" kern="100" dirty="0">
                <a:effectLst/>
                <a:latin typeface="Open Sans" panose="020B0606030504020204" pitchFamily="34" charset="0"/>
                <a:ea typeface="Calibri" panose="020F0502020204030204" pitchFamily="34" charset="0"/>
                <a:cs typeface="Times New Roman" panose="02020603050405020304" pitchFamily="18" charset="0"/>
              </a:rPr>
              <a:t>Vocabulary: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b="1" kern="100" dirty="0">
                <a:effectLst/>
                <a:latin typeface="Open Sans" panose="020B0606030504020204" pitchFamily="34" charset="0"/>
                <a:ea typeface="Calibri" panose="020F0502020204030204" pitchFamily="34" charset="0"/>
                <a:cs typeface="Times New Roman" panose="02020603050405020304" pitchFamily="18" charset="0"/>
              </a:rPr>
              <a:t>Scythe</a:t>
            </a: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 a long, curved blade used to cut crops.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b="1" kern="100" dirty="0">
                <a:effectLst/>
                <a:latin typeface="Open Sans" panose="020B0606030504020204" pitchFamily="34" charset="0"/>
                <a:ea typeface="Calibri" panose="020F0502020204030204" pitchFamily="34" charset="0"/>
                <a:cs typeface="Times New Roman" panose="02020603050405020304" pitchFamily="18" charset="0"/>
              </a:rPr>
              <a:t>Sickle</a:t>
            </a: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 a smaller curved blade used to cut crops.</a:t>
            </a:r>
          </a:p>
          <a:p>
            <a:endParaRPr lang="en-GB" sz="1800" b="1"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5F279606-0F60-A6F4-4024-82531A8F438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1700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F1F98-D716-63CE-FC91-3593CD12ED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1FF30D-7722-315B-F7C6-ECB569CB30A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9669AE-5F57-EE78-4DEB-11CF425C0D40}"/>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solidFill>
                  <a:srgbClr val="000000"/>
                </a:solidFill>
                <a:effectLst/>
                <a:latin typeface="Open Sans" panose="020B0606030504020204" pitchFamily="34" charset="0"/>
                <a:ea typeface="Times New Roman" panose="02020603050405020304" pitchFamily="18" charset="0"/>
              </a:rPr>
              <a:t>Encourage children to perform an action linked to the job or equipment used. </a:t>
            </a: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F51DA223-E18A-ADDA-FE6D-C4E2B13D9C7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51811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DFDDF7-8341-AF0E-C5B3-5EA953E8FD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25BED5-CA4D-8337-EC80-93E2642CBC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8A888-B00F-6A66-CA44-78EE9B7BC81A}"/>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u="none" dirty="0">
                <a:solidFill>
                  <a:srgbClr val="000000"/>
                </a:solidFill>
                <a:effectLst/>
                <a:latin typeface="Open Sans" panose="020B0606030504020204" pitchFamily="34" charset="0"/>
                <a:ea typeface="Times New Roman" panose="02020603050405020304" pitchFamily="18" charset="0"/>
              </a:rPr>
              <a:t>Encourage children to perform an action linked to the job or equipment used. </a:t>
            </a: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2F7A8557-7C8E-B7B2-7CE9-8FBE329DF81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064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DD16E-5CFB-29FD-ABD0-A943317D8F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2DE9EF-8383-DBD7-E342-E4EFAD845F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ED4A21-1F41-8792-91E4-E58A6248E1A9}"/>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US" sz="1800" dirty="0">
                <a:effectLst/>
                <a:latin typeface="Segoe UI" panose="020B0502040204020203" pitchFamily="34" charset="0"/>
              </a:rPr>
              <a:t>Keep the images hidden for a greater challenge, or click to reveal images to use as prompts.</a:t>
            </a:r>
            <a:endParaRPr lang="en-GB" sz="1800" u="sng" dirty="0">
              <a:solidFill>
                <a:srgbClr val="000000"/>
              </a:solidFill>
              <a:effectLst/>
              <a:latin typeface="Open Sans" panose="020B0606030504020204" pitchFamily="34" charset="0"/>
              <a:ea typeface="Times New Roman" panose="02020603050405020304" pitchFamily="18" charset="0"/>
            </a:endParaRPr>
          </a:p>
          <a:p>
            <a:pPr marL="0" lvl="0" indent="0">
              <a:lnSpc>
                <a:spcPct val="107000"/>
              </a:lnSpc>
              <a:spcAft>
                <a:spcPts val="800"/>
              </a:spcAft>
              <a:buFont typeface="Symbol" panose="05050102010706020507" pitchFamily="18" charset="2"/>
              <a:buNone/>
            </a:pP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u="sng" kern="100" dirty="0">
                <a:effectLst/>
                <a:latin typeface="Open Sans" panose="020B0606030504020204" pitchFamily="34" charset="0"/>
                <a:ea typeface="Calibri" panose="020F0502020204030204" pitchFamily="34" charset="0"/>
                <a:cs typeface="Times New Roman" panose="02020603050405020304" pitchFamily="18" charset="0"/>
              </a:rPr>
              <a:t>Suggested answers:</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Stool</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Bucket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Scythe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Sickle</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Basket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kern="100" dirty="0">
                <a:effectLst/>
                <a:latin typeface="Open Sans" panose="020B0606030504020204" pitchFamily="34" charset="0"/>
                <a:ea typeface="Calibri" panose="020F0502020204030204" pitchFamily="34" charset="0"/>
                <a:cs typeface="Times New Roman" panose="02020603050405020304" pitchFamily="18" charset="0"/>
              </a:rPr>
              <a:t>Water pump</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58CE3B54-1DB2-183B-122C-0466BEF372D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71215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E08DF-9874-AAA6-572C-B7927862F2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5E41E44-FD6F-FC2D-AB16-96C572D448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F2E74EE-7CF9-DE2B-1710-AEA19F1FC593}"/>
              </a:ext>
            </a:extLst>
          </p:cNvPr>
          <p:cNvSpPr>
            <a:spLocks noGrp="1"/>
          </p:cNvSpPr>
          <p:nvPr>
            <p:ph type="dt" sz="half" idx="10"/>
          </p:nvPr>
        </p:nvSpPr>
        <p:spPr/>
        <p:txBody>
          <a:bodyPr/>
          <a:lstStyle/>
          <a:p>
            <a:fld id="{5839EDA7-5F76-42CD-A89E-668EA6A67FC8}" type="datetimeFigureOut">
              <a:rPr lang="en-GB" smtClean="0"/>
              <a:t>26/06/2026</a:t>
            </a:fld>
            <a:endParaRPr lang="en-GB" dirty="0"/>
          </a:p>
        </p:txBody>
      </p:sp>
      <p:sp>
        <p:nvSpPr>
          <p:cNvPr id="5" name="Footer Placeholder 4">
            <a:extLst>
              <a:ext uri="{FF2B5EF4-FFF2-40B4-BE49-F238E27FC236}">
                <a16:creationId xmlns:a16="http://schemas.microsoft.com/office/drawing/2014/main" id="{9B8C9CB7-6A14-9B64-4012-E9EFB2F768F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708A3FB-158A-BE24-527D-C72AAD985447}"/>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1308683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15416-9D36-AB1D-B11C-DDE8F781085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E901F0C-1B7D-8EDF-8BEE-88D14EBE8D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69E2E8-3292-657A-589F-8AED87C97BCD}"/>
              </a:ext>
            </a:extLst>
          </p:cNvPr>
          <p:cNvSpPr>
            <a:spLocks noGrp="1"/>
          </p:cNvSpPr>
          <p:nvPr>
            <p:ph type="dt" sz="half" idx="10"/>
          </p:nvPr>
        </p:nvSpPr>
        <p:spPr/>
        <p:txBody>
          <a:bodyPr/>
          <a:lstStyle/>
          <a:p>
            <a:fld id="{5839EDA7-5F76-42CD-A89E-668EA6A67FC8}" type="datetimeFigureOut">
              <a:rPr lang="en-GB" smtClean="0"/>
              <a:t>26/06/2026</a:t>
            </a:fld>
            <a:endParaRPr lang="en-GB" dirty="0"/>
          </a:p>
        </p:txBody>
      </p:sp>
      <p:sp>
        <p:nvSpPr>
          <p:cNvPr id="5" name="Footer Placeholder 4">
            <a:extLst>
              <a:ext uri="{FF2B5EF4-FFF2-40B4-BE49-F238E27FC236}">
                <a16:creationId xmlns:a16="http://schemas.microsoft.com/office/drawing/2014/main" id="{08CF6616-2A08-1639-8158-38263F0E267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C1D6128-F448-B923-AC96-FB646FC0E85E}"/>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43362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F923D6E-790D-FB10-8631-B5B943372E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D023592-755F-4DD7-E209-892B05D5FA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11048D-AD06-C822-1689-100FE04714B3}"/>
              </a:ext>
            </a:extLst>
          </p:cNvPr>
          <p:cNvSpPr>
            <a:spLocks noGrp="1"/>
          </p:cNvSpPr>
          <p:nvPr>
            <p:ph type="dt" sz="half" idx="10"/>
          </p:nvPr>
        </p:nvSpPr>
        <p:spPr/>
        <p:txBody>
          <a:bodyPr/>
          <a:lstStyle/>
          <a:p>
            <a:fld id="{5839EDA7-5F76-42CD-A89E-668EA6A67FC8}" type="datetimeFigureOut">
              <a:rPr lang="en-GB" smtClean="0"/>
              <a:t>26/06/2026</a:t>
            </a:fld>
            <a:endParaRPr lang="en-GB" dirty="0"/>
          </a:p>
        </p:txBody>
      </p:sp>
      <p:sp>
        <p:nvSpPr>
          <p:cNvPr id="5" name="Footer Placeholder 4">
            <a:extLst>
              <a:ext uri="{FF2B5EF4-FFF2-40B4-BE49-F238E27FC236}">
                <a16:creationId xmlns:a16="http://schemas.microsoft.com/office/drawing/2014/main" id="{67009739-F7D4-DC58-0A53-2D0AAEBA74F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7F7EC02-3FAF-4965-C405-91A701735513}"/>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326924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D50BB-9938-4958-ACF3-3DD2ABEF2C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C516EB9-FCA2-4438-98EB-59BE04AC3C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B2E6272-A3CC-4AB9-9DA2-ECC998FE54B1}"/>
              </a:ext>
            </a:extLst>
          </p:cNvPr>
          <p:cNvSpPr>
            <a:spLocks noGrp="1"/>
          </p:cNvSpPr>
          <p:nvPr>
            <p:ph type="dt" sz="half" idx="10"/>
          </p:nvPr>
        </p:nvSpPr>
        <p:spPr/>
        <p:txBody>
          <a:bodyPr/>
          <a:lstStyle/>
          <a:p>
            <a:fld id="{E173ECAF-29A6-42B4-B150-38BE3D615D6D}" type="datetimeFigureOut">
              <a:rPr lang="en-GB" smtClean="0"/>
              <a:t>26/06/2026</a:t>
            </a:fld>
            <a:endParaRPr lang="en-GB"/>
          </a:p>
        </p:txBody>
      </p:sp>
      <p:sp>
        <p:nvSpPr>
          <p:cNvPr id="5" name="Footer Placeholder 4">
            <a:extLst>
              <a:ext uri="{FF2B5EF4-FFF2-40B4-BE49-F238E27FC236}">
                <a16:creationId xmlns:a16="http://schemas.microsoft.com/office/drawing/2014/main" id="{4F88AE44-FE61-4949-B1D7-A22F6E76B6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4CB759-A80B-402B-9592-4DC3995DFE1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787419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AC33A-2654-4D07-8A0D-3AD1FFCB6F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E02DC0-D5BD-4CC7-B833-BA3BFEAE8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975888-B93F-49F5-8A69-2C00511DC9AE}"/>
              </a:ext>
            </a:extLst>
          </p:cNvPr>
          <p:cNvSpPr>
            <a:spLocks noGrp="1"/>
          </p:cNvSpPr>
          <p:nvPr>
            <p:ph type="dt" sz="half" idx="10"/>
          </p:nvPr>
        </p:nvSpPr>
        <p:spPr/>
        <p:txBody>
          <a:bodyPr/>
          <a:lstStyle/>
          <a:p>
            <a:fld id="{E173ECAF-29A6-42B4-B150-38BE3D615D6D}" type="datetimeFigureOut">
              <a:rPr lang="en-GB" smtClean="0"/>
              <a:t>26/06/2026</a:t>
            </a:fld>
            <a:endParaRPr lang="en-GB"/>
          </a:p>
        </p:txBody>
      </p:sp>
      <p:sp>
        <p:nvSpPr>
          <p:cNvPr id="5" name="Footer Placeholder 4">
            <a:extLst>
              <a:ext uri="{FF2B5EF4-FFF2-40B4-BE49-F238E27FC236}">
                <a16:creationId xmlns:a16="http://schemas.microsoft.com/office/drawing/2014/main" id="{FA7BE509-A786-48DC-80FA-1E4C2B9047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6E1B51-C837-4A22-AB12-21055F3B13AC}"/>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22093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F338-3078-4A19-8CA0-6B0B198A7A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4F470FE-8982-4EAD-B101-C8FF16FC1A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C20C1-5F2B-4528-B4B1-9BB42FB0876A}"/>
              </a:ext>
            </a:extLst>
          </p:cNvPr>
          <p:cNvSpPr>
            <a:spLocks noGrp="1"/>
          </p:cNvSpPr>
          <p:nvPr>
            <p:ph type="dt" sz="half" idx="10"/>
          </p:nvPr>
        </p:nvSpPr>
        <p:spPr/>
        <p:txBody>
          <a:bodyPr/>
          <a:lstStyle/>
          <a:p>
            <a:fld id="{E173ECAF-29A6-42B4-B150-38BE3D615D6D}" type="datetimeFigureOut">
              <a:rPr lang="en-GB" smtClean="0"/>
              <a:t>26/06/2026</a:t>
            </a:fld>
            <a:endParaRPr lang="en-GB"/>
          </a:p>
        </p:txBody>
      </p:sp>
      <p:sp>
        <p:nvSpPr>
          <p:cNvPr id="5" name="Footer Placeholder 4">
            <a:extLst>
              <a:ext uri="{FF2B5EF4-FFF2-40B4-BE49-F238E27FC236}">
                <a16:creationId xmlns:a16="http://schemas.microsoft.com/office/drawing/2014/main" id="{9102CABF-69AD-4BD8-9C18-072D2B195C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790493-36B0-437C-B153-F2A2F518655F}"/>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55276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0FBFF-7BBC-41C5-8661-45E62004E6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9CE8B72-5509-40C1-8606-6947F1D9096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45C56CA-B1E9-4D5F-8868-CCFDACDF457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849D1AD-EA99-4EF3-86D7-70C6C4A6F828}"/>
              </a:ext>
            </a:extLst>
          </p:cNvPr>
          <p:cNvSpPr>
            <a:spLocks noGrp="1"/>
          </p:cNvSpPr>
          <p:nvPr>
            <p:ph type="dt" sz="half" idx="10"/>
          </p:nvPr>
        </p:nvSpPr>
        <p:spPr/>
        <p:txBody>
          <a:bodyPr/>
          <a:lstStyle/>
          <a:p>
            <a:fld id="{E173ECAF-29A6-42B4-B150-38BE3D615D6D}" type="datetimeFigureOut">
              <a:rPr lang="en-GB" smtClean="0"/>
              <a:t>26/06/2026</a:t>
            </a:fld>
            <a:endParaRPr lang="en-GB"/>
          </a:p>
        </p:txBody>
      </p:sp>
      <p:sp>
        <p:nvSpPr>
          <p:cNvPr id="6" name="Footer Placeholder 5">
            <a:extLst>
              <a:ext uri="{FF2B5EF4-FFF2-40B4-BE49-F238E27FC236}">
                <a16:creationId xmlns:a16="http://schemas.microsoft.com/office/drawing/2014/main" id="{FFB91B4A-ABE3-4699-A315-B167F00B2B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B2D8AD-27CD-4010-B9D8-6F0F43406EC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373998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AF9F7-E92E-4E1A-8DC4-48F5C1F20AE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AEF68B-713B-4003-A138-4D24B46AAD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369BFC5-1A68-49EA-89A3-08D24A4DE0E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97A59A-FDB8-44C7-8974-161CFC1713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1CDA72C-1FDF-4D3C-A016-7D19679C2D8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EA5626F-4DA9-416A-A68F-43036AE8BCA3}"/>
              </a:ext>
            </a:extLst>
          </p:cNvPr>
          <p:cNvSpPr>
            <a:spLocks noGrp="1"/>
          </p:cNvSpPr>
          <p:nvPr>
            <p:ph type="dt" sz="half" idx="10"/>
          </p:nvPr>
        </p:nvSpPr>
        <p:spPr/>
        <p:txBody>
          <a:bodyPr/>
          <a:lstStyle/>
          <a:p>
            <a:fld id="{E173ECAF-29A6-42B4-B150-38BE3D615D6D}" type="datetimeFigureOut">
              <a:rPr lang="en-GB" smtClean="0"/>
              <a:t>26/06/2026</a:t>
            </a:fld>
            <a:endParaRPr lang="en-GB"/>
          </a:p>
        </p:txBody>
      </p:sp>
      <p:sp>
        <p:nvSpPr>
          <p:cNvPr id="8" name="Footer Placeholder 7">
            <a:extLst>
              <a:ext uri="{FF2B5EF4-FFF2-40B4-BE49-F238E27FC236}">
                <a16:creationId xmlns:a16="http://schemas.microsoft.com/office/drawing/2014/main" id="{6211EC45-70C7-410E-A0DC-F2EE40E2A8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E26EFEA-73C3-40B8-98BF-A1F39CB75D00}"/>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7874895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1A396-8030-411E-B560-3725009274F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6A65C3D-E601-42E7-A71B-32B852BF516D}"/>
              </a:ext>
            </a:extLst>
          </p:cNvPr>
          <p:cNvSpPr>
            <a:spLocks noGrp="1"/>
          </p:cNvSpPr>
          <p:nvPr>
            <p:ph type="dt" sz="half" idx="10"/>
          </p:nvPr>
        </p:nvSpPr>
        <p:spPr/>
        <p:txBody>
          <a:bodyPr/>
          <a:lstStyle/>
          <a:p>
            <a:fld id="{E173ECAF-29A6-42B4-B150-38BE3D615D6D}" type="datetimeFigureOut">
              <a:rPr lang="en-GB" smtClean="0"/>
              <a:t>26/06/2026</a:t>
            </a:fld>
            <a:endParaRPr lang="en-GB"/>
          </a:p>
        </p:txBody>
      </p:sp>
      <p:sp>
        <p:nvSpPr>
          <p:cNvPr id="4" name="Footer Placeholder 3">
            <a:extLst>
              <a:ext uri="{FF2B5EF4-FFF2-40B4-BE49-F238E27FC236}">
                <a16:creationId xmlns:a16="http://schemas.microsoft.com/office/drawing/2014/main" id="{4DA3299D-F48C-4182-9944-50CF9B8773D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DD54F88-0784-4E29-B071-93D330224142}"/>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077558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41578B-DFDA-49E9-84CE-5FF8DDFB4EF4}"/>
              </a:ext>
            </a:extLst>
          </p:cNvPr>
          <p:cNvSpPr>
            <a:spLocks noGrp="1"/>
          </p:cNvSpPr>
          <p:nvPr>
            <p:ph type="dt" sz="half" idx="10"/>
          </p:nvPr>
        </p:nvSpPr>
        <p:spPr/>
        <p:txBody>
          <a:bodyPr/>
          <a:lstStyle/>
          <a:p>
            <a:fld id="{E173ECAF-29A6-42B4-B150-38BE3D615D6D}" type="datetimeFigureOut">
              <a:rPr lang="en-GB" smtClean="0"/>
              <a:t>26/06/2026</a:t>
            </a:fld>
            <a:endParaRPr lang="en-GB"/>
          </a:p>
        </p:txBody>
      </p:sp>
      <p:sp>
        <p:nvSpPr>
          <p:cNvPr id="3" name="Footer Placeholder 2">
            <a:extLst>
              <a:ext uri="{FF2B5EF4-FFF2-40B4-BE49-F238E27FC236}">
                <a16:creationId xmlns:a16="http://schemas.microsoft.com/office/drawing/2014/main" id="{8146302E-26F7-417E-A9EB-1C837301813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8A8D2BA-2385-47F1-8E89-D816CBEB37DE}"/>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4163253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2121A-C2DC-40FB-A647-4AD8566EBC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9C4B9E0-A19A-4870-BA1D-3298D950C8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3C0EB8-FC1F-471A-97D7-BB2D60B1C3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223B42-A846-43BD-9AAD-2E24A88EDDEA}"/>
              </a:ext>
            </a:extLst>
          </p:cNvPr>
          <p:cNvSpPr>
            <a:spLocks noGrp="1"/>
          </p:cNvSpPr>
          <p:nvPr>
            <p:ph type="dt" sz="half" idx="10"/>
          </p:nvPr>
        </p:nvSpPr>
        <p:spPr/>
        <p:txBody>
          <a:bodyPr/>
          <a:lstStyle/>
          <a:p>
            <a:fld id="{E173ECAF-29A6-42B4-B150-38BE3D615D6D}" type="datetimeFigureOut">
              <a:rPr lang="en-GB" smtClean="0"/>
              <a:t>26/06/2026</a:t>
            </a:fld>
            <a:endParaRPr lang="en-GB"/>
          </a:p>
        </p:txBody>
      </p:sp>
      <p:sp>
        <p:nvSpPr>
          <p:cNvPr id="6" name="Footer Placeholder 5">
            <a:extLst>
              <a:ext uri="{FF2B5EF4-FFF2-40B4-BE49-F238E27FC236}">
                <a16:creationId xmlns:a16="http://schemas.microsoft.com/office/drawing/2014/main" id="{24C45026-FE01-483C-9BDF-62CB7AE8E6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881998-B493-4BC6-B8DD-EF346FDA6FD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47547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BB6AE-9D41-9E7A-31A7-2657EFFD3A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7078962-E545-180B-3D94-F80C39152B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80B8BC-8468-EC5A-77F3-6C1CC25136A8}"/>
              </a:ext>
            </a:extLst>
          </p:cNvPr>
          <p:cNvSpPr>
            <a:spLocks noGrp="1"/>
          </p:cNvSpPr>
          <p:nvPr>
            <p:ph type="dt" sz="half" idx="10"/>
          </p:nvPr>
        </p:nvSpPr>
        <p:spPr/>
        <p:txBody>
          <a:bodyPr/>
          <a:lstStyle/>
          <a:p>
            <a:fld id="{5839EDA7-5F76-42CD-A89E-668EA6A67FC8}" type="datetimeFigureOut">
              <a:rPr lang="en-GB" smtClean="0"/>
              <a:t>26/06/2026</a:t>
            </a:fld>
            <a:endParaRPr lang="en-GB" dirty="0"/>
          </a:p>
        </p:txBody>
      </p:sp>
      <p:sp>
        <p:nvSpPr>
          <p:cNvPr id="5" name="Footer Placeholder 4">
            <a:extLst>
              <a:ext uri="{FF2B5EF4-FFF2-40B4-BE49-F238E27FC236}">
                <a16:creationId xmlns:a16="http://schemas.microsoft.com/office/drawing/2014/main" id="{DAB39C98-AC47-83F1-F9E2-38A7E4C862C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DB8DB97-1537-ACEC-14C4-E70CE8CF99B0}"/>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2637967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27322-13AA-4250-BE18-3575A73873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0C46482-68B4-4ACC-8F7D-379C48F7C6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ECCC9E-715A-4C22-B3EF-F0A8DD2B44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88B1558-510D-4EFA-8C56-24A52B08D828}"/>
              </a:ext>
            </a:extLst>
          </p:cNvPr>
          <p:cNvSpPr>
            <a:spLocks noGrp="1"/>
          </p:cNvSpPr>
          <p:nvPr>
            <p:ph type="dt" sz="half" idx="10"/>
          </p:nvPr>
        </p:nvSpPr>
        <p:spPr/>
        <p:txBody>
          <a:bodyPr/>
          <a:lstStyle/>
          <a:p>
            <a:fld id="{E173ECAF-29A6-42B4-B150-38BE3D615D6D}" type="datetimeFigureOut">
              <a:rPr lang="en-GB" smtClean="0"/>
              <a:t>26/06/2026</a:t>
            </a:fld>
            <a:endParaRPr lang="en-GB"/>
          </a:p>
        </p:txBody>
      </p:sp>
      <p:sp>
        <p:nvSpPr>
          <p:cNvPr id="6" name="Footer Placeholder 5">
            <a:extLst>
              <a:ext uri="{FF2B5EF4-FFF2-40B4-BE49-F238E27FC236}">
                <a16:creationId xmlns:a16="http://schemas.microsoft.com/office/drawing/2014/main" id="{BCD9A235-6CBB-4649-B31D-C424D923FC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D08BC1-1919-452C-B007-0A8930D7665B}"/>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6143561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FB2F1-A7BE-443C-90A4-300D3C21682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374585-CCD9-44C0-A8BA-517E69A86B0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265184-EFAC-4E7C-97CA-FC4B7645B95A}"/>
              </a:ext>
            </a:extLst>
          </p:cNvPr>
          <p:cNvSpPr>
            <a:spLocks noGrp="1"/>
          </p:cNvSpPr>
          <p:nvPr>
            <p:ph type="dt" sz="half" idx="10"/>
          </p:nvPr>
        </p:nvSpPr>
        <p:spPr/>
        <p:txBody>
          <a:bodyPr/>
          <a:lstStyle/>
          <a:p>
            <a:fld id="{E173ECAF-29A6-42B4-B150-38BE3D615D6D}" type="datetimeFigureOut">
              <a:rPr lang="en-GB" smtClean="0"/>
              <a:t>26/06/2026</a:t>
            </a:fld>
            <a:endParaRPr lang="en-GB"/>
          </a:p>
        </p:txBody>
      </p:sp>
      <p:sp>
        <p:nvSpPr>
          <p:cNvPr id="5" name="Footer Placeholder 4">
            <a:extLst>
              <a:ext uri="{FF2B5EF4-FFF2-40B4-BE49-F238E27FC236}">
                <a16:creationId xmlns:a16="http://schemas.microsoft.com/office/drawing/2014/main" id="{B5153A81-B338-4EF9-ACBC-A371BA56F6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D2925E-548A-4E9E-A5A7-EA7C190A1CF8}"/>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2165373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05DE64-4CD1-4A85-BECD-A1E696A98EC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CD0C31-E0B3-40D4-A55A-290A153039E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9F7440-525A-4874-96D9-33C40953FD77}"/>
              </a:ext>
            </a:extLst>
          </p:cNvPr>
          <p:cNvSpPr>
            <a:spLocks noGrp="1"/>
          </p:cNvSpPr>
          <p:nvPr>
            <p:ph type="dt" sz="half" idx="10"/>
          </p:nvPr>
        </p:nvSpPr>
        <p:spPr/>
        <p:txBody>
          <a:bodyPr/>
          <a:lstStyle/>
          <a:p>
            <a:fld id="{E173ECAF-29A6-42B4-B150-38BE3D615D6D}" type="datetimeFigureOut">
              <a:rPr lang="en-GB" smtClean="0"/>
              <a:t>26/06/2026</a:t>
            </a:fld>
            <a:endParaRPr lang="en-GB"/>
          </a:p>
        </p:txBody>
      </p:sp>
      <p:sp>
        <p:nvSpPr>
          <p:cNvPr id="5" name="Footer Placeholder 4">
            <a:extLst>
              <a:ext uri="{FF2B5EF4-FFF2-40B4-BE49-F238E27FC236}">
                <a16:creationId xmlns:a16="http://schemas.microsoft.com/office/drawing/2014/main" id="{F0C492D6-A6D8-4B81-8A5B-9ED63941FB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060AAB-3EDE-407E-A6D6-B7ADB29AD7A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520378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42D5-158A-2B59-8DE0-7543FDBF72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E81E45B-2D26-D871-3531-6C1B61477B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A524F7-A4F6-4EDE-77D4-3B7F5BDBF3E6}"/>
              </a:ext>
            </a:extLst>
          </p:cNvPr>
          <p:cNvSpPr>
            <a:spLocks noGrp="1"/>
          </p:cNvSpPr>
          <p:nvPr>
            <p:ph type="dt" sz="half" idx="10"/>
          </p:nvPr>
        </p:nvSpPr>
        <p:spPr/>
        <p:txBody>
          <a:bodyPr/>
          <a:lstStyle/>
          <a:p>
            <a:fld id="{5839EDA7-5F76-42CD-A89E-668EA6A67FC8}" type="datetimeFigureOut">
              <a:rPr lang="en-GB" smtClean="0"/>
              <a:t>26/06/2026</a:t>
            </a:fld>
            <a:endParaRPr lang="en-GB" dirty="0"/>
          </a:p>
        </p:txBody>
      </p:sp>
      <p:sp>
        <p:nvSpPr>
          <p:cNvPr id="5" name="Footer Placeholder 4">
            <a:extLst>
              <a:ext uri="{FF2B5EF4-FFF2-40B4-BE49-F238E27FC236}">
                <a16:creationId xmlns:a16="http://schemas.microsoft.com/office/drawing/2014/main" id="{1895E38A-F9AF-A484-5998-7A277F85DB7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A917619-8A97-8AC1-59A9-0AD68163EA3F}"/>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7350947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22F5E-5FF3-E5FE-35AB-4AFD14911EE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96F80D-E935-923A-3DE3-6036FE1D51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B411514-F9BC-6B15-668B-E1D9CE9FF1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794110B-F1F1-595D-CB0F-9D94439CA80A}"/>
              </a:ext>
            </a:extLst>
          </p:cNvPr>
          <p:cNvSpPr>
            <a:spLocks noGrp="1"/>
          </p:cNvSpPr>
          <p:nvPr>
            <p:ph type="dt" sz="half" idx="10"/>
          </p:nvPr>
        </p:nvSpPr>
        <p:spPr/>
        <p:txBody>
          <a:bodyPr/>
          <a:lstStyle/>
          <a:p>
            <a:fld id="{5839EDA7-5F76-42CD-A89E-668EA6A67FC8}" type="datetimeFigureOut">
              <a:rPr lang="en-GB" smtClean="0"/>
              <a:t>26/06/2026</a:t>
            </a:fld>
            <a:endParaRPr lang="en-GB" dirty="0"/>
          </a:p>
        </p:txBody>
      </p:sp>
      <p:sp>
        <p:nvSpPr>
          <p:cNvPr id="6" name="Footer Placeholder 5">
            <a:extLst>
              <a:ext uri="{FF2B5EF4-FFF2-40B4-BE49-F238E27FC236}">
                <a16:creationId xmlns:a16="http://schemas.microsoft.com/office/drawing/2014/main" id="{A14DD78F-91CB-CDBE-AD4A-CBA1394F0D3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64243F7-9492-4CA5-0015-DEB28768FD64}"/>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2913234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1235A-3AC0-92CC-11DD-FE2C5318E13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938AF3-CAAF-CD46-39F0-E98DAE1A09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4BF749-9483-8768-70F5-20C1C7270A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CED27B4-F975-F272-2D99-1537690BEA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76F635-2D5C-5E63-C39B-733517BB30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80C628A-236F-5DC0-3588-2531F57D7752}"/>
              </a:ext>
            </a:extLst>
          </p:cNvPr>
          <p:cNvSpPr>
            <a:spLocks noGrp="1"/>
          </p:cNvSpPr>
          <p:nvPr>
            <p:ph type="dt" sz="half" idx="10"/>
          </p:nvPr>
        </p:nvSpPr>
        <p:spPr/>
        <p:txBody>
          <a:bodyPr/>
          <a:lstStyle/>
          <a:p>
            <a:fld id="{5839EDA7-5F76-42CD-A89E-668EA6A67FC8}" type="datetimeFigureOut">
              <a:rPr lang="en-GB" smtClean="0"/>
              <a:t>26/06/2026</a:t>
            </a:fld>
            <a:endParaRPr lang="en-GB" dirty="0"/>
          </a:p>
        </p:txBody>
      </p:sp>
      <p:sp>
        <p:nvSpPr>
          <p:cNvPr id="8" name="Footer Placeholder 7">
            <a:extLst>
              <a:ext uri="{FF2B5EF4-FFF2-40B4-BE49-F238E27FC236}">
                <a16:creationId xmlns:a16="http://schemas.microsoft.com/office/drawing/2014/main" id="{D604F036-4D44-FF76-6345-D8E80DBB0E71}"/>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50C88915-8C28-C7F5-D249-28163AB58D03}"/>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258772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C78E0-57C7-A50C-B18C-F580F169B4C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80AB1FC-1DE1-F65F-63AF-941687C9B189}"/>
              </a:ext>
            </a:extLst>
          </p:cNvPr>
          <p:cNvSpPr>
            <a:spLocks noGrp="1"/>
          </p:cNvSpPr>
          <p:nvPr>
            <p:ph type="dt" sz="half" idx="10"/>
          </p:nvPr>
        </p:nvSpPr>
        <p:spPr/>
        <p:txBody>
          <a:bodyPr/>
          <a:lstStyle/>
          <a:p>
            <a:fld id="{5839EDA7-5F76-42CD-A89E-668EA6A67FC8}" type="datetimeFigureOut">
              <a:rPr lang="en-GB" smtClean="0"/>
              <a:t>26/06/2026</a:t>
            </a:fld>
            <a:endParaRPr lang="en-GB" dirty="0"/>
          </a:p>
        </p:txBody>
      </p:sp>
      <p:sp>
        <p:nvSpPr>
          <p:cNvPr id="4" name="Footer Placeholder 3">
            <a:extLst>
              <a:ext uri="{FF2B5EF4-FFF2-40B4-BE49-F238E27FC236}">
                <a16:creationId xmlns:a16="http://schemas.microsoft.com/office/drawing/2014/main" id="{C8CF4F26-8CC6-C00B-D33B-0BE7F217093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C1C50F7F-2880-95C1-DDFB-43FE7121279A}"/>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1903340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0D6E5D-68AE-FC43-1FF6-5FEFE3AEA371}"/>
              </a:ext>
            </a:extLst>
          </p:cNvPr>
          <p:cNvSpPr>
            <a:spLocks noGrp="1"/>
          </p:cNvSpPr>
          <p:nvPr>
            <p:ph type="dt" sz="half" idx="10"/>
          </p:nvPr>
        </p:nvSpPr>
        <p:spPr/>
        <p:txBody>
          <a:bodyPr/>
          <a:lstStyle/>
          <a:p>
            <a:fld id="{5839EDA7-5F76-42CD-A89E-668EA6A67FC8}" type="datetimeFigureOut">
              <a:rPr lang="en-GB" smtClean="0"/>
              <a:t>26/06/2026</a:t>
            </a:fld>
            <a:endParaRPr lang="en-GB" dirty="0"/>
          </a:p>
        </p:txBody>
      </p:sp>
      <p:sp>
        <p:nvSpPr>
          <p:cNvPr id="3" name="Footer Placeholder 2">
            <a:extLst>
              <a:ext uri="{FF2B5EF4-FFF2-40B4-BE49-F238E27FC236}">
                <a16:creationId xmlns:a16="http://schemas.microsoft.com/office/drawing/2014/main" id="{AECB3C89-D206-20D2-AB20-96F276059F21}"/>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93262A86-8EF6-BEC5-264D-9FB1C406B5C0}"/>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2479342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8FB6D-CCF9-F733-17A7-B085366334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43CA4EA-D35A-8FAA-7B80-7B481A12BB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C74B1E3-DAA9-C2B5-58DA-C96DD3F75C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63B811-03D1-7917-953E-AEDBD316AB08}"/>
              </a:ext>
            </a:extLst>
          </p:cNvPr>
          <p:cNvSpPr>
            <a:spLocks noGrp="1"/>
          </p:cNvSpPr>
          <p:nvPr>
            <p:ph type="dt" sz="half" idx="10"/>
          </p:nvPr>
        </p:nvSpPr>
        <p:spPr/>
        <p:txBody>
          <a:bodyPr/>
          <a:lstStyle/>
          <a:p>
            <a:fld id="{5839EDA7-5F76-42CD-A89E-668EA6A67FC8}" type="datetimeFigureOut">
              <a:rPr lang="en-GB" smtClean="0"/>
              <a:t>26/06/2026</a:t>
            </a:fld>
            <a:endParaRPr lang="en-GB" dirty="0"/>
          </a:p>
        </p:txBody>
      </p:sp>
      <p:sp>
        <p:nvSpPr>
          <p:cNvPr id="6" name="Footer Placeholder 5">
            <a:extLst>
              <a:ext uri="{FF2B5EF4-FFF2-40B4-BE49-F238E27FC236}">
                <a16:creationId xmlns:a16="http://schemas.microsoft.com/office/drawing/2014/main" id="{CA88692C-4633-4214-6072-F00D3707B3B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1756AE3-E972-E8A2-DF9A-498EA2B320D6}"/>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4023075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9E01D-6CF6-F409-4DCF-6E29393BC5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A88FC0F-7CA7-7EBB-353D-54F700C8BC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4AF7D4CB-3C29-379D-6AA2-7A4D7CF5AA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1FD7F4-58D8-584D-3FB7-EAFE183F563A}"/>
              </a:ext>
            </a:extLst>
          </p:cNvPr>
          <p:cNvSpPr>
            <a:spLocks noGrp="1"/>
          </p:cNvSpPr>
          <p:nvPr>
            <p:ph type="dt" sz="half" idx="10"/>
          </p:nvPr>
        </p:nvSpPr>
        <p:spPr/>
        <p:txBody>
          <a:bodyPr/>
          <a:lstStyle/>
          <a:p>
            <a:fld id="{5839EDA7-5F76-42CD-A89E-668EA6A67FC8}" type="datetimeFigureOut">
              <a:rPr lang="en-GB" smtClean="0"/>
              <a:t>26/06/2026</a:t>
            </a:fld>
            <a:endParaRPr lang="en-GB" dirty="0"/>
          </a:p>
        </p:txBody>
      </p:sp>
      <p:sp>
        <p:nvSpPr>
          <p:cNvPr id="6" name="Footer Placeholder 5">
            <a:extLst>
              <a:ext uri="{FF2B5EF4-FFF2-40B4-BE49-F238E27FC236}">
                <a16:creationId xmlns:a16="http://schemas.microsoft.com/office/drawing/2014/main" id="{80A0398B-38B6-9BBE-759E-A31584CC5D4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C989D95-2301-D274-82ED-0DF4FF393FB1}"/>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500944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264991-94AA-EBC2-8CA1-DBCAB07286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EB7601-2828-ADE9-D5CF-08D0EB460C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CB3A98-5C1A-91E2-1109-4BA6C1CE06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39EDA7-5F76-42CD-A89E-668EA6A67FC8}" type="datetimeFigureOut">
              <a:rPr lang="en-GB" smtClean="0"/>
              <a:t>26/06/2026</a:t>
            </a:fld>
            <a:endParaRPr lang="en-GB" dirty="0"/>
          </a:p>
        </p:txBody>
      </p:sp>
      <p:sp>
        <p:nvSpPr>
          <p:cNvPr id="5" name="Footer Placeholder 4">
            <a:extLst>
              <a:ext uri="{FF2B5EF4-FFF2-40B4-BE49-F238E27FC236}">
                <a16:creationId xmlns:a16="http://schemas.microsoft.com/office/drawing/2014/main" id="{24F41DEA-5075-CAD6-6BE3-CEBE659C49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F9A215E1-24C6-3359-8587-FB95537F75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F7521A-BB4F-42FD-AF65-857A8F43127F}" type="slidenum">
              <a:rPr lang="en-GB" smtClean="0"/>
              <a:t>‹#›</a:t>
            </a:fld>
            <a:endParaRPr lang="en-GB" dirty="0"/>
          </a:p>
        </p:txBody>
      </p:sp>
    </p:spTree>
    <p:extLst>
      <p:ext uri="{BB962C8B-B14F-4D97-AF65-F5344CB8AC3E}">
        <p14:creationId xmlns:p14="http://schemas.microsoft.com/office/powerpoint/2010/main" val="34704299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0CAD87-838B-431F-BB35-C0BE08769C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A0FF46-F789-4FCE-892E-85B26741F4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B1C365-4681-469A-AF8F-558DFE0627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73ECAF-29A6-42B4-B150-38BE3D615D6D}" type="datetimeFigureOut">
              <a:rPr lang="en-GB" smtClean="0"/>
              <a:t>26/06/2026</a:t>
            </a:fld>
            <a:endParaRPr lang="en-GB"/>
          </a:p>
        </p:txBody>
      </p:sp>
      <p:sp>
        <p:nvSpPr>
          <p:cNvPr id="5" name="Footer Placeholder 4">
            <a:extLst>
              <a:ext uri="{FF2B5EF4-FFF2-40B4-BE49-F238E27FC236}">
                <a16:creationId xmlns:a16="http://schemas.microsoft.com/office/drawing/2014/main" id="{469E746A-2CA8-4751-BEDA-F934CDBD9E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250C18-BC05-4284-9EE1-60C7C942DD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863989-3DD5-4214-8B0C-41B3BA205069}" type="slidenum">
              <a:rPr lang="en-GB" smtClean="0"/>
              <a:t>‹#›</a:t>
            </a:fld>
            <a:endParaRPr lang="en-GB"/>
          </a:p>
        </p:txBody>
      </p:sp>
    </p:spTree>
    <p:extLst>
      <p:ext uri="{BB962C8B-B14F-4D97-AF65-F5344CB8AC3E}">
        <p14:creationId xmlns:p14="http://schemas.microsoft.com/office/powerpoint/2010/main" val="20810576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2.svg"/><Relationship Id="rId7" Type="http://schemas.openxmlformats.org/officeDocument/2006/relationships/hyperlink" Target="https://www.unifrog.org/teacher/primary-resources/158"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www.unifrog.org/teacher/primary-resources/20" TargetMode="External"/><Relationship Id="rId5" Type="http://schemas.openxmlformats.org/officeDocument/2006/relationships/image" Target="../media/image4.sv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27.svg"/><Relationship Id="rId4" Type="http://schemas.openxmlformats.org/officeDocument/2006/relationships/image" Target="../media/image26.jpg"/></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28.jpg"/></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31.svg"/><Relationship Id="rId4" Type="http://schemas.openxmlformats.org/officeDocument/2006/relationships/image" Target="../media/image30.jpg"/></Relationships>
</file>

<file path=ppt/slides/_rels/slide13.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33.jpg"/></Relationships>
</file>

<file path=ppt/slides/_rels/slide1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35.jpg"/></Relationships>
</file>

<file path=ppt/slides/_rels/slide15.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image" Target="../media/image34.jpg"/><Relationship Id="rId7" Type="http://schemas.openxmlformats.org/officeDocument/2006/relationships/image" Target="../media/image23.sv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8.jpg"/><Relationship Id="rId5" Type="http://schemas.openxmlformats.org/officeDocument/2006/relationships/image" Target="../media/image30.jpg"/><Relationship Id="rId4" Type="http://schemas.openxmlformats.org/officeDocument/2006/relationships/image" Target="../media/image32.jpg"/></Relationships>
</file>

<file path=ppt/slides/_rels/slide1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6.xml"/><Relationship Id="rId1" Type="http://schemas.openxmlformats.org/officeDocument/2006/relationships/slideLayout" Target="../slideLayouts/slideLayout13.xml"/><Relationship Id="rId5" Type="http://schemas.openxmlformats.org/officeDocument/2006/relationships/image" Target="../media/image37.svg"/><Relationship Id="rId4" Type="http://schemas.openxmlformats.org/officeDocument/2006/relationships/image" Target="../media/image36.jpg"/></Relationships>
</file>

<file path=ppt/slides/_rels/slide1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7.xml"/><Relationship Id="rId1" Type="http://schemas.openxmlformats.org/officeDocument/2006/relationships/slideLayout" Target="../slideLayouts/slideLayout13.xml"/><Relationship Id="rId6" Type="http://schemas.openxmlformats.org/officeDocument/2006/relationships/image" Target="../media/image38.svg"/><Relationship Id="rId5" Type="http://schemas.openxmlformats.org/officeDocument/2006/relationships/image" Target="../media/image17.jpg"/><Relationship Id="rId4" Type="http://schemas.openxmlformats.org/officeDocument/2006/relationships/image" Target="../media/image16.jpg"/></Relationships>
</file>

<file path=ppt/slides/_rels/slide1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39.svg"/><Relationship Id="rId4" Type="http://schemas.openxmlformats.org/officeDocument/2006/relationships/image" Target="../media/image19.jpg"/></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13.xml"/><Relationship Id="rId5" Type="http://schemas.openxmlformats.org/officeDocument/2006/relationships/image" Target="../media/image40.svg"/><Relationship Id="rId4" Type="http://schemas.openxmlformats.org/officeDocument/2006/relationships/image" Target="../media/image34.jpg"/></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1.svg"/><Relationship Id="rId2" Type="http://schemas.openxmlformats.org/officeDocument/2006/relationships/notesSlide" Target="../notesSlides/notesSlide20.xml"/><Relationship Id="rId1" Type="http://schemas.openxmlformats.org/officeDocument/2006/relationships/slideLayout" Target="../slideLayouts/slideLayout13.xml"/><Relationship Id="rId5" Type="http://schemas.openxmlformats.org/officeDocument/2006/relationships/image" Target="../media/image12.jpg"/><Relationship Id="rId4" Type="http://schemas.openxmlformats.org/officeDocument/2006/relationships/image" Target="../media/image26.jpg"/></Relationships>
</file>

<file path=ppt/slides/_rels/slide2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12.jpg"/></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13.svg"/><Relationship Id="rId4"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5.jpg"/></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18.jpg"/><Relationship Id="rId4" Type="http://schemas.openxmlformats.org/officeDocument/2006/relationships/image" Target="../media/image17.jpg"/></Relationships>
</file>

<file path=ppt/slides/_rels/slide7.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2.jpeg"/></Relationships>
</file>

<file path=ppt/slides/_rels/slide9.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6.jpg"/><Relationship Id="rId7"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image" Target="../media/image21.jpg"/><Relationship Id="rId5" Type="http://schemas.openxmlformats.org/officeDocument/2006/relationships/image" Target="../media/image14.jpg"/><Relationship Id="rId10" Type="http://schemas.openxmlformats.org/officeDocument/2006/relationships/image" Target="../media/image24.svg"/><Relationship Id="rId4" Type="http://schemas.openxmlformats.org/officeDocument/2006/relationships/image" Target="../media/image17.jpg"/><Relationship Id="rId9" Type="http://schemas.openxmlformats.org/officeDocument/2006/relationships/image" Target="../media/image23.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86E7F-8A5C-F82B-EFB4-2BB06F9428B0}"/>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89F3CBFA-312A-E4F0-6B51-B08873EA32C9}"/>
              </a:ext>
            </a:extLst>
          </p:cNvPr>
          <p:cNvGraphicFramePr>
            <a:graphicFrameLocks noGrp="1"/>
          </p:cNvGraphicFramePr>
          <p:nvPr>
            <p:extLst>
              <p:ext uri="{D42A27DB-BD31-4B8C-83A1-F6EECF244321}">
                <p14:modId xmlns:p14="http://schemas.microsoft.com/office/powerpoint/2010/main" val="3480515586"/>
              </p:ext>
            </p:extLst>
          </p:nvPr>
        </p:nvGraphicFramePr>
        <p:xfrm>
          <a:off x="6787760" y="3808360"/>
          <a:ext cx="5177403" cy="2938128"/>
        </p:xfrm>
        <a:graphic>
          <a:graphicData uri="http://schemas.openxmlformats.org/drawingml/2006/table">
            <a:tbl>
              <a:tblPr/>
              <a:tblGrid>
                <a:gridCol w="5177403">
                  <a:extLst>
                    <a:ext uri="{9D8B030D-6E8A-4147-A177-3AD203B41FA5}">
                      <a16:colId xmlns:a16="http://schemas.microsoft.com/office/drawing/2014/main" val="3863936759"/>
                    </a:ext>
                  </a:extLst>
                </a:gridCol>
              </a:tblGrid>
              <a:tr h="336152">
                <a:tc>
                  <a:txBody>
                    <a:bodyPr/>
                    <a:lstStyle/>
                    <a:p>
                      <a:r>
                        <a:rPr lang="en-GB"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SEND / additional needs / TA support</a:t>
                      </a:r>
                    </a:p>
                  </a:txBody>
                  <a:tcPr>
                    <a:lnL w="12700" cap="flat" cmpd="sng" algn="ctr">
                      <a:solidFill>
                        <a:srgbClr val="BD90DC"/>
                      </a:solidFill>
                      <a:prstDash val="solid"/>
                      <a:round/>
                      <a:headEnd type="none" w="med" len="med"/>
                      <a:tailEnd type="none" w="med" len="med"/>
                    </a:lnL>
                    <a:lnR w="12700" cap="flat" cmpd="sng" algn="ctr">
                      <a:solidFill>
                        <a:srgbClr val="BD90DC"/>
                      </a:solidFill>
                      <a:prstDash val="solid"/>
                      <a:round/>
                      <a:headEnd type="none" w="med" len="med"/>
                      <a:tailEnd type="none" w="med" len="med"/>
                    </a:lnR>
                    <a:lnT w="12700" cap="flat" cmpd="sng" algn="ctr">
                      <a:solidFill>
                        <a:srgbClr val="BD90DC"/>
                      </a:solidFill>
                      <a:prstDash val="solid"/>
                      <a:round/>
                      <a:headEnd type="none" w="med" len="med"/>
                      <a:tailEnd type="none" w="med" len="med"/>
                    </a:lnT>
                    <a:lnB w="12700" cap="flat" cmpd="sng" algn="ctr">
                      <a:solidFill>
                        <a:srgbClr val="BD90DC"/>
                      </a:solidFill>
                      <a:prstDash val="solid"/>
                      <a:round/>
                      <a:headEnd type="none" w="med" len="med"/>
                      <a:tailEnd type="none" w="med" len="med"/>
                    </a:lnB>
                    <a:solidFill>
                      <a:srgbClr val="BD90DC"/>
                    </a:solidFill>
                  </a:tcPr>
                </a:tc>
                <a:extLst>
                  <a:ext uri="{0D108BD9-81ED-4DB2-BD59-A6C34878D82A}">
                    <a16:rowId xmlns:a16="http://schemas.microsoft.com/office/drawing/2014/main" val="3956399407"/>
                  </a:ext>
                </a:extLst>
              </a:tr>
              <a:tr h="1953826">
                <a:tc>
                  <a:txBody>
                    <a:bodyPr/>
                    <a:lstStyle/>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200" b="0" dirty="0">
                          <a:latin typeface="Open Sans" panose="020B0606030504020204" pitchFamily="34" charset="0"/>
                          <a:ea typeface="Open Sans" panose="020B0606030504020204" pitchFamily="34" charset="0"/>
                          <a:cs typeface="Open Sans" panose="020B0606030504020204" pitchFamily="34" charset="0"/>
                        </a:rPr>
                        <a:t>Our optional, editable, and printable worksheets are designed to support all children including those with additional needs. You could adapt these to suit the needs of your class, as required. </a:t>
                      </a:r>
                    </a:p>
                    <a:p>
                      <a:pPr marL="171450" indent="-171450" algn="l">
                        <a:lnSpc>
                          <a:spcPct val="115000"/>
                        </a:lnSpc>
                        <a:buFont typeface="Arial" panose="020B0604020202020204" pitchFamily="34" charset="0"/>
                        <a:buChar char="•"/>
                      </a:pPr>
                      <a:r>
                        <a:rPr lang="en-GB" sz="1200" b="0" dirty="0">
                          <a:latin typeface="Open Sans" panose="020B0606030504020204" pitchFamily="34" charset="0"/>
                          <a:ea typeface="Open Sans" panose="020B0606030504020204" pitchFamily="34" charset="0"/>
                          <a:cs typeface="Open Sans" panose="020B0606030504020204" pitchFamily="34" charset="0"/>
                        </a:rPr>
                        <a:t>You may choose to read the stories to the class before the lesson and then again during the lesson, so the children have more familiarity with the vocabulary.</a:t>
                      </a:r>
                    </a:p>
                    <a:p>
                      <a:pPr marL="171450" indent="-171450" algn="l">
                        <a:lnSpc>
                          <a:spcPct val="115000"/>
                        </a:lnSpc>
                        <a:buFont typeface="Arial" panose="020B0604020202020204" pitchFamily="34" charset="0"/>
                        <a:buChar char="•"/>
                      </a:pPr>
                      <a:r>
                        <a:rPr lang="en-GB" sz="1200" b="0" dirty="0">
                          <a:latin typeface="Open Sans" panose="020B0606030504020204" pitchFamily="34" charset="0"/>
                          <a:ea typeface="Open Sans" panose="020B0606030504020204" pitchFamily="34" charset="0"/>
                          <a:cs typeface="Open Sans" panose="020B0606030504020204" pitchFamily="34" charset="0"/>
                        </a:rPr>
                        <a:t>On slides 9, 15, and 16 -19, you could choose to reveal the images and words to change the level of challenge for the activities. </a:t>
                      </a:r>
                    </a:p>
                    <a:p>
                      <a:pPr marL="171450" indent="-171450" algn="l">
                        <a:lnSpc>
                          <a:spcPct val="115000"/>
                        </a:lnSpc>
                        <a:buFont typeface="Arial" panose="020B0604020202020204" pitchFamily="34" charset="0"/>
                        <a:buChar char="•"/>
                      </a:pPr>
                      <a:r>
                        <a:rPr lang="en-GB" sz="1200" b="0" dirty="0">
                          <a:latin typeface="Open Sans" panose="020B0606030504020204" pitchFamily="34" charset="0"/>
                          <a:ea typeface="Open Sans" panose="020B0606030504020204" pitchFamily="34" charset="0"/>
                          <a:cs typeface="Open Sans" panose="020B0606030504020204" pitchFamily="34" charset="0"/>
                        </a:rPr>
                        <a:t>On slide 20, you could choose to take some time exploring what the past and the present is before completing the task. </a:t>
                      </a:r>
                    </a:p>
                    <a:p>
                      <a:pPr marL="171450" indent="-171450" algn="l">
                        <a:lnSpc>
                          <a:spcPct val="115000"/>
                        </a:lnSpc>
                        <a:buFont typeface="Arial" panose="020B0604020202020204" pitchFamily="34" charset="0"/>
                        <a:buChar char="•"/>
                      </a:pPr>
                      <a:r>
                        <a:rPr lang="en-GB" sz="1200" b="0" dirty="0">
                          <a:latin typeface="Open Sans" panose="020B0606030504020204" pitchFamily="34" charset="0"/>
                          <a:ea typeface="Open Sans" panose="020B0606030504020204" pitchFamily="34" charset="0"/>
                          <a:cs typeface="Open Sans" panose="020B0606030504020204" pitchFamily="34" charset="0"/>
                        </a:rPr>
                        <a:t>You could choose to delete the challenge questions on any slides which have them.</a:t>
                      </a:r>
                    </a:p>
                  </a:txBody>
                  <a:tcPr>
                    <a:lnL w="12700" cap="flat" cmpd="sng" algn="ctr">
                      <a:solidFill>
                        <a:srgbClr val="BD90DC"/>
                      </a:solidFill>
                      <a:prstDash val="solid"/>
                      <a:round/>
                      <a:headEnd type="none" w="med" len="med"/>
                      <a:tailEnd type="none" w="med" len="med"/>
                    </a:lnL>
                    <a:lnR w="12700" cap="flat" cmpd="sng" algn="ctr">
                      <a:solidFill>
                        <a:srgbClr val="BD90DC"/>
                      </a:solidFill>
                      <a:prstDash val="solid"/>
                      <a:round/>
                      <a:headEnd type="none" w="med" len="med"/>
                      <a:tailEnd type="none" w="med" len="med"/>
                    </a:lnR>
                    <a:lnT w="12700" cap="flat" cmpd="sng" algn="ctr">
                      <a:solidFill>
                        <a:srgbClr val="BD90DC"/>
                      </a:solidFill>
                      <a:prstDash val="solid"/>
                      <a:round/>
                      <a:headEnd type="none" w="med" len="med"/>
                      <a:tailEnd type="none" w="med" len="med"/>
                    </a:lnT>
                    <a:lnB w="12700" cap="flat" cmpd="sng" algn="ctr">
                      <a:solidFill>
                        <a:srgbClr val="BD90DC"/>
                      </a:solidFill>
                      <a:prstDash val="solid"/>
                      <a:round/>
                      <a:headEnd type="none" w="med" len="med"/>
                      <a:tailEnd type="none" w="med" len="med"/>
                    </a:lnB>
                    <a:noFill/>
                  </a:tcPr>
                </a:tc>
                <a:extLst>
                  <a:ext uri="{0D108BD9-81ED-4DB2-BD59-A6C34878D82A}">
                    <a16:rowId xmlns:a16="http://schemas.microsoft.com/office/drawing/2014/main" val="2801202623"/>
                  </a:ext>
                </a:extLst>
              </a:tr>
            </a:tbl>
          </a:graphicData>
        </a:graphic>
      </p:graphicFrame>
      <p:sp>
        <p:nvSpPr>
          <p:cNvPr id="6" name="TextBox 5">
            <a:extLst>
              <a:ext uri="{FF2B5EF4-FFF2-40B4-BE49-F238E27FC236}">
                <a16:creationId xmlns:a16="http://schemas.microsoft.com/office/drawing/2014/main" id="{F38EC2AB-5C9F-66C6-0109-2FA9104A85B7}"/>
              </a:ext>
            </a:extLst>
          </p:cNvPr>
          <p:cNvSpPr txBox="1"/>
          <p:nvPr/>
        </p:nvSpPr>
        <p:spPr>
          <a:xfrm>
            <a:off x="224117" y="294311"/>
            <a:ext cx="117437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Open Sans" panose="020B0606030504020204"/>
                <a:ea typeface="+mn-ea"/>
                <a:cs typeface="+mn-cs"/>
              </a:rPr>
              <a:t>Teacher’s slide</a:t>
            </a:r>
          </a:p>
        </p:txBody>
      </p:sp>
      <p:graphicFrame>
        <p:nvGraphicFramePr>
          <p:cNvPr id="3" name="Table 2">
            <a:extLst>
              <a:ext uri="{FF2B5EF4-FFF2-40B4-BE49-F238E27FC236}">
                <a16:creationId xmlns:a16="http://schemas.microsoft.com/office/drawing/2014/main" id="{8AECCA57-CEBF-2751-ABB1-176C466C25D2}"/>
              </a:ext>
            </a:extLst>
          </p:cNvPr>
          <p:cNvGraphicFramePr>
            <a:graphicFrameLocks noGrp="1"/>
          </p:cNvGraphicFramePr>
          <p:nvPr>
            <p:extLst>
              <p:ext uri="{D42A27DB-BD31-4B8C-83A1-F6EECF244321}">
                <p14:modId xmlns:p14="http://schemas.microsoft.com/office/powerpoint/2010/main" val="1451941342"/>
              </p:ext>
            </p:extLst>
          </p:nvPr>
        </p:nvGraphicFramePr>
        <p:xfrm>
          <a:off x="221397" y="1086156"/>
          <a:ext cx="6485966" cy="4193947"/>
        </p:xfrm>
        <a:graphic>
          <a:graphicData uri="http://schemas.openxmlformats.org/drawingml/2006/table">
            <a:tbl>
              <a:tblPr/>
              <a:tblGrid>
                <a:gridCol w="1820763">
                  <a:extLst>
                    <a:ext uri="{9D8B030D-6E8A-4147-A177-3AD203B41FA5}">
                      <a16:colId xmlns:a16="http://schemas.microsoft.com/office/drawing/2014/main" val="4012795431"/>
                    </a:ext>
                  </a:extLst>
                </a:gridCol>
                <a:gridCol w="4665203">
                  <a:extLst>
                    <a:ext uri="{9D8B030D-6E8A-4147-A177-3AD203B41FA5}">
                      <a16:colId xmlns:a16="http://schemas.microsoft.com/office/drawing/2014/main" val="396374708"/>
                    </a:ext>
                  </a:extLst>
                </a:gridCol>
              </a:tblGrid>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Key lesson information</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accent3"/>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lang="en-GB" sz="105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797540296"/>
                  </a:ext>
                </a:extLst>
              </a:tr>
              <a:tr h="207062">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Recommended time</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30 minutes</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934114665"/>
                  </a:ext>
                </a:extLst>
              </a:tr>
              <a:tr h="242723">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Recommended age</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5 - 6</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801413350"/>
                  </a:ext>
                </a:extLst>
              </a:tr>
              <a:tr h="835051">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Objectives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By the end of the session, children should be able to:</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Identify that jobs are shown differently in stories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Identify ways that technology can help people with their jobs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Identify that jobs in the past are different to jobs now</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180415888"/>
                  </a:ext>
                </a:extLst>
              </a:tr>
              <a:tr h="1396504">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Main student tasks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Use the pictures to decide which of the jobs help people.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Listen to Peter’s farm and identify the tools he used in his job.</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Listen to Julia’s farm and identify the tools she used in her job.</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Discuss in pairs how the farms in the stories are different.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Discuss which story was set in the past and which was set in the present.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Decide which farmer had the easier job.</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276505170"/>
                  </a:ext>
                </a:extLst>
              </a:tr>
              <a:tr h="522134">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200" b="1" dirty="0">
                          <a:latin typeface="Open Sans" panose="020B0606030504020204" pitchFamily="34" charset="0"/>
                          <a:ea typeface="Open Sans" panose="020B0606030504020204" pitchFamily="34" charset="0"/>
                          <a:cs typeface="Open Sans" panose="020B0606030504020204" pitchFamily="34" charset="0"/>
                        </a:rPr>
                        <a:t>Keywords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200" dirty="0">
                          <a:latin typeface="Open Sans" panose="020B0606030504020204" pitchFamily="34" charset="0"/>
                          <a:ea typeface="Open Sans" panose="020B0606030504020204" pitchFamily="34" charset="0"/>
                          <a:cs typeface="Open Sans" panose="020B0606030504020204" pitchFamily="34" charset="0"/>
                        </a:rPr>
                        <a:t>Farm, farmer, milk, bucket, stool, udders, sickle, scythe, wheat, basket, fruit, pump, watering can, milking machine, combine harvester, robotic harvester, irrigation system. </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421531160"/>
                  </a:ext>
                </a:extLst>
              </a:tr>
            </a:tbl>
          </a:graphicData>
        </a:graphic>
      </p:graphicFrame>
      <p:graphicFrame>
        <p:nvGraphicFramePr>
          <p:cNvPr id="5" name="Table 4">
            <a:extLst>
              <a:ext uri="{FF2B5EF4-FFF2-40B4-BE49-F238E27FC236}">
                <a16:creationId xmlns:a16="http://schemas.microsoft.com/office/drawing/2014/main" id="{247913A4-4A2E-AA65-AE20-1FFEDBE4C651}"/>
              </a:ext>
            </a:extLst>
          </p:cNvPr>
          <p:cNvGraphicFramePr>
            <a:graphicFrameLocks noGrp="1"/>
          </p:cNvGraphicFramePr>
          <p:nvPr>
            <p:extLst>
              <p:ext uri="{D42A27DB-BD31-4B8C-83A1-F6EECF244321}">
                <p14:modId xmlns:p14="http://schemas.microsoft.com/office/powerpoint/2010/main" val="3968088746"/>
              </p:ext>
            </p:extLst>
          </p:nvPr>
        </p:nvGraphicFramePr>
        <p:xfrm>
          <a:off x="6787760" y="490988"/>
          <a:ext cx="5177402" cy="3250184"/>
        </p:xfrm>
        <a:graphic>
          <a:graphicData uri="http://schemas.openxmlformats.org/drawingml/2006/table">
            <a:tbl>
              <a:tblPr/>
              <a:tblGrid>
                <a:gridCol w="1646802">
                  <a:extLst>
                    <a:ext uri="{9D8B030D-6E8A-4147-A177-3AD203B41FA5}">
                      <a16:colId xmlns:a16="http://schemas.microsoft.com/office/drawing/2014/main" val="4148843491"/>
                    </a:ext>
                  </a:extLst>
                </a:gridCol>
                <a:gridCol w="3530600">
                  <a:extLst>
                    <a:ext uri="{9D8B030D-6E8A-4147-A177-3AD203B41FA5}">
                      <a16:colId xmlns:a16="http://schemas.microsoft.com/office/drawing/2014/main" val="4190319038"/>
                    </a:ext>
                  </a:extLst>
                </a:gridCol>
              </a:tblGrid>
              <a:tr h="19034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Benchmarks and standards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05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solidFill>
                      <a:schemeClr val="bg2"/>
                    </a:solidFill>
                  </a:tcPr>
                </a:tc>
                <a:extLst>
                  <a:ext uri="{0D108BD9-81ED-4DB2-BD59-A6C34878D82A}">
                    <a16:rowId xmlns:a16="http://schemas.microsoft.com/office/drawing/2014/main" val="1892020484"/>
                  </a:ext>
                </a:extLst>
              </a:tr>
              <a:tr h="441504">
                <a:tc>
                  <a:txBody>
                    <a:bodyPr/>
                    <a:lstStyle/>
                    <a:p>
                      <a:pPr algn="l">
                        <a:lnSpc>
                          <a:spcPct val="115000"/>
                        </a:lnSpc>
                      </a:pPr>
                      <a:r>
                        <a:rPr lang="fr-FR" sz="1200" b="1" dirty="0">
                          <a:effectLst/>
                          <a:latin typeface="Open Sans" panose="020B0606030504020204" pitchFamily="34" charset="0"/>
                          <a:ea typeface="Open Sans" panose="020B0606030504020204" pitchFamily="34" charset="0"/>
                          <a:cs typeface="Open Sans" panose="020B0606030504020204" pitchFamily="34" charset="0"/>
                        </a:rPr>
                        <a:t>Gatsby Benchmarks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4. Linking curriculum learning to careers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2005861245"/>
                  </a:ext>
                </a:extLst>
              </a:tr>
              <a:tr h="283309">
                <a:tc>
                  <a:txBody>
                    <a:bodyPr/>
                    <a:lstStyle/>
                    <a:p>
                      <a:pPr algn="l">
                        <a:lnSpc>
                          <a:spcPct val="115000"/>
                        </a:lnSpc>
                      </a:pPr>
                      <a:r>
                        <a:rPr lang="fr-FR" sz="1200" b="1" dirty="0" err="1">
                          <a:effectLst/>
                          <a:latin typeface="Open Sans" panose="020B0606030504020204" pitchFamily="34" charset="0"/>
                          <a:ea typeface="Open Sans" panose="020B0606030504020204" pitchFamily="34" charset="0"/>
                          <a:cs typeface="Open Sans" panose="020B0606030504020204" pitchFamily="34" charset="0"/>
                        </a:rPr>
                        <a:t>Careers</a:t>
                      </a:r>
                      <a:r>
                        <a:rPr lang="fr-FR" sz="1200" b="1" dirty="0">
                          <a:effectLst/>
                          <a:latin typeface="Open Sans" panose="020B0606030504020204" pitchFamily="34" charset="0"/>
                          <a:ea typeface="Open Sans" panose="020B0606030504020204" pitchFamily="34" charset="0"/>
                          <a:cs typeface="Open Sans" panose="020B0606030504020204" pitchFamily="34" charset="0"/>
                        </a:rPr>
                        <a:t> focus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Learning about the world of work</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3147712834"/>
                  </a:ext>
                </a:extLst>
              </a:tr>
              <a:tr h="269501">
                <a:tc>
                  <a:txBody>
                    <a:bodyPr/>
                    <a:lstStyle/>
                    <a:p>
                      <a:pPr algn="l">
                        <a:lnSpc>
                          <a:spcPct val="115000"/>
                        </a:lnSpc>
                      </a:pPr>
                      <a:r>
                        <a:rPr lang="en-GB" sz="1200" b="1" kern="1200" dirty="0">
                          <a:solidFill>
                            <a:srgbClr val="000000"/>
                          </a:solidFill>
                          <a:effectLst/>
                          <a:latin typeface="Open Sans" panose="020B0606030504020204" pitchFamily="34" charset="0"/>
                          <a:ea typeface="Open Sans" panose="020B0606030504020204" pitchFamily="34" charset="0"/>
                          <a:cs typeface="Open Sans" panose="020B0606030504020204" pitchFamily="34" charset="0"/>
                        </a:rPr>
                        <a:t>CDI Framework</a:t>
                      </a:r>
                      <a:endParaRPr lang="fr-FR" sz="1200" b="1"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tab pos="136525" algn="l"/>
                        </a:tabLst>
                        <a:defRPr/>
                      </a:pPr>
                      <a:r>
                        <a:rPr lang="en-GB" sz="12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See the big picture</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799395854"/>
                  </a:ext>
                </a:extLst>
              </a:tr>
              <a:tr h="613308">
                <a:tc>
                  <a:txBody>
                    <a:bodyPr/>
                    <a:lstStyle/>
                    <a:p>
                      <a:pPr algn="l">
                        <a:lnSpc>
                          <a:spcPct val="115000"/>
                        </a:lnSpc>
                      </a:pPr>
                      <a:r>
                        <a:rPr lang="fr-FR" sz="1200" b="1" dirty="0">
                          <a:effectLst/>
                          <a:latin typeface="Open Sans" panose="020B0606030504020204" pitchFamily="34" charset="0"/>
                          <a:ea typeface="Open Sans" panose="020B0606030504020204" pitchFamily="34" charset="0"/>
                          <a:cs typeface="Open Sans" panose="020B0606030504020204" pitchFamily="34" charset="0"/>
                        </a:rPr>
                        <a:t>National Curriculum</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200"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English: </a:t>
                      </a:r>
                      <a:r>
                        <a:rPr lang="en-US"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participate in discussion about what is read to them, taking turns and listening to what others say.</a:t>
                      </a:r>
                      <a:endParaRPr lang="en-GB"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200"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History: </a:t>
                      </a:r>
                      <a:r>
                        <a:rPr lang="en-US"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changes within living memory. Where appropriate, these should be used to reveal aspects of change in national life.</a:t>
                      </a:r>
                      <a:endParaRPr lang="en-GB"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609713044"/>
                  </a:ext>
                </a:extLst>
              </a:tr>
              <a:tr h="309804">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fr-FR" sz="1200" b="1"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Skills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Critical thinking, listening, speaking, communication, learning. </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710477542"/>
                  </a:ext>
                </a:extLst>
              </a:tr>
            </a:tbl>
          </a:graphicData>
        </a:graphic>
      </p:graphicFrame>
      <p:pic>
        <p:nvPicPr>
          <p:cNvPr id="7" name="Graphic 6" descr="Lightbulb with solid fill">
            <a:extLst>
              <a:ext uri="{FF2B5EF4-FFF2-40B4-BE49-F238E27FC236}">
                <a16:creationId xmlns:a16="http://schemas.microsoft.com/office/drawing/2014/main" id="{7DA0A15D-5D39-2CC2-7BC4-71BDA199B16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35360" y="1069951"/>
            <a:ext cx="350523" cy="350523"/>
          </a:xfrm>
          <a:prstGeom prst="rect">
            <a:avLst/>
          </a:prstGeom>
        </p:spPr>
      </p:pic>
      <p:pic>
        <p:nvPicPr>
          <p:cNvPr id="9" name="Graphic 8" descr="Clipboard Checked with solid fill">
            <a:extLst>
              <a:ext uri="{FF2B5EF4-FFF2-40B4-BE49-F238E27FC236}">
                <a16:creationId xmlns:a16="http://schemas.microsoft.com/office/drawing/2014/main" id="{21F5CE26-E329-EC16-F78E-00FA14CB288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74876" y="466764"/>
            <a:ext cx="390286" cy="368168"/>
          </a:xfrm>
          <a:prstGeom prst="rect">
            <a:avLst/>
          </a:prstGeom>
        </p:spPr>
      </p:pic>
      <p:pic>
        <p:nvPicPr>
          <p:cNvPr id="10" name="Graphic 9" descr="Man with solid fill">
            <a:extLst>
              <a:ext uri="{FF2B5EF4-FFF2-40B4-BE49-F238E27FC236}">
                <a16:creationId xmlns:a16="http://schemas.microsoft.com/office/drawing/2014/main" id="{77CF66B0-1DBD-E1D2-182E-8F8D459305F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11652080" y="3808360"/>
            <a:ext cx="313082" cy="313082"/>
          </a:xfrm>
          <a:prstGeom prst="rect">
            <a:avLst/>
          </a:prstGeom>
        </p:spPr>
      </p:pic>
      <p:graphicFrame>
        <p:nvGraphicFramePr>
          <p:cNvPr id="4" name="Table 3">
            <a:extLst>
              <a:ext uri="{FF2B5EF4-FFF2-40B4-BE49-F238E27FC236}">
                <a16:creationId xmlns:a16="http://schemas.microsoft.com/office/drawing/2014/main" id="{75688CA6-EB56-7017-4A7B-3CD9C4DA551F}"/>
              </a:ext>
            </a:extLst>
          </p:cNvPr>
          <p:cNvGraphicFramePr>
            <a:graphicFrameLocks noGrp="1"/>
          </p:cNvGraphicFramePr>
          <p:nvPr>
            <p:extLst>
              <p:ext uri="{D42A27DB-BD31-4B8C-83A1-F6EECF244321}">
                <p14:modId xmlns:p14="http://schemas.microsoft.com/office/powerpoint/2010/main" val="2313423688"/>
              </p:ext>
            </p:extLst>
          </p:nvPr>
        </p:nvGraphicFramePr>
        <p:xfrm>
          <a:off x="221397" y="5375855"/>
          <a:ext cx="6485966" cy="1369568"/>
        </p:xfrm>
        <a:graphic>
          <a:graphicData uri="http://schemas.openxmlformats.org/drawingml/2006/table">
            <a:tbl>
              <a:tblPr/>
              <a:tblGrid>
                <a:gridCol w="1820763">
                  <a:extLst>
                    <a:ext uri="{9D8B030D-6E8A-4147-A177-3AD203B41FA5}">
                      <a16:colId xmlns:a16="http://schemas.microsoft.com/office/drawing/2014/main" val="4012795431"/>
                    </a:ext>
                  </a:extLst>
                </a:gridCol>
                <a:gridCol w="4665203">
                  <a:extLst>
                    <a:ext uri="{9D8B030D-6E8A-4147-A177-3AD203B41FA5}">
                      <a16:colId xmlns:a16="http://schemas.microsoft.com/office/drawing/2014/main" val="396374708"/>
                    </a:ext>
                  </a:extLst>
                </a:gridCol>
              </a:tblGrid>
              <a:tr h="291729">
                <a:tc gridSpan="2">
                  <a:txBody>
                    <a:bodyPr/>
                    <a:lstStyle/>
                    <a:p>
                      <a:r>
                        <a:rPr lang="en-GB"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Teacher preparation</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solidFill>
                      <a:srgbClr val="4BC7C8"/>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lang="en-GB" sz="105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797540296"/>
                  </a:ext>
                </a:extLst>
              </a:tr>
              <a:tr h="251064">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Resources</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Pencils, pens, paper, exercise books.</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934114665"/>
                  </a:ext>
                </a:extLst>
              </a:tr>
              <a:tr h="251064">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Print</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a:ea typeface="+mn-ea"/>
                          <a:cs typeface="+mn-cs"/>
                        </a:rPr>
                        <a:t>Worksheet (optional).</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1180415888"/>
                  </a:ext>
                </a:extLst>
              </a:tr>
              <a:tr h="251064">
                <a:tc>
                  <a:txBody>
                    <a:bodyPr/>
                    <a:lstStyle/>
                    <a:p>
                      <a:pPr algn="l">
                        <a:lnSpc>
                          <a:spcPct val="115000"/>
                        </a:lnSpc>
                      </a:pPr>
                      <a:r>
                        <a:rPr lang="fr-FR" sz="1200" b="1" dirty="0">
                          <a:effectLst/>
                          <a:latin typeface="Open Sans" panose="020B0606030504020204" pitchFamily="34" charset="0"/>
                          <a:ea typeface="Open Sans" panose="020B0606030504020204" pitchFamily="34" charset="0"/>
                          <a:cs typeface="Open Sans" panose="020B0606030504020204" pitchFamily="34" charset="0"/>
                        </a:rPr>
                        <a:t>Assessment </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US" sz="1200" b="0" i="0" u="none" strike="noStrike" kern="1200" cap="none" spc="0" normalizeH="0" baseline="0" noProof="0" dirty="0">
                          <a:ln>
                            <a:noFill/>
                          </a:ln>
                          <a:solidFill>
                            <a:prstClr val="black"/>
                          </a:solidFill>
                          <a:effectLst/>
                          <a:uLnTx/>
                          <a:uFillTx/>
                          <a:latin typeface="Open Sans" panose="020B0606030504020204"/>
                          <a:ea typeface="+mn-ea"/>
                          <a:cs typeface="+mn-cs"/>
                        </a:rPr>
                        <a:t>Use the suggested task in the </a:t>
                      </a:r>
                      <a:r>
                        <a:rPr kumimoji="0" lang="en-US" sz="1200" b="0" i="0" u="none" strike="noStrike" kern="1200" cap="none" spc="0" normalizeH="0" baseline="0" noProof="0" dirty="0">
                          <a:ln>
                            <a:noFill/>
                          </a:ln>
                          <a:solidFill>
                            <a:prstClr val="black"/>
                          </a:solidFill>
                          <a:effectLst/>
                          <a:uLnTx/>
                          <a:uFillTx/>
                          <a:latin typeface="Open Sans" panose="020B0606030504020204"/>
                          <a:ea typeface="+mn-ea"/>
                          <a:cs typeface="+mn-cs"/>
                          <a:hlinkClick r:id="rId6"/>
                        </a:rPr>
                        <a:t>resource profile</a:t>
                      </a:r>
                      <a:r>
                        <a:rPr kumimoji="0" lang="en-US" sz="1200" b="0" i="0" u="none" strike="noStrike" kern="1200" cap="none" spc="0" normalizeH="0" baseline="0" noProof="0" dirty="0">
                          <a:ln>
                            <a:noFill/>
                          </a:ln>
                          <a:solidFill>
                            <a:prstClr val="black"/>
                          </a:solidFill>
                          <a:effectLst/>
                          <a:uLnTx/>
                          <a:uFillTx/>
                          <a:latin typeface="Open Sans" panose="020B0606030504020204"/>
                          <a:ea typeface="+mn-ea"/>
                          <a:cs typeface="+mn-cs"/>
                        </a:rPr>
                        <a:t> or click </a:t>
                      </a:r>
                      <a:r>
                        <a:rPr kumimoji="0" lang="en-US" sz="1200" b="0" i="0" u="none" strike="noStrike" kern="1200" cap="none" spc="0" normalizeH="0" baseline="0" noProof="0" dirty="0">
                          <a:ln>
                            <a:noFill/>
                          </a:ln>
                          <a:solidFill>
                            <a:prstClr val="black"/>
                          </a:solidFill>
                          <a:effectLst/>
                          <a:uLnTx/>
                          <a:uFillTx/>
                          <a:latin typeface="Open Sans" panose="020B0606030504020204"/>
                          <a:ea typeface="+mn-ea"/>
                          <a:cs typeface="+mn-cs"/>
                          <a:hlinkClick r:id="rId7"/>
                        </a:rPr>
                        <a:t>here</a:t>
                      </a:r>
                      <a:r>
                        <a:rPr kumimoji="0" lang="en-US" sz="1200" b="0" i="0" u="none" strike="noStrike" kern="1200" cap="none" spc="0" normalizeH="0" baseline="0" noProof="0" dirty="0">
                          <a:ln>
                            <a:noFill/>
                          </a:ln>
                          <a:solidFill>
                            <a:prstClr val="black"/>
                          </a:solidFill>
                          <a:effectLst/>
                          <a:uLnTx/>
                          <a:uFillTx/>
                          <a:latin typeface="Open Sans" panose="020B0606030504020204"/>
                          <a:ea typeface="+mn-ea"/>
                          <a:cs typeface="+mn-cs"/>
                        </a:rPr>
                        <a:t> for editable assessment materials (optional).</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2135467726"/>
                  </a:ext>
                </a:extLst>
              </a:tr>
            </a:tbl>
          </a:graphicData>
        </a:graphic>
      </p:graphicFrame>
      <p:pic>
        <p:nvPicPr>
          <p:cNvPr id="11" name="Graphic 10" descr="Future with solid fill">
            <a:extLst>
              <a:ext uri="{FF2B5EF4-FFF2-40B4-BE49-F238E27FC236}">
                <a16:creationId xmlns:a16="http://schemas.microsoft.com/office/drawing/2014/main" id="{3622311B-FDBC-C891-E301-808E6F20518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356840" y="5355473"/>
            <a:ext cx="350523" cy="350523"/>
          </a:xfrm>
          <a:prstGeom prst="rect">
            <a:avLst/>
          </a:prstGeom>
        </p:spPr>
      </p:pic>
    </p:spTree>
    <p:extLst>
      <p:ext uri="{BB962C8B-B14F-4D97-AF65-F5344CB8AC3E}">
        <p14:creationId xmlns:p14="http://schemas.microsoft.com/office/powerpoint/2010/main" val="1944880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A53F899-AD50-32D5-0F1C-0F5C4DFB5625}"/>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Jobs within stories</a:t>
            </a:r>
          </a:p>
        </p:txBody>
      </p:sp>
      <p:sp>
        <p:nvSpPr>
          <p:cNvPr id="7" name="Rectangle: Rounded Corners 6">
            <a:extLst>
              <a:ext uri="{FF2B5EF4-FFF2-40B4-BE49-F238E27FC236}">
                <a16:creationId xmlns:a16="http://schemas.microsoft.com/office/drawing/2014/main" id="{46706882-8F18-CB52-B1BF-91A99384356F}"/>
              </a:ext>
            </a:extLst>
          </p:cNvPr>
          <p:cNvSpPr/>
          <p:nvPr/>
        </p:nvSpPr>
        <p:spPr>
          <a:xfrm>
            <a:off x="3931131" y="2331262"/>
            <a:ext cx="2245895" cy="786151"/>
          </a:xfrm>
          <a:prstGeom prst="roundRect">
            <a:avLst/>
          </a:prstGeom>
          <a:solidFill>
            <a:schemeClr val="accent5"/>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Farmer Julia</a:t>
            </a:r>
            <a:endPar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D8273E87-39BC-5A87-CBF9-A8D6FD322D28}"/>
              </a:ext>
            </a:extLst>
          </p:cNvPr>
          <p:cNvSpPr/>
          <p:nvPr/>
        </p:nvSpPr>
        <p:spPr>
          <a:xfrm>
            <a:off x="352926" y="1112863"/>
            <a:ext cx="11570133" cy="786152"/>
          </a:xfrm>
          <a:prstGeom prst="roundRect">
            <a:avLst/>
          </a:prstGeom>
          <a:solidFill>
            <a:schemeClr val="bg1"/>
          </a:solidFill>
          <a:ln w="571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Listen to the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next</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story.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9F1C1CEC-8A63-BF7F-E638-BB004E970EA8}"/>
              </a:ext>
            </a:extLst>
          </p:cNvPr>
          <p:cNvSpPr txBox="1"/>
          <p:nvPr/>
        </p:nvSpPr>
        <p:spPr>
          <a:xfrm>
            <a:off x="3929474" y="3290131"/>
            <a:ext cx="8164791" cy="253120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Julia woke up and saw it was raining outside! </a:t>
            </a:r>
          </a:p>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She put on her waterproof jacket, wellington boots, and set to work. </a:t>
            </a:r>
          </a:p>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She had to get all the farm jobs done, even in the rain! </a:t>
            </a:r>
          </a:p>
        </p:txBody>
      </p:sp>
      <p:grpSp>
        <p:nvGrpSpPr>
          <p:cNvPr id="10" name="Group 9">
            <a:extLst>
              <a:ext uri="{FF2B5EF4-FFF2-40B4-BE49-F238E27FC236}">
                <a16:creationId xmlns:a16="http://schemas.microsoft.com/office/drawing/2014/main" id="{8E1D0121-5A10-E1A9-6DB0-59042F60BB32}"/>
              </a:ext>
            </a:extLst>
          </p:cNvPr>
          <p:cNvGrpSpPr/>
          <p:nvPr/>
        </p:nvGrpSpPr>
        <p:grpSpPr>
          <a:xfrm>
            <a:off x="444318" y="1996797"/>
            <a:ext cx="3199446" cy="3984903"/>
            <a:chOff x="6096000" y="0"/>
            <a:chExt cx="3394548" cy="4254500"/>
          </a:xfrm>
        </p:grpSpPr>
        <p:pic>
          <p:nvPicPr>
            <p:cNvPr id="9" name="Picture 8">
              <a:extLst>
                <a:ext uri="{FF2B5EF4-FFF2-40B4-BE49-F238E27FC236}">
                  <a16:creationId xmlns:a16="http://schemas.microsoft.com/office/drawing/2014/main" id="{77E801E1-1B2B-FB8C-8512-CC1B699A381F}"/>
                </a:ext>
              </a:extLst>
            </p:cNvPr>
            <p:cNvPicPr>
              <a:picLocks noChangeAspect="1"/>
            </p:cNvPicPr>
            <p:nvPr/>
          </p:nvPicPr>
          <p:blipFill>
            <a:blip r:embed="rId3">
              <a:extLst>
                <a:ext uri="{28A0092B-C50C-407E-A947-70E740481C1C}">
                  <a14:useLocalDpi xmlns:a14="http://schemas.microsoft.com/office/drawing/2010/main" val="0"/>
                </a:ext>
              </a:extLst>
            </a:blip>
            <a:srcRect l="50000"/>
            <a:stretch/>
          </p:blipFill>
          <p:spPr>
            <a:xfrm>
              <a:off x="6096000" y="0"/>
              <a:ext cx="3394548" cy="4254500"/>
            </a:xfrm>
            <a:prstGeom prst="rect">
              <a:avLst/>
            </a:prstGeom>
          </p:spPr>
        </p:pic>
        <p:pic>
          <p:nvPicPr>
            <p:cNvPr id="3" name="Picture 2" descr="A person milking a cow&#10;&#10;Description automatically generated">
              <a:extLst>
                <a:ext uri="{FF2B5EF4-FFF2-40B4-BE49-F238E27FC236}">
                  <a16:creationId xmlns:a16="http://schemas.microsoft.com/office/drawing/2014/main" id="{5A13911A-1371-33EF-C199-4AA18FD3F931}"/>
                </a:ext>
              </a:extLst>
            </p:cNvPr>
            <p:cNvPicPr>
              <a:picLocks noChangeAspect="1"/>
            </p:cNvPicPr>
            <p:nvPr/>
          </p:nvPicPr>
          <p:blipFill>
            <a:blip r:embed="rId4">
              <a:extLst>
                <a:ext uri="{28A0092B-C50C-407E-A947-70E740481C1C}">
                  <a14:useLocalDpi xmlns:a14="http://schemas.microsoft.com/office/drawing/2010/main" val="0"/>
                </a:ext>
              </a:extLst>
            </a:blip>
            <a:srcRect l="54076" t="13572" r="20981" b="47823"/>
            <a:stretch/>
          </p:blipFill>
          <p:spPr>
            <a:xfrm flipH="1">
              <a:off x="6399133" y="369302"/>
              <a:ext cx="2821374" cy="2983502"/>
            </a:xfrm>
            <a:prstGeom prst="rect">
              <a:avLst/>
            </a:prstGeom>
          </p:spPr>
        </p:pic>
      </p:grpSp>
      <p:pic>
        <p:nvPicPr>
          <p:cNvPr id="5" name="Graphic 4" descr="Farmer female with solid fill">
            <a:extLst>
              <a:ext uri="{FF2B5EF4-FFF2-40B4-BE49-F238E27FC236}">
                <a16:creationId xmlns:a16="http://schemas.microsoft.com/office/drawing/2014/main" id="{1D9039C7-E89A-3B3B-252A-3AF9D1A97BB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924674" y="606772"/>
            <a:ext cx="914400" cy="914400"/>
          </a:xfrm>
          <a:prstGeom prst="rect">
            <a:avLst/>
          </a:prstGeom>
        </p:spPr>
      </p:pic>
    </p:spTree>
    <p:extLst>
      <p:ext uri="{BB962C8B-B14F-4D97-AF65-F5344CB8AC3E}">
        <p14:creationId xmlns:p14="http://schemas.microsoft.com/office/powerpoint/2010/main" val="3829674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ABFE8-E4F8-BF16-57B7-A764489D8EB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8290512-35D4-9309-E51D-AB7212C8C64C}"/>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Jobs within stories</a:t>
            </a:r>
          </a:p>
        </p:txBody>
      </p:sp>
      <p:sp>
        <p:nvSpPr>
          <p:cNvPr id="12" name="TextBox 11">
            <a:extLst>
              <a:ext uri="{FF2B5EF4-FFF2-40B4-BE49-F238E27FC236}">
                <a16:creationId xmlns:a16="http://schemas.microsoft.com/office/drawing/2014/main" id="{886289AC-1D01-B686-9885-D176F919081F}"/>
              </a:ext>
            </a:extLst>
          </p:cNvPr>
          <p:cNvSpPr txBox="1"/>
          <p:nvPr/>
        </p:nvSpPr>
        <p:spPr>
          <a:xfrm>
            <a:off x="268941" y="1020892"/>
            <a:ext cx="11117179" cy="54604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She started with the cows. </a:t>
            </a:r>
          </a:p>
        </p:txBody>
      </p:sp>
      <p:sp>
        <p:nvSpPr>
          <p:cNvPr id="5" name="TextBox 4">
            <a:extLst>
              <a:ext uri="{FF2B5EF4-FFF2-40B4-BE49-F238E27FC236}">
                <a16:creationId xmlns:a16="http://schemas.microsoft.com/office/drawing/2014/main" id="{0E2E2E83-1B6E-4EA6-EB86-798E3B98D7F6}"/>
              </a:ext>
            </a:extLst>
          </p:cNvPr>
          <p:cNvSpPr txBox="1"/>
          <p:nvPr/>
        </p:nvSpPr>
        <p:spPr>
          <a:xfrm>
            <a:off x="179294" y="4783230"/>
            <a:ext cx="12012706" cy="105387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She led them to the machines which milked them</a:t>
            </a:r>
            <a:r>
              <a:rPr lang="en-US" sz="2200" dirty="0">
                <a:solidFill>
                  <a:prstClr val="black"/>
                </a:solidFill>
                <a:latin typeface="Open Sans" panose="020B0606030504020204"/>
              </a:rPr>
              <a:t> </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and turned the switch on. Many cows were milked all at once. </a:t>
            </a:r>
          </a:p>
        </p:txBody>
      </p:sp>
      <p:pic>
        <p:nvPicPr>
          <p:cNvPr id="4" name="Picture 3" descr="A person milking a cow&#10;&#10;Description automatically generated">
            <a:extLst>
              <a:ext uri="{FF2B5EF4-FFF2-40B4-BE49-F238E27FC236}">
                <a16:creationId xmlns:a16="http://schemas.microsoft.com/office/drawing/2014/main" id="{582B2F11-44CD-B919-65EE-766A2B3FFD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5647" y="1859445"/>
            <a:ext cx="3858047" cy="2852821"/>
          </a:xfrm>
          <a:prstGeom prst="rect">
            <a:avLst/>
          </a:prstGeom>
        </p:spPr>
      </p:pic>
      <p:pic>
        <p:nvPicPr>
          <p:cNvPr id="7" name="Picture 6" descr="A cow with milking machines in a barn&#10;&#10;Description automatically generated">
            <a:extLst>
              <a:ext uri="{FF2B5EF4-FFF2-40B4-BE49-F238E27FC236}">
                <a16:creationId xmlns:a16="http://schemas.microsoft.com/office/drawing/2014/main" id="{3D19BD58-E263-54F2-2A2E-5C49382752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32386" y="680563"/>
            <a:ext cx="6043381" cy="4031703"/>
          </a:xfrm>
          <a:prstGeom prst="rect">
            <a:avLst/>
          </a:prstGeom>
        </p:spPr>
      </p:pic>
      <p:sp>
        <p:nvSpPr>
          <p:cNvPr id="8" name="Rectangle: Rounded Corners 7">
            <a:extLst>
              <a:ext uri="{FF2B5EF4-FFF2-40B4-BE49-F238E27FC236}">
                <a16:creationId xmlns:a16="http://schemas.microsoft.com/office/drawing/2014/main" id="{7A0AB351-4CB2-8181-F3CC-656F8844FEA9}"/>
              </a:ext>
            </a:extLst>
          </p:cNvPr>
          <p:cNvSpPr/>
          <p:nvPr/>
        </p:nvSpPr>
        <p:spPr>
          <a:xfrm>
            <a:off x="7021128" y="4317450"/>
            <a:ext cx="2865895" cy="541069"/>
          </a:xfrm>
          <a:prstGeom prst="roundRect">
            <a:avLst/>
          </a:prstGeom>
          <a:solidFill>
            <a:schemeClr val="accent5">
              <a:lumMod val="20000"/>
              <a:lumOff val="80000"/>
            </a:schemeClr>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Milking machines</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34019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3F290-2589-21B5-CCC9-3CCFBB2C6FF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0B002D2-7063-1505-DBB9-339080E4FF07}"/>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Jobs within stories</a:t>
            </a:r>
          </a:p>
        </p:txBody>
      </p:sp>
      <p:sp>
        <p:nvSpPr>
          <p:cNvPr id="12" name="TextBox 11">
            <a:extLst>
              <a:ext uri="{FF2B5EF4-FFF2-40B4-BE49-F238E27FC236}">
                <a16:creationId xmlns:a16="http://schemas.microsoft.com/office/drawing/2014/main" id="{16914A30-EFF9-6B80-FA3B-98E49E983885}"/>
              </a:ext>
            </a:extLst>
          </p:cNvPr>
          <p:cNvSpPr txBox="1"/>
          <p:nvPr/>
        </p:nvSpPr>
        <p:spPr>
          <a:xfrm>
            <a:off x="179293" y="1015081"/>
            <a:ext cx="11833413" cy="105387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The rain stopped, and the sun shone. She thought she should cut the wheat while it was dry. </a:t>
            </a:r>
          </a:p>
        </p:txBody>
      </p:sp>
      <p:sp>
        <p:nvSpPr>
          <p:cNvPr id="5" name="TextBox 4">
            <a:extLst>
              <a:ext uri="{FF2B5EF4-FFF2-40B4-BE49-F238E27FC236}">
                <a16:creationId xmlns:a16="http://schemas.microsoft.com/office/drawing/2014/main" id="{249A003E-3505-F38B-E418-F890F43DD725}"/>
              </a:ext>
            </a:extLst>
          </p:cNvPr>
          <p:cNvSpPr txBox="1"/>
          <p:nvPr/>
        </p:nvSpPr>
        <p:spPr>
          <a:xfrm>
            <a:off x="179293" y="4789041"/>
            <a:ext cx="12012707" cy="105387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She got into her combine harvester and drove around the field. The cutters on the front of the combine harvester cut the wheat as she drove through. </a:t>
            </a:r>
          </a:p>
        </p:txBody>
      </p:sp>
      <p:pic>
        <p:nvPicPr>
          <p:cNvPr id="4" name="Picture 3" descr="A red tractor in a field&#10;&#10;Description automatically generated">
            <a:extLst>
              <a:ext uri="{FF2B5EF4-FFF2-40B4-BE49-F238E27FC236}">
                <a16:creationId xmlns:a16="http://schemas.microsoft.com/office/drawing/2014/main" id="{2CAF4613-62DC-45DC-49D6-E0A08AE6B0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2590" y="1678370"/>
            <a:ext cx="5256109" cy="2956562"/>
          </a:xfrm>
          <a:prstGeom prst="rect">
            <a:avLst/>
          </a:prstGeom>
        </p:spPr>
      </p:pic>
      <p:pic>
        <p:nvPicPr>
          <p:cNvPr id="7" name="Picture 6">
            <a:extLst>
              <a:ext uri="{FF2B5EF4-FFF2-40B4-BE49-F238E27FC236}">
                <a16:creationId xmlns:a16="http://schemas.microsoft.com/office/drawing/2014/main" id="{8DBCA89B-8049-03CF-948A-EF8AE32E84F7}"/>
              </a:ext>
            </a:extLst>
          </p:cNvPr>
          <p:cNvPicPr>
            <a:picLocks noChangeAspect="1"/>
          </p:cNvPicPr>
          <p:nvPr/>
        </p:nvPicPr>
        <p:blipFill>
          <a:blip r:embed="rId4">
            <a:extLst>
              <a:ext uri="{28A0092B-C50C-407E-A947-70E740481C1C}">
                <a14:useLocalDpi xmlns:a14="http://schemas.microsoft.com/office/drawing/2010/main" val="0"/>
              </a:ext>
            </a:extLst>
          </a:blip>
          <a:srcRect t="10918"/>
          <a:stretch/>
        </p:blipFill>
        <p:spPr>
          <a:xfrm>
            <a:off x="1128709" y="2146395"/>
            <a:ext cx="3924552" cy="2331073"/>
          </a:xfrm>
          <a:prstGeom prst="rect">
            <a:avLst/>
          </a:prstGeom>
        </p:spPr>
      </p:pic>
      <p:sp>
        <p:nvSpPr>
          <p:cNvPr id="8" name="Rectangle: Rounded Corners 7">
            <a:extLst>
              <a:ext uri="{FF2B5EF4-FFF2-40B4-BE49-F238E27FC236}">
                <a16:creationId xmlns:a16="http://schemas.microsoft.com/office/drawing/2014/main" id="{829B0C99-C35D-B630-FAD1-FF1C05EAC8BD}"/>
              </a:ext>
            </a:extLst>
          </p:cNvPr>
          <p:cNvSpPr/>
          <p:nvPr/>
        </p:nvSpPr>
        <p:spPr>
          <a:xfrm>
            <a:off x="1658038" y="4224130"/>
            <a:ext cx="2865895" cy="564910"/>
          </a:xfrm>
          <a:prstGeom prst="roundRect">
            <a:avLst/>
          </a:prstGeom>
          <a:solidFill>
            <a:schemeClr val="accent5">
              <a:lumMod val="20000"/>
              <a:lumOff val="80000"/>
            </a:schemeClr>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Combine harvester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D5479EAF-471B-1C2C-20E7-98A48BC77E92}"/>
              </a:ext>
            </a:extLst>
          </p:cNvPr>
          <p:cNvSpPr/>
          <p:nvPr/>
        </p:nvSpPr>
        <p:spPr>
          <a:xfrm>
            <a:off x="7343651" y="4224130"/>
            <a:ext cx="1747274" cy="564910"/>
          </a:xfrm>
          <a:prstGeom prst="roundRect">
            <a:avLst/>
          </a:prstGeom>
          <a:solidFill>
            <a:schemeClr val="accent5">
              <a:lumMod val="20000"/>
              <a:lumOff val="80000"/>
            </a:schemeClr>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Cutters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Graphic 9" descr="Line arrow: Counter-clockwise curve with solid fill">
            <a:extLst>
              <a:ext uri="{FF2B5EF4-FFF2-40B4-BE49-F238E27FC236}">
                <a16:creationId xmlns:a16="http://schemas.microsoft.com/office/drawing/2014/main" id="{E8352D89-F198-8C16-C232-C2D36C4290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9884987">
            <a:off x="7076089" y="3378897"/>
            <a:ext cx="848107" cy="848107"/>
          </a:xfrm>
          <a:prstGeom prst="rect">
            <a:avLst/>
          </a:prstGeom>
        </p:spPr>
      </p:pic>
    </p:spTree>
    <p:extLst>
      <p:ext uri="{BB962C8B-B14F-4D97-AF65-F5344CB8AC3E}">
        <p14:creationId xmlns:p14="http://schemas.microsoft.com/office/powerpoint/2010/main" val="4750030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64EAC-ACB4-CB75-10FC-F15D01E7A65D}"/>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1BF4645-8D49-6038-5268-0BDDDDE6CF10}"/>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Jobs within stories</a:t>
            </a:r>
          </a:p>
        </p:txBody>
      </p:sp>
      <p:sp>
        <p:nvSpPr>
          <p:cNvPr id="12" name="TextBox 11">
            <a:extLst>
              <a:ext uri="{FF2B5EF4-FFF2-40B4-BE49-F238E27FC236}">
                <a16:creationId xmlns:a16="http://schemas.microsoft.com/office/drawing/2014/main" id="{89F032E4-E333-7123-1EDB-AEDD52FECE0D}"/>
              </a:ext>
            </a:extLst>
          </p:cNvPr>
          <p:cNvSpPr txBox="1"/>
          <p:nvPr/>
        </p:nvSpPr>
        <p:spPr>
          <a:xfrm>
            <a:off x="179293" y="1015081"/>
            <a:ext cx="11833413" cy="105387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The fruit also needed picking, so Julia turned on her </a:t>
            </a:r>
            <a:r>
              <a:rPr lang="en-US" sz="2200" dirty="0">
                <a:solidFill>
                  <a:prstClr val="black"/>
                </a:solidFill>
                <a:latin typeface="Open Sans" panose="020B0606030504020204"/>
              </a:rPr>
              <a:t>robot harvester</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which picked the fruit. </a:t>
            </a:r>
          </a:p>
        </p:txBody>
      </p:sp>
      <p:sp>
        <p:nvSpPr>
          <p:cNvPr id="5" name="TextBox 4">
            <a:extLst>
              <a:ext uri="{FF2B5EF4-FFF2-40B4-BE49-F238E27FC236}">
                <a16:creationId xmlns:a16="http://schemas.microsoft.com/office/drawing/2014/main" id="{529CBF38-B6C3-4BC9-7B45-681CB10ED5F1}"/>
              </a:ext>
            </a:extLst>
          </p:cNvPr>
          <p:cNvSpPr txBox="1"/>
          <p:nvPr/>
        </p:nvSpPr>
        <p:spPr>
          <a:xfrm>
            <a:off x="179293" y="5296872"/>
            <a:ext cx="11923059" cy="54604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The robotic arm reached high to </a:t>
            </a:r>
            <a:r>
              <a:rPr lang="en-US" sz="2200" dirty="0">
                <a:solidFill>
                  <a:prstClr val="black"/>
                </a:solidFill>
                <a:latin typeface="Open Sans" panose="020B0606030504020204"/>
              </a:rPr>
              <a:t>get</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the fruit at the top of the trees. </a:t>
            </a:r>
          </a:p>
        </p:txBody>
      </p:sp>
      <p:pic>
        <p:nvPicPr>
          <p:cNvPr id="4" name="Picture 3" descr="A robotic arm holding a fruit&#10;&#10;Description automatically generated">
            <a:extLst>
              <a:ext uri="{FF2B5EF4-FFF2-40B4-BE49-F238E27FC236}">
                <a16:creationId xmlns:a16="http://schemas.microsoft.com/office/drawing/2014/main" id="{44479ADF-3771-5431-E706-1251D4E221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07241" y="1688933"/>
            <a:ext cx="5216598" cy="3480134"/>
          </a:xfrm>
          <a:prstGeom prst="rect">
            <a:avLst/>
          </a:prstGeom>
        </p:spPr>
      </p:pic>
      <p:pic>
        <p:nvPicPr>
          <p:cNvPr id="7" name="Picture 6" descr="A person holding a computer next to a robot&#10;&#10;Description automatically generated">
            <a:extLst>
              <a:ext uri="{FF2B5EF4-FFF2-40B4-BE49-F238E27FC236}">
                <a16:creationId xmlns:a16="http://schemas.microsoft.com/office/drawing/2014/main" id="{3B046AA0-8FCC-F193-AF83-825773BB7DF9}"/>
              </a:ext>
            </a:extLst>
          </p:cNvPr>
          <p:cNvPicPr>
            <a:picLocks noChangeAspect="1"/>
          </p:cNvPicPr>
          <p:nvPr/>
        </p:nvPicPr>
        <p:blipFill>
          <a:blip r:embed="rId4">
            <a:extLst>
              <a:ext uri="{28A0092B-C50C-407E-A947-70E740481C1C}">
                <a14:useLocalDpi xmlns:a14="http://schemas.microsoft.com/office/drawing/2010/main" val="0"/>
              </a:ext>
            </a:extLst>
          </a:blip>
          <a:srcRect r="39183"/>
          <a:stretch/>
        </p:blipFill>
        <p:spPr>
          <a:xfrm>
            <a:off x="1755276" y="1688933"/>
            <a:ext cx="3172584" cy="3480134"/>
          </a:xfrm>
          <a:prstGeom prst="rect">
            <a:avLst/>
          </a:prstGeom>
        </p:spPr>
      </p:pic>
      <p:sp>
        <p:nvSpPr>
          <p:cNvPr id="8" name="Rectangle: Rounded Corners 7">
            <a:extLst>
              <a:ext uri="{FF2B5EF4-FFF2-40B4-BE49-F238E27FC236}">
                <a16:creationId xmlns:a16="http://schemas.microsoft.com/office/drawing/2014/main" id="{88E2E0A3-5440-AA01-EE97-CCF4CEDE94AC}"/>
              </a:ext>
            </a:extLst>
          </p:cNvPr>
          <p:cNvSpPr/>
          <p:nvPr/>
        </p:nvSpPr>
        <p:spPr>
          <a:xfrm>
            <a:off x="6993315" y="4750825"/>
            <a:ext cx="2865895" cy="546047"/>
          </a:xfrm>
          <a:prstGeom prst="roundRect">
            <a:avLst/>
          </a:prstGeom>
          <a:solidFill>
            <a:schemeClr val="accent5">
              <a:lumMod val="20000"/>
              <a:lumOff val="80000"/>
            </a:schemeClr>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Robotic harvester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41991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BC556-B301-C3FE-A74E-20A7C18B640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2EEC917-0168-478C-4623-0D183171FD2D}"/>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Jobs within stories</a:t>
            </a:r>
          </a:p>
        </p:txBody>
      </p:sp>
      <p:sp>
        <p:nvSpPr>
          <p:cNvPr id="12" name="TextBox 11">
            <a:extLst>
              <a:ext uri="{FF2B5EF4-FFF2-40B4-BE49-F238E27FC236}">
                <a16:creationId xmlns:a16="http://schemas.microsoft.com/office/drawing/2014/main" id="{70ED8A40-C575-1CF7-1152-F5D58E097CF5}"/>
              </a:ext>
            </a:extLst>
          </p:cNvPr>
          <p:cNvSpPr txBox="1"/>
          <p:nvPr/>
        </p:nvSpPr>
        <p:spPr>
          <a:xfrm>
            <a:off x="179293" y="1015081"/>
            <a:ext cx="11833413" cy="105387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The sun was very hot now</a:t>
            </a:r>
            <a:r>
              <a:rPr lang="en-US" sz="2200" dirty="0">
                <a:solidFill>
                  <a:prstClr val="black"/>
                </a:solidFill>
                <a:latin typeface="Open Sans" panose="020B0606030504020204"/>
              </a:rPr>
              <a:t>.</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a:t>
            </a:r>
            <a:r>
              <a:rPr lang="en-US" sz="2200" dirty="0">
                <a:solidFill>
                  <a:prstClr val="black"/>
                </a:solidFill>
                <a:latin typeface="Open Sans" panose="020B0606030504020204"/>
              </a:rPr>
              <a:t>S</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he turned on the irrigation system which watered all the plants. </a:t>
            </a:r>
          </a:p>
        </p:txBody>
      </p:sp>
      <p:sp>
        <p:nvSpPr>
          <p:cNvPr id="3" name="TextBox 2">
            <a:extLst>
              <a:ext uri="{FF2B5EF4-FFF2-40B4-BE49-F238E27FC236}">
                <a16:creationId xmlns:a16="http://schemas.microsoft.com/office/drawing/2014/main" id="{7C2F60DE-640F-2222-A9E5-A8E02860048C}"/>
              </a:ext>
            </a:extLst>
          </p:cNvPr>
          <p:cNvSpPr txBox="1"/>
          <p:nvPr/>
        </p:nvSpPr>
        <p:spPr>
          <a:xfrm>
            <a:off x="179293" y="4905517"/>
            <a:ext cx="11833413" cy="105387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The sun was setting</a:t>
            </a:r>
            <a:r>
              <a:rPr lang="en-US" sz="2200" dirty="0">
                <a:solidFill>
                  <a:prstClr val="black"/>
                </a:solidFill>
                <a:latin typeface="Open Sans" panose="020B0606030504020204"/>
              </a:rPr>
              <a:t>.</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Julia was very tired after doing all those jobs. She sat in her armchair with a cup of tea, ready to relax. </a:t>
            </a:r>
          </a:p>
        </p:txBody>
      </p:sp>
      <p:pic>
        <p:nvPicPr>
          <p:cNvPr id="5" name="Picture 4">
            <a:extLst>
              <a:ext uri="{FF2B5EF4-FFF2-40B4-BE49-F238E27FC236}">
                <a16:creationId xmlns:a16="http://schemas.microsoft.com/office/drawing/2014/main" id="{FC2DBD3E-34B5-FA2D-A5EE-B5A34B161E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4187" y="1771527"/>
            <a:ext cx="5662863" cy="3013202"/>
          </a:xfrm>
          <a:prstGeom prst="rect">
            <a:avLst/>
          </a:prstGeom>
        </p:spPr>
      </p:pic>
      <p:sp>
        <p:nvSpPr>
          <p:cNvPr id="6" name="Rectangle: Rounded Corners 5">
            <a:extLst>
              <a:ext uri="{FF2B5EF4-FFF2-40B4-BE49-F238E27FC236}">
                <a16:creationId xmlns:a16="http://schemas.microsoft.com/office/drawing/2014/main" id="{334FBD31-A371-0DCA-D669-0B88038BE480}"/>
              </a:ext>
            </a:extLst>
          </p:cNvPr>
          <p:cNvSpPr/>
          <p:nvPr/>
        </p:nvSpPr>
        <p:spPr>
          <a:xfrm>
            <a:off x="6472670" y="4393096"/>
            <a:ext cx="2865895" cy="512421"/>
          </a:xfrm>
          <a:prstGeom prst="roundRect">
            <a:avLst/>
          </a:prstGeom>
          <a:solidFill>
            <a:schemeClr val="accent5">
              <a:lumMod val="20000"/>
              <a:lumOff val="80000"/>
            </a:schemeClr>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Irrigation system</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sprinkler watering a field&#10;&#10;Description automatically generated">
            <a:extLst>
              <a:ext uri="{FF2B5EF4-FFF2-40B4-BE49-F238E27FC236}">
                <a16:creationId xmlns:a16="http://schemas.microsoft.com/office/drawing/2014/main" id="{004ACF4B-D846-8BAD-F462-E276A38D649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8467" y="2255589"/>
            <a:ext cx="3798957" cy="2529140"/>
          </a:xfrm>
          <a:prstGeom prst="rect">
            <a:avLst/>
          </a:prstGeom>
        </p:spPr>
      </p:pic>
    </p:spTree>
    <p:extLst>
      <p:ext uri="{BB962C8B-B14F-4D97-AF65-F5344CB8AC3E}">
        <p14:creationId xmlns:p14="http://schemas.microsoft.com/office/powerpoint/2010/main" val="29306762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C8DA6-28BA-B8BC-F4E6-7EA83B7DE18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87336990-DB4E-CBCF-4E2A-59473F99022B}"/>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Jobs within stories</a:t>
            </a:r>
          </a:p>
        </p:txBody>
      </p:sp>
      <p:sp>
        <p:nvSpPr>
          <p:cNvPr id="5" name="Rectangle: Rounded Corners 4">
            <a:extLst>
              <a:ext uri="{FF2B5EF4-FFF2-40B4-BE49-F238E27FC236}">
                <a16:creationId xmlns:a16="http://schemas.microsoft.com/office/drawing/2014/main" id="{13A57946-6084-BD66-5EC1-8809B177E864}"/>
              </a:ext>
            </a:extLst>
          </p:cNvPr>
          <p:cNvSpPr/>
          <p:nvPr/>
        </p:nvSpPr>
        <p:spPr>
          <a:xfrm>
            <a:off x="179293" y="1192822"/>
            <a:ext cx="11788589" cy="895145"/>
          </a:xfrm>
          <a:prstGeom prst="roundRect">
            <a:avLst/>
          </a:prstGeom>
          <a:solidFill>
            <a:schemeClr val="bg1"/>
          </a:solidFill>
          <a:ln w="57150">
            <a:solidFill>
              <a:schemeClr val="accent5">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What did Julia use to help her on her farm?</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C4730EA9-6E4D-485F-2E63-ABA4AE06BFCF}"/>
              </a:ext>
            </a:extLst>
          </p:cNvPr>
          <p:cNvPicPr>
            <a:picLocks noChangeAspect="1"/>
          </p:cNvPicPr>
          <p:nvPr/>
        </p:nvPicPr>
        <p:blipFill>
          <a:blip r:embed="rId3">
            <a:extLst>
              <a:ext uri="{28A0092B-C50C-407E-A947-70E740481C1C}">
                <a14:useLocalDpi xmlns:a14="http://schemas.microsoft.com/office/drawing/2010/main" val="0"/>
              </a:ext>
            </a:extLst>
          </a:blip>
          <a:srcRect l="44771" r="20916" b="12115"/>
          <a:stretch/>
        </p:blipFill>
        <p:spPr>
          <a:xfrm>
            <a:off x="9412226" y="2282614"/>
            <a:ext cx="1844132" cy="2513277"/>
          </a:xfrm>
          <a:prstGeom prst="rect">
            <a:avLst/>
          </a:prstGeom>
        </p:spPr>
      </p:pic>
      <p:sp>
        <p:nvSpPr>
          <p:cNvPr id="4" name="Rectangle: Rounded Corners 3">
            <a:extLst>
              <a:ext uri="{FF2B5EF4-FFF2-40B4-BE49-F238E27FC236}">
                <a16:creationId xmlns:a16="http://schemas.microsoft.com/office/drawing/2014/main" id="{ABBA1541-47EC-00BE-8378-F0603B48AB46}"/>
              </a:ext>
            </a:extLst>
          </p:cNvPr>
          <p:cNvSpPr/>
          <p:nvPr/>
        </p:nvSpPr>
        <p:spPr>
          <a:xfrm>
            <a:off x="9570976" y="4990679"/>
            <a:ext cx="1563994" cy="864000"/>
          </a:xfrm>
          <a:prstGeom prst="roundRect">
            <a:avLst/>
          </a:prstGeom>
          <a:solidFill>
            <a:schemeClr val="accent5">
              <a:lumMod val="20000"/>
              <a:lumOff val="80000"/>
            </a:schemeClr>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0" bIns="144000" rtlCol="0" anchor="t"/>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Irrigation system</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A robotic arm holding a fruit&#10;&#10;Description automatically generated">
            <a:extLst>
              <a:ext uri="{FF2B5EF4-FFF2-40B4-BE49-F238E27FC236}">
                <a16:creationId xmlns:a16="http://schemas.microsoft.com/office/drawing/2014/main" id="{95F97EEE-68A0-E923-70E8-C305E439ED0A}"/>
              </a:ext>
            </a:extLst>
          </p:cNvPr>
          <p:cNvPicPr>
            <a:picLocks noChangeAspect="1"/>
          </p:cNvPicPr>
          <p:nvPr/>
        </p:nvPicPr>
        <p:blipFill>
          <a:blip r:embed="rId4">
            <a:extLst>
              <a:ext uri="{28A0092B-C50C-407E-A947-70E740481C1C}">
                <a14:useLocalDpi xmlns:a14="http://schemas.microsoft.com/office/drawing/2010/main" val="0"/>
              </a:ext>
            </a:extLst>
          </a:blip>
          <a:srcRect r="41113"/>
          <a:stretch/>
        </p:blipFill>
        <p:spPr>
          <a:xfrm>
            <a:off x="4175789" y="2302808"/>
            <a:ext cx="2145602" cy="2430728"/>
          </a:xfrm>
          <a:prstGeom prst="rect">
            <a:avLst/>
          </a:prstGeom>
        </p:spPr>
      </p:pic>
      <p:sp>
        <p:nvSpPr>
          <p:cNvPr id="7" name="Rectangle: Rounded Corners 6">
            <a:extLst>
              <a:ext uri="{FF2B5EF4-FFF2-40B4-BE49-F238E27FC236}">
                <a16:creationId xmlns:a16="http://schemas.microsoft.com/office/drawing/2014/main" id="{41AE46A0-5BC2-FA63-E42B-8F4985CBE916}"/>
              </a:ext>
            </a:extLst>
          </p:cNvPr>
          <p:cNvSpPr/>
          <p:nvPr/>
        </p:nvSpPr>
        <p:spPr>
          <a:xfrm>
            <a:off x="4573323" y="4990679"/>
            <a:ext cx="1522677" cy="864000"/>
          </a:xfrm>
          <a:prstGeom prst="roundRect">
            <a:avLst/>
          </a:prstGeom>
          <a:solidFill>
            <a:schemeClr val="accent5">
              <a:lumMod val="20000"/>
              <a:lumOff val="80000"/>
            </a:schemeClr>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t"/>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Robotic harvester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61586459-7907-1A5A-80D5-410AC5DB84E1}"/>
              </a:ext>
            </a:extLst>
          </p:cNvPr>
          <p:cNvPicPr>
            <a:picLocks noChangeAspect="1"/>
          </p:cNvPicPr>
          <p:nvPr/>
        </p:nvPicPr>
        <p:blipFill>
          <a:blip r:embed="rId5">
            <a:extLst>
              <a:ext uri="{28A0092B-C50C-407E-A947-70E740481C1C}">
                <a14:useLocalDpi xmlns:a14="http://schemas.microsoft.com/office/drawing/2010/main" val="0"/>
              </a:ext>
            </a:extLst>
          </a:blip>
          <a:srcRect l="8047" t="10918" r="22592"/>
          <a:stretch/>
        </p:blipFill>
        <p:spPr>
          <a:xfrm>
            <a:off x="781665" y="2282684"/>
            <a:ext cx="2841727" cy="2433524"/>
          </a:xfrm>
          <a:prstGeom prst="rect">
            <a:avLst/>
          </a:prstGeom>
        </p:spPr>
      </p:pic>
      <p:sp>
        <p:nvSpPr>
          <p:cNvPr id="9" name="Rectangle: Rounded Corners 8">
            <a:extLst>
              <a:ext uri="{FF2B5EF4-FFF2-40B4-BE49-F238E27FC236}">
                <a16:creationId xmlns:a16="http://schemas.microsoft.com/office/drawing/2014/main" id="{48656F95-27CC-E605-27B4-6EB08C94FCFA}"/>
              </a:ext>
            </a:extLst>
          </p:cNvPr>
          <p:cNvSpPr/>
          <p:nvPr/>
        </p:nvSpPr>
        <p:spPr>
          <a:xfrm>
            <a:off x="1543003" y="4990679"/>
            <a:ext cx="1522677" cy="864000"/>
          </a:xfrm>
          <a:prstGeom prst="roundRect">
            <a:avLst/>
          </a:prstGeom>
          <a:solidFill>
            <a:schemeClr val="accent5">
              <a:lumMod val="20000"/>
              <a:lumOff val="80000"/>
            </a:schemeClr>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t"/>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Combine harvester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A cow with milking machines in a barn&#10;&#10;Description automatically generated">
            <a:extLst>
              <a:ext uri="{FF2B5EF4-FFF2-40B4-BE49-F238E27FC236}">
                <a16:creationId xmlns:a16="http://schemas.microsoft.com/office/drawing/2014/main" id="{229A2F63-FE18-803B-0B37-5B4952DBD786}"/>
              </a:ext>
            </a:extLst>
          </p:cNvPr>
          <p:cNvPicPr>
            <a:picLocks noChangeAspect="1"/>
          </p:cNvPicPr>
          <p:nvPr/>
        </p:nvPicPr>
        <p:blipFill>
          <a:blip r:embed="rId6">
            <a:extLst>
              <a:ext uri="{28A0092B-C50C-407E-A947-70E740481C1C}">
                <a14:useLocalDpi xmlns:a14="http://schemas.microsoft.com/office/drawing/2010/main" val="0"/>
              </a:ext>
            </a:extLst>
          </a:blip>
          <a:srcRect l="44697"/>
          <a:stretch/>
        </p:blipFill>
        <p:spPr>
          <a:xfrm>
            <a:off x="6856223" y="2282815"/>
            <a:ext cx="2048150" cy="2470715"/>
          </a:xfrm>
          <a:prstGeom prst="rect">
            <a:avLst/>
          </a:prstGeom>
        </p:spPr>
      </p:pic>
      <p:sp>
        <p:nvSpPr>
          <p:cNvPr id="11" name="Rectangle: Rounded Corners 10">
            <a:extLst>
              <a:ext uri="{FF2B5EF4-FFF2-40B4-BE49-F238E27FC236}">
                <a16:creationId xmlns:a16="http://schemas.microsoft.com/office/drawing/2014/main" id="{EF5052C9-8775-44F9-5B19-DE2CB0B5E455}"/>
              </a:ext>
            </a:extLst>
          </p:cNvPr>
          <p:cNvSpPr/>
          <p:nvPr/>
        </p:nvSpPr>
        <p:spPr>
          <a:xfrm>
            <a:off x="7116982" y="4990679"/>
            <a:ext cx="1563994" cy="864000"/>
          </a:xfrm>
          <a:prstGeom prst="roundRect">
            <a:avLst/>
          </a:prstGeom>
          <a:solidFill>
            <a:schemeClr val="accent5">
              <a:lumMod val="20000"/>
              <a:lumOff val="80000"/>
            </a:schemeClr>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t"/>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Milking machines</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Rounded Corners 11">
            <a:extLst>
              <a:ext uri="{FF2B5EF4-FFF2-40B4-BE49-F238E27FC236}">
                <a16:creationId xmlns:a16="http://schemas.microsoft.com/office/drawing/2014/main" id="{1E18BC2E-06AA-648A-84D1-64C6197FC86E}"/>
              </a:ext>
            </a:extLst>
          </p:cNvPr>
          <p:cNvSpPr/>
          <p:nvPr/>
        </p:nvSpPr>
        <p:spPr>
          <a:xfrm>
            <a:off x="201705" y="2256757"/>
            <a:ext cx="11788590" cy="2513277"/>
          </a:xfrm>
          <a:prstGeom prst="roundRect">
            <a:avLst>
              <a:gd name="adj" fmla="val 4927"/>
            </a:avLst>
          </a:prstGeom>
          <a:solidFill>
            <a:schemeClr val="accent5"/>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 name="Rectangle: Rounded Corners 12">
            <a:extLst>
              <a:ext uri="{FF2B5EF4-FFF2-40B4-BE49-F238E27FC236}">
                <a16:creationId xmlns:a16="http://schemas.microsoft.com/office/drawing/2014/main" id="{AA68893D-467F-8F92-CB42-0B77ECA25753}"/>
              </a:ext>
            </a:extLst>
          </p:cNvPr>
          <p:cNvSpPr/>
          <p:nvPr/>
        </p:nvSpPr>
        <p:spPr>
          <a:xfrm>
            <a:off x="201705" y="4929224"/>
            <a:ext cx="11788590" cy="986909"/>
          </a:xfrm>
          <a:prstGeom prst="roundRect">
            <a:avLst>
              <a:gd name="adj" fmla="val 4154"/>
            </a:avLst>
          </a:prstGeom>
          <a:solidFill>
            <a:schemeClr val="accent5">
              <a:lumMod val="20000"/>
              <a:lumOff val="80000"/>
            </a:schemeClr>
          </a:solidFill>
          <a:ln w="57150">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Graphic 13" descr="Question mark with solid fill">
            <a:extLst>
              <a:ext uri="{FF2B5EF4-FFF2-40B4-BE49-F238E27FC236}">
                <a16:creationId xmlns:a16="http://schemas.microsoft.com/office/drawing/2014/main" id="{9891E7CF-C796-6F3B-0B24-302D5A88D1D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638800" y="3082052"/>
            <a:ext cx="914400" cy="914400"/>
          </a:xfrm>
          <a:prstGeom prst="rect">
            <a:avLst/>
          </a:prstGeom>
        </p:spPr>
      </p:pic>
      <p:pic>
        <p:nvPicPr>
          <p:cNvPr id="17" name="Graphic 16" descr="Question mark with solid fill">
            <a:extLst>
              <a:ext uri="{FF2B5EF4-FFF2-40B4-BE49-F238E27FC236}">
                <a16:creationId xmlns:a16="http://schemas.microsoft.com/office/drawing/2014/main" id="{9484A601-0D56-8527-AEED-3BBA76F9FD5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732291" y="5081382"/>
            <a:ext cx="682591" cy="682591"/>
          </a:xfrm>
          <a:prstGeom prst="rect">
            <a:avLst/>
          </a:prstGeom>
        </p:spPr>
      </p:pic>
    </p:spTree>
    <p:extLst>
      <p:ext uri="{BB962C8B-B14F-4D97-AF65-F5344CB8AC3E}">
        <p14:creationId xmlns:p14="http://schemas.microsoft.com/office/powerpoint/2010/main" val="3366145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4"/>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3"/>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EB7EA774-777A-BF83-2167-99F594D250DF}"/>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How are jobs in stories different? (12 mins)</a:t>
            </a:r>
          </a:p>
        </p:txBody>
      </p:sp>
      <p:sp>
        <p:nvSpPr>
          <p:cNvPr id="18" name="Rectangle: Rounded Corners 17">
            <a:extLst>
              <a:ext uri="{FF2B5EF4-FFF2-40B4-BE49-F238E27FC236}">
                <a16:creationId xmlns:a16="http://schemas.microsoft.com/office/drawing/2014/main" id="{9E548BA6-F5DC-BD0E-5A19-793507D22267}"/>
              </a:ext>
            </a:extLst>
          </p:cNvPr>
          <p:cNvSpPr/>
          <p:nvPr/>
        </p:nvSpPr>
        <p:spPr>
          <a:xfrm>
            <a:off x="577516" y="2478495"/>
            <a:ext cx="11020925" cy="1399627"/>
          </a:xfrm>
          <a:prstGeom prst="roundRect">
            <a:avLst/>
          </a:prstGeom>
          <a:solidFill>
            <a:srgbClr val="4BC7C8">
              <a:lumMod val="20000"/>
              <a:lumOff val="80000"/>
            </a:srgbClr>
          </a:solidFill>
          <a:ln w="57150" cap="flat" cmpd="sng" algn="ctr">
            <a:no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22" name="Rectangle: Rounded Corners 21">
            <a:extLst>
              <a:ext uri="{FF2B5EF4-FFF2-40B4-BE49-F238E27FC236}">
                <a16:creationId xmlns:a16="http://schemas.microsoft.com/office/drawing/2014/main" id="{111ABCF4-DE87-949A-F3F8-0B0460D44264}"/>
              </a:ext>
            </a:extLst>
          </p:cNvPr>
          <p:cNvSpPr/>
          <p:nvPr/>
        </p:nvSpPr>
        <p:spPr>
          <a:xfrm>
            <a:off x="577516" y="1136546"/>
            <a:ext cx="11020926" cy="1167704"/>
          </a:xfrm>
          <a:prstGeom prst="roundRect">
            <a:avLst/>
          </a:prstGeom>
          <a:solidFill>
            <a:sysClr val="window" lastClr="FFFFFF"/>
          </a:solidFill>
          <a:ln w="57150" cap="flat" cmpd="sng" algn="ctr">
            <a:solidFill>
              <a:srgbClr val="4BC7C8">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pairs</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talk about how each farming job was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different</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a:p>
            <a:pPr marL="0" marR="0" lvl="0" indent="0" algn="ctr" defTabSz="914400" eaLnBrk="1" fontAlgn="auto" latinLnBrk="0" hangingPunct="1">
              <a:lnSpc>
                <a:spcPct val="150000"/>
              </a:lnSpc>
              <a:spcBef>
                <a:spcPts val="0"/>
              </a:spcBef>
              <a:spcAft>
                <a:spcPts val="0"/>
              </a:spcAft>
              <a:buClrTx/>
              <a:buSzTx/>
              <a:buFontTx/>
              <a:buNone/>
              <a:tabLst/>
              <a:defRPr/>
            </a:pP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Let’s do the first one </a:t>
            </a:r>
            <a:r>
              <a:rPr lang="en-GB" sz="2200" b="1"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together</a:t>
            </a: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GB" sz="2200" b="1"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milking cows</a:t>
            </a: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endParaRPr kumimoji="0" lang="en-GB" sz="2200" b="1" i="0" u="none" strike="noStrike" kern="0" cap="none" spc="0" normalizeH="0" baseline="0" noProof="0" dirty="0">
              <a:ln>
                <a:noFill/>
              </a:ln>
              <a:solidFill>
                <a:prstClr val="white"/>
              </a:solidFill>
              <a:effectLst/>
              <a:uLnTx/>
              <a:uFillTx/>
              <a:latin typeface="Calibri" panose="020F0502020204030204"/>
            </a:endParaRPr>
          </a:p>
        </p:txBody>
      </p:sp>
      <p:pic>
        <p:nvPicPr>
          <p:cNvPr id="6" name="Picture 5" descr="A cow with milking machines in a barn&#10;&#10;Description automatically generated">
            <a:extLst>
              <a:ext uri="{FF2B5EF4-FFF2-40B4-BE49-F238E27FC236}">
                <a16:creationId xmlns:a16="http://schemas.microsoft.com/office/drawing/2014/main" id="{2B1BB580-6BAD-376E-EEF3-6D8EDA9E31D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3541" y="4052368"/>
            <a:ext cx="2826114" cy="1885377"/>
          </a:xfrm>
          <a:prstGeom prst="rect">
            <a:avLst/>
          </a:prstGeom>
        </p:spPr>
      </p:pic>
      <p:pic>
        <p:nvPicPr>
          <p:cNvPr id="7" name="Picture 6" descr="A close-up of a person pouring milk into a bucket&#10;&#10;Description automatically generated">
            <a:extLst>
              <a:ext uri="{FF2B5EF4-FFF2-40B4-BE49-F238E27FC236}">
                <a16:creationId xmlns:a16="http://schemas.microsoft.com/office/drawing/2014/main" id="{A892C400-B5EC-B7EE-ED2D-5C934C1EF143}"/>
              </a:ext>
            </a:extLst>
          </p:cNvPr>
          <p:cNvPicPr>
            <a:picLocks noChangeAspect="1"/>
          </p:cNvPicPr>
          <p:nvPr/>
        </p:nvPicPr>
        <p:blipFill>
          <a:blip r:embed="rId4">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3050648" y="4052367"/>
            <a:ext cx="2826114" cy="1885377"/>
          </a:xfrm>
          <a:prstGeom prst="rect">
            <a:avLst/>
          </a:prstGeom>
        </p:spPr>
      </p:pic>
      <p:sp>
        <p:nvSpPr>
          <p:cNvPr id="4" name="TextBox 3">
            <a:extLst>
              <a:ext uri="{FF2B5EF4-FFF2-40B4-BE49-F238E27FC236}">
                <a16:creationId xmlns:a16="http://schemas.microsoft.com/office/drawing/2014/main" id="{E1BE9D07-8CF5-2D99-5E0F-774D72F18DF4}"/>
              </a:ext>
            </a:extLst>
          </p:cNvPr>
          <p:cNvSpPr txBox="1"/>
          <p:nvPr/>
        </p:nvSpPr>
        <p:spPr>
          <a:xfrm>
            <a:off x="1904490" y="2449020"/>
            <a:ext cx="8383020" cy="1284711"/>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At </a:t>
            </a:r>
            <a:r>
              <a:rPr kumimoji="0" lang="en-US" sz="2200" b="1" i="0" u="none" strike="noStrike" kern="1200" cap="none" spc="0" normalizeH="0" baseline="0" noProof="0" dirty="0">
                <a:ln>
                  <a:noFill/>
                </a:ln>
                <a:solidFill>
                  <a:prstClr val="black"/>
                </a:solidFill>
                <a:effectLst/>
                <a:uLnTx/>
                <a:uFillTx/>
                <a:latin typeface="Open Sans" panose="020B0606030504020204"/>
                <a:ea typeface="+mn-ea"/>
                <a:cs typeface="+mn-cs"/>
              </a:rPr>
              <a:t>Peter’s farm </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they milked the cows </a:t>
            </a:r>
            <a:r>
              <a:rPr kumimoji="0" lang="en-US" sz="2200" b="1" i="0" u="none" strike="noStrike" kern="1200" cap="none" spc="0" normalizeH="0" baseline="0" noProof="0" dirty="0">
                <a:ln>
                  <a:noFill/>
                </a:ln>
                <a:solidFill>
                  <a:prstClr val="black"/>
                </a:solidFill>
                <a:effectLst/>
                <a:uLnTx/>
                <a:uFillTx/>
                <a:latin typeface="Open Sans" panose="020B0606030504020204"/>
                <a:ea typeface="+mn-ea"/>
                <a:cs typeface="+mn-cs"/>
              </a:rPr>
              <a:t>using their hands</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a:t>
            </a:r>
          </a:p>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but in </a:t>
            </a:r>
            <a:r>
              <a:rPr kumimoji="0" lang="en-US" sz="2200" b="1" i="0" u="none" strike="noStrike" kern="1200" cap="none" spc="0" normalizeH="0" baseline="0" noProof="0" dirty="0">
                <a:ln>
                  <a:noFill/>
                </a:ln>
                <a:solidFill>
                  <a:prstClr val="black"/>
                </a:solidFill>
                <a:effectLst/>
                <a:uLnTx/>
                <a:uFillTx/>
                <a:latin typeface="Open Sans" panose="020B0606030504020204"/>
                <a:ea typeface="+mn-ea"/>
                <a:cs typeface="+mn-cs"/>
              </a:rPr>
              <a:t>Julia’s farm </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they milked the </a:t>
            </a:r>
            <a:r>
              <a:rPr kumimoji="0" lang="en-US" sz="2200" b="1" i="0" u="none" strike="noStrike" kern="1200" cap="none" spc="0" normalizeH="0" baseline="0" noProof="0" dirty="0">
                <a:ln>
                  <a:noFill/>
                </a:ln>
                <a:solidFill>
                  <a:prstClr val="black"/>
                </a:solidFill>
                <a:effectLst/>
                <a:uLnTx/>
                <a:uFillTx/>
                <a:latin typeface="Open Sans" panose="020B0606030504020204"/>
                <a:ea typeface="+mn-ea"/>
                <a:cs typeface="+mn-cs"/>
              </a:rPr>
              <a:t>using machines</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a:t>
            </a:r>
          </a:p>
        </p:txBody>
      </p:sp>
      <p:sp>
        <p:nvSpPr>
          <p:cNvPr id="8" name="Rectangle: Rounded Corners 7">
            <a:extLst>
              <a:ext uri="{FF2B5EF4-FFF2-40B4-BE49-F238E27FC236}">
                <a16:creationId xmlns:a16="http://schemas.microsoft.com/office/drawing/2014/main" id="{CED3AEA5-DAF1-DAA5-4E50-ED428DBDBBE4}"/>
              </a:ext>
            </a:extLst>
          </p:cNvPr>
          <p:cNvSpPr/>
          <p:nvPr/>
        </p:nvSpPr>
        <p:spPr>
          <a:xfrm>
            <a:off x="7824684" y="2561230"/>
            <a:ext cx="2038732" cy="513532"/>
          </a:xfrm>
          <a:prstGeom prst="roundRect">
            <a:avLst>
              <a:gd name="adj" fmla="val 32457"/>
            </a:avLst>
          </a:prstGeom>
          <a:solidFill>
            <a:srgbClr val="4BC7C8">
              <a:lumMod val="20000"/>
              <a:lumOff val="80000"/>
            </a:srgbClr>
          </a:solidFill>
          <a:ln w="57150" cap="flat" cmpd="sng" algn="ctr">
            <a:no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Calibri" panose="020F0502020204030204"/>
                <a:ea typeface="+mn-ea"/>
                <a:cs typeface="+mn-cs"/>
              </a:rPr>
              <a:t>___________,</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7C8AFBD6-3CC2-A6A7-46FA-559A836D1C27}"/>
              </a:ext>
            </a:extLst>
          </p:cNvPr>
          <p:cNvSpPr/>
          <p:nvPr/>
        </p:nvSpPr>
        <p:spPr>
          <a:xfrm>
            <a:off x="7824684" y="3033115"/>
            <a:ext cx="2038732" cy="815532"/>
          </a:xfrm>
          <a:prstGeom prst="roundRect">
            <a:avLst>
              <a:gd name="adj" fmla="val 32457"/>
            </a:avLst>
          </a:prstGeom>
          <a:solidFill>
            <a:srgbClr val="4BC7C8">
              <a:lumMod val="20000"/>
              <a:lumOff val="80000"/>
            </a:srgbClr>
          </a:solidFill>
          <a:ln w="57150" cap="flat" cmpd="sng" algn="ctr">
            <a:no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Calibri" panose="020F0502020204030204"/>
                <a:ea typeface="+mn-ea"/>
                <a:cs typeface="+mn-cs"/>
              </a:rPr>
              <a:t>___________.</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4FCE152F-CA57-1B3B-C8DE-21C5D616C913}"/>
              </a:ext>
            </a:extLst>
          </p:cNvPr>
          <p:cNvSpPr/>
          <p:nvPr/>
        </p:nvSpPr>
        <p:spPr>
          <a:xfrm>
            <a:off x="6296871" y="5376587"/>
            <a:ext cx="2579453" cy="476095"/>
          </a:xfrm>
          <a:prstGeom prst="roundRect">
            <a:avLst/>
          </a:prstGeom>
          <a:solidFill>
            <a:srgbClr val="4BC7C8">
              <a:lumMod val="20000"/>
              <a:lumOff val="80000"/>
            </a:srgbClr>
          </a:solidFill>
          <a:ln w="57150" cap="flat" cmpd="sng" algn="ctr">
            <a:solidFill>
              <a:srgbClr val="4BC7C8"/>
            </a:solidFill>
            <a:prstDash val="solid"/>
            <a:miter lim="800000"/>
          </a:ln>
          <a:effectLst/>
        </p:spPr>
        <p:txBody>
          <a:bodyPr tIns="0" bIns="108000" rtlCol="0" anchor="ctr"/>
          <a:lstStyle/>
          <a:p>
            <a:pPr lvl="0" algn="ctr">
              <a:lnSpc>
                <a:spcPct val="150000"/>
              </a:lnSpc>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Milking machines</a:t>
            </a:r>
            <a:endParaRPr lang="en-GB" sz="2200" dirty="0">
              <a:solidFill>
                <a:prstClr val="white"/>
              </a:solidFill>
            </a:endParaRPr>
          </a:p>
        </p:txBody>
      </p:sp>
      <p:sp>
        <p:nvSpPr>
          <p:cNvPr id="10" name="Rectangle: Rounded Corners 9">
            <a:extLst>
              <a:ext uri="{FF2B5EF4-FFF2-40B4-BE49-F238E27FC236}">
                <a16:creationId xmlns:a16="http://schemas.microsoft.com/office/drawing/2014/main" id="{BB4A7311-6AD4-F7A4-FA4F-18AFAA8EF419}"/>
              </a:ext>
            </a:extLst>
          </p:cNvPr>
          <p:cNvSpPr/>
          <p:nvPr/>
        </p:nvSpPr>
        <p:spPr>
          <a:xfrm>
            <a:off x="3292970" y="5376587"/>
            <a:ext cx="2341470" cy="476095"/>
          </a:xfrm>
          <a:prstGeom prst="roundRect">
            <a:avLst/>
          </a:prstGeom>
          <a:solidFill>
            <a:srgbClr val="4BC7C8">
              <a:lumMod val="20000"/>
              <a:lumOff val="80000"/>
            </a:srgbClr>
          </a:solidFill>
          <a:ln w="57150" cap="flat" cmpd="sng" algn="ctr">
            <a:solidFill>
              <a:srgbClr val="4BC7C8"/>
            </a:solidFill>
            <a:prstDash val="solid"/>
            <a:miter lim="800000"/>
          </a:ln>
          <a:effectLst/>
        </p:spPr>
        <p:txBody>
          <a:bodyPr tIns="0" bIns="108000" rtlCol="0" anchor="ctr"/>
          <a:lstStyle/>
          <a:p>
            <a:pPr lvl="0" algn="ctr">
              <a:lnSpc>
                <a:spcPct val="150000"/>
              </a:lnSpc>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Milking by hand</a:t>
            </a:r>
            <a:endParaRPr lang="en-GB" sz="2200" dirty="0">
              <a:solidFill>
                <a:prstClr val="white"/>
              </a:solidFill>
            </a:endParaRPr>
          </a:p>
        </p:txBody>
      </p:sp>
      <p:pic>
        <p:nvPicPr>
          <p:cNvPr id="13" name="Graphic 12" descr="Cow with solid fill">
            <a:extLst>
              <a:ext uri="{FF2B5EF4-FFF2-40B4-BE49-F238E27FC236}">
                <a16:creationId xmlns:a16="http://schemas.microsoft.com/office/drawing/2014/main" id="{26B9B0A1-5603-AD13-54C7-7FAD4F84DA2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287510" y="537957"/>
            <a:ext cx="1167703" cy="1167703"/>
          </a:xfrm>
          <a:prstGeom prst="rect">
            <a:avLst/>
          </a:prstGeom>
        </p:spPr>
      </p:pic>
    </p:spTree>
    <p:extLst>
      <p:ext uri="{BB962C8B-B14F-4D97-AF65-F5344CB8AC3E}">
        <p14:creationId xmlns:p14="http://schemas.microsoft.com/office/powerpoint/2010/main" val="1423290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7"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40A6E6-7F12-FFF9-215C-5AE96393D4A1}"/>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B943A50E-65AA-74A6-97D9-8E4348CFFCC7}"/>
              </a:ext>
            </a:extLst>
          </p:cNvPr>
          <p:cNvPicPr>
            <a:picLocks noChangeAspect="1"/>
          </p:cNvPicPr>
          <p:nvPr/>
        </p:nvPicPr>
        <p:blipFill>
          <a:blip r:embed="rId3">
            <a:extLst>
              <a:ext uri="{28A0092B-C50C-407E-A947-70E740481C1C}">
                <a14:useLocalDpi xmlns:a14="http://schemas.microsoft.com/office/drawing/2010/main" val="0"/>
              </a:ext>
            </a:extLst>
          </a:blip>
          <a:srcRect t="10918"/>
          <a:stretch/>
        </p:blipFill>
        <p:spPr>
          <a:xfrm>
            <a:off x="6418839" y="4329651"/>
            <a:ext cx="2466491" cy="1465026"/>
          </a:xfrm>
          <a:prstGeom prst="rect">
            <a:avLst/>
          </a:prstGeom>
        </p:spPr>
      </p:pic>
      <p:pic>
        <p:nvPicPr>
          <p:cNvPr id="3" name="Picture 2" descr="Long wooden stick with a handle&#10;&#10;Description automatically generated with medium confidence">
            <a:extLst>
              <a:ext uri="{FF2B5EF4-FFF2-40B4-BE49-F238E27FC236}">
                <a16:creationId xmlns:a16="http://schemas.microsoft.com/office/drawing/2014/main" id="{9B90B721-81B1-9027-C86F-5DE44F44CEBD}"/>
              </a:ext>
            </a:extLst>
          </p:cNvPr>
          <p:cNvPicPr>
            <a:picLocks noChangeAspect="1"/>
          </p:cNvPicPr>
          <p:nvPr/>
        </p:nvPicPr>
        <p:blipFill>
          <a:blip r:embed="rId4">
            <a:extLst>
              <a:ext uri="{28A0092B-C50C-407E-A947-70E740481C1C}">
                <a14:useLocalDpi xmlns:a14="http://schemas.microsoft.com/office/drawing/2010/main" val="0"/>
              </a:ext>
            </a:extLst>
          </a:blip>
          <a:srcRect l="11453" r="13435"/>
          <a:stretch/>
        </p:blipFill>
        <p:spPr>
          <a:xfrm rot="583150" flipH="1">
            <a:off x="4514246" y="4222442"/>
            <a:ext cx="761102" cy="1518890"/>
          </a:xfrm>
          <a:prstGeom prst="rect">
            <a:avLst/>
          </a:prstGeom>
        </p:spPr>
      </p:pic>
      <p:pic>
        <p:nvPicPr>
          <p:cNvPr id="5" name="Picture 4" descr="A rusty sickle with a wooden handle&#10;&#10;Description automatically generated">
            <a:extLst>
              <a:ext uri="{FF2B5EF4-FFF2-40B4-BE49-F238E27FC236}">
                <a16:creationId xmlns:a16="http://schemas.microsoft.com/office/drawing/2014/main" id="{D60F4A0B-2057-5D2E-ED27-6AB2FC71C6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00869" y="4169098"/>
            <a:ext cx="762418" cy="1142837"/>
          </a:xfrm>
          <a:prstGeom prst="rect">
            <a:avLst/>
          </a:prstGeom>
        </p:spPr>
      </p:pic>
      <p:sp>
        <p:nvSpPr>
          <p:cNvPr id="16" name="TextBox 15">
            <a:extLst>
              <a:ext uri="{FF2B5EF4-FFF2-40B4-BE49-F238E27FC236}">
                <a16:creationId xmlns:a16="http://schemas.microsoft.com/office/drawing/2014/main" id="{A36670AE-AE2A-611E-15AC-75B957FE0267}"/>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How are jobs in stories different? </a:t>
            </a:r>
          </a:p>
        </p:txBody>
      </p:sp>
      <p:sp>
        <p:nvSpPr>
          <p:cNvPr id="18" name="Rectangle: Rounded Corners 17">
            <a:extLst>
              <a:ext uri="{FF2B5EF4-FFF2-40B4-BE49-F238E27FC236}">
                <a16:creationId xmlns:a16="http://schemas.microsoft.com/office/drawing/2014/main" id="{256223F0-B5A2-EBAB-ECC3-47BBEC2CD747}"/>
              </a:ext>
            </a:extLst>
          </p:cNvPr>
          <p:cNvSpPr/>
          <p:nvPr/>
        </p:nvSpPr>
        <p:spPr>
          <a:xfrm>
            <a:off x="540713" y="2696487"/>
            <a:ext cx="11020926" cy="1465025"/>
          </a:xfrm>
          <a:prstGeom prst="roundRect">
            <a:avLst/>
          </a:prstGeom>
          <a:solidFill>
            <a:srgbClr val="4BC7C8">
              <a:lumMod val="20000"/>
              <a:lumOff val="80000"/>
            </a:srgbClr>
          </a:solidFill>
          <a:ln w="57150" cap="flat" cmpd="sng" algn="ctr">
            <a:noFill/>
            <a:prstDash val="solid"/>
            <a:miter lim="800000"/>
          </a:ln>
          <a:effectLst/>
        </p:spPr>
        <p:txBody>
          <a:bodyPr tIns="0" rtlCol="0" anchor="ctr"/>
          <a:lstStyle/>
          <a:p>
            <a:pPr marL="0" marR="0" lvl="0" indent="0" algn="ctr"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At </a:t>
            </a:r>
            <a:r>
              <a:rPr kumimoji="0" lang="en-US" sz="2200" b="1" i="0" u="none" strike="noStrike" kern="1200" cap="none" spc="0" normalizeH="0" baseline="0" noProof="0" dirty="0">
                <a:ln>
                  <a:noFill/>
                </a:ln>
                <a:solidFill>
                  <a:prstClr val="black"/>
                </a:solidFill>
                <a:effectLst/>
                <a:uLnTx/>
                <a:uFillTx/>
                <a:latin typeface="Open Sans" panose="020B0606030504020204"/>
                <a:ea typeface="+mn-ea"/>
                <a:cs typeface="+mn-cs"/>
              </a:rPr>
              <a:t>Peter’s farm </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they cut the wheat </a:t>
            </a:r>
            <a:r>
              <a:rPr kumimoji="0" lang="en-US" sz="2200" b="1" i="0" u="none" strike="noStrike" kern="1200" cap="none" spc="0" normalizeH="0" baseline="0" noProof="0" dirty="0">
                <a:ln>
                  <a:noFill/>
                </a:ln>
                <a:solidFill>
                  <a:prstClr val="black"/>
                </a:solidFill>
                <a:effectLst/>
                <a:uLnTx/>
                <a:uFillTx/>
                <a:latin typeface="Open Sans" panose="020B0606030504020204"/>
                <a:ea typeface="+mn-ea"/>
                <a:cs typeface="+mn-cs"/>
              </a:rPr>
              <a:t>using sickles and scythes</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a:t>
            </a:r>
          </a:p>
          <a:p>
            <a:pPr marL="0" marR="0" lvl="0" indent="0" algn="ctr"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but in </a:t>
            </a:r>
            <a:r>
              <a:rPr kumimoji="0" lang="en-US" sz="2200" b="1" i="0" u="none" strike="noStrike" kern="1200" cap="none" spc="0" normalizeH="0" baseline="0" noProof="0" dirty="0">
                <a:ln>
                  <a:noFill/>
                </a:ln>
                <a:solidFill>
                  <a:prstClr val="black"/>
                </a:solidFill>
                <a:effectLst/>
                <a:uLnTx/>
                <a:uFillTx/>
                <a:latin typeface="Open Sans" panose="020B0606030504020204"/>
                <a:ea typeface="+mn-ea"/>
                <a:cs typeface="+mn-cs"/>
              </a:rPr>
              <a:t>Julia’s farm </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they cut the wheat </a:t>
            </a:r>
            <a:r>
              <a:rPr kumimoji="0" lang="en-US" sz="2200" b="1" i="0" u="none" strike="noStrike" kern="1200" cap="none" spc="0" normalizeH="0" baseline="0" noProof="0" dirty="0">
                <a:ln>
                  <a:noFill/>
                </a:ln>
                <a:solidFill>
                  <a:prstClr val="black"/>
                </a:solidFill>
                <a:effectLst/>
                <a:uLnTx/>
                <a:uFillTx/>
                <a:latin typeface="Open Sans" panose="020B0606030504020204"/>
                <a:ea typeface="+mn-ea"/>
                <a:cs typeface="+mn-cs"/>
              </a:rPr>
              <a:t>using a combine harvester</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a:t>
            </a:r>
          </a:p>
        </p:txBody>
      </p:sp>
      <p:sp>
        <p:nvSpPr>
          <p:cNvPr id="22" name="Rectangle: Rounded Corners 21">
            <a:extLst>
              <a:ext uri="{FF2B5EF4-FFF2-40B4-BE49-F238E27FC236}">
                <a16:creationId xmlns:a16="http://schemas.microsoft.com/office/drawing/2014/main" id="{5DB3A2C4-82C1-60B5-2A70-03628848E02E}"/>
              </a:ext>
            </a:extLst>
          </p:cNvPr>
          <p:cNvSpPr/>
          <p:nvPr/>
        </p:nvSpPr>
        <p:spPr>
          <a:xfrm>
            <a:off x="577516" y="1136546"/>
            <a:ext cx="11020926" cy="698525"/>
          </a:xfrm>
          <a:prstGeom prst="roundRect">
            <a:avLst/>
          </a:prstGeom>
          <a:solidFill>
            <a:sysClr val="window" lastClr="FFFFFF"/>
          </a:solidFill>
          <a:ln w="57150" cap="flat" cmpd="sng" algn="ctr">
            <a:solidFill>
              <a:srgbClr val="4BC7C8">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pairs</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talk about how each farming job was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different</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8" name="Rectangle: Rounded Corners 7">
            <a:extLst>
              <a:ext uri="{FF2B5EF4-FFF2-40B4-BE49-F238E27FC236}">
                <a16:creationId xmlns:a16="http://schemas.microsoft.com/office/drawing/2014/main" id="{E016B049-508E-EAA4-6905-DBC8A7CD5F3A}"/>
              </a:ext>
            </a:extLst>
          </p:cNvPr>
          <p:cNvSpPr/>
          <p:nvPr/>
        </p:nvSpPr>
        <p:spPr>
          <a:xfrm>
            <a:off x="7423301" y="2700945"/>
            <a:ext cx="2859687" cy="815532"/>
          </a:xfrm>
          <a:prstGeom prst="roundRect">
            <a:avLst>
              <a:gd name="adj" fmla="val 32457"/>
            </a:avLst>
          </a:prstGeom>
          <a:solidFill>
            <a:srgbClr val="4BC7C8">
              <a:lumMod val="20000"/>
              <a:lumOff val="80000"/>
            </a:srgbClr>
          </a:solidFill>
          <a:ln w="57150" cap="flat" cmpd="sng" algn="ctr">
            <a:no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Calibri" panose="020F0502020204030204"/>
                <a:ea typeface="+mn-ea"/>
                <a:cs typeface="+mn-cs"/>
              </a:rPr>
              <a:t>_________________,</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D7D678D0-A8CC-B86E-9197-8816B6AF8681}"/>
              </a:ext>
            </a:extLst>
          </p:cNvPr>
          <p:cNvSpPr/>
          <p:nvPr/>
        </p:nvSpPr>
        <p:spPr>
          <a:xfrm>
            <a:off x="7652085" y="3345980"/>
            <a:ext cx="3336758" cy="815532"/>
          </a:xfrm>
          <a:prstGeom prst="roundRect">
            <a:avLst>
              <a:gd name="adj" fmla="val 32457"/>
            </a:avLst>
          </a:prstGeom>
          <a:solidFill>
            <a:srgbClr val="4BC7C8">
              <a:lumMod val="20000"/>
              <a:lumOff val="80000"/>
            </a:srgbClr>
          </a:solidFill>
          <a:ln w="57150" cap="flat" cmpd="sng" algn="ctr">
            <a:no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Calibri" panose="020F0502020204030204"/>
                <a:ea typeface="+mn-ea"/>
                <a:cs typeface="+mn-cs"/>
              </a:rPr>
              <a:t>_________________.</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88534FC2-2116-927A-5201-08AD0524DB1F}"/>
              </a:ext>
            </a:extLst>
          </p:cNvPr>
          <p:cNvSpPr/>
          <p:nvPr/>
        </p:nvSpPr>
        <p:spPr>
          <a:xfrm>
            <a:off x="6188320" y="5381202"/>
            <a:ext cx="2927529" cy="533166"/>
          </a:xfrm>
          <a:prstGeom prst="roundRect">
            <a:avLst/>
          </a:prstGeom>
          <a:solidFill>
            <a:srgbClr val="4BC7C8">
              <a:lumMod val="20000"/>
              <a:lumOff val="80000"/>
            </a:srgbClr>
          </a:solidFill>
          <a:ln w="57150" cap="flat" cmpd="sng" algn="ctr">
            <a:solidFill>
              <a:srgbClr val="4BC7C8"/>
            </a:solidFill>
            <a:prstDash val="solid"/>
            <a:miter lim="800000"/>
          </a:ln>
          <a:effectLst/>
        </p:spPr>
        <p:txBody>
          <a:bodyPr tIns="0" bIns="72000" rtlCol="0" anchor="ctr"/>
          <a:lstStyle/>
          <a:p>
            <a:pPr lvl="0" algn="ctr">
              <a:lnSpc>
                <a:spcPct val="150000"/>
              </a:lnSpc>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Combine harvester</a:t>
            </a:r>
            <a:endParaRPr lang="en-GB" sz="2200" dirty="0">
              <a:solidFill>
                <a:prstClr val="white"/>
              </a:solidFill>
            </a:endParaRPr>
          </a:p>
        </p:txBody>
      </p:sp>
      <p:sp>
        <p:nvSpPr>
          <p:cNvPr id="10" name="Rectangle: Rounded Corners 9">
            <a:extLst>
              <a:ext uri="{FF2B5EF4-FFF2-40B4-BE49-F238E27FC236}">
                <a16:creationId xmlns:a16="http://schemas.microsoft.com/office/drawing/2014/main" id="{C724CE17-BD37-E1F0-2BD8-4FC399C097B1}"/>
              </a:ext>
            </a:extLst>
          </p:cNvPr>
          <p:cNvSpPr/>
          <p:nvPr/>
        </p:nvSpPr>
        <p:spPr>
          <a:xfrm>
            <a:off x="3196716" y="5381202"/>
            <a:ext cx="2341470" cy="533166"/>
          </a:xfrm>
          <a:prstGeom prst="roundRect">
            <a:avLst/>
          </a:prstGeom>
          <a:solidFill>
            <a:srgbClr val="4BC7C8">
              <a:lumMod val="20000"/>
              <a:lumOff val="80000"/>
            </a:srgbClr>
          </a:solidFill>
          <a:ln w="57150" cap="flat" cmpd="sng" algn="ctr">
            <a:solidFill>
              <a:srgbClr val="4BC7C8"/>
            </a:solidFill>
            <a:prstDash val="solid"/>
            <a:miter lim="800000"/>
          </a:ln>
          <a:effectLst/>
        </p:spPr>
        <p:txBody>
          <a:bodyPr tIns="0" bIns="72000" rtlCol="0" anchor="ctr"/>
          <a:lstStyle/>
          <a:p>
            <a:pPr lvl="0" algn="ctr">
              <a:lnSpc>
                <a:spcPct val="150000"/>
              </a:lnSpc>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Sickles/scythes</a:t>
            </a:r>
            <a:endParaRPr lang="en-GB" sz="2200" dirty="0">
              <a:solidFill>
                <a:prstClr val="white"/>
              </a:solidFill>
            </a:endParaRPr>
          </a:p>
        </p:txBody>
      </p:sp>
      <p:sp>
        <p:nvSpPr>
          <p:cNvPr id="2" name="Rectangle: Rounded Corners 1">
            <a:extLst>
              <a:ext uri="{FF2B5EF4-FFF2-40B4-BE49-F238E27FC236}">
                <a16:creationId xmlns:a16="http://schemas.microsoft.com/office/drawing/2014/main" id="{2B936EC4-39C2-43C9-6C11-5516082F6F42}"/>
              </a:ext>
            </a:extLst>
          </p:cNvPr>
          <p:cNvSpPr/>
          <p:nvPr/>
        </p:nvSpPr>
        <p:spPr>
          <a:xfrm>
            <a:off x="577516" y="1981850"/>
            <a:ext cx="10984123" cy="505842"/>
          </a:xfrm>
          <a:prstGeom prst="roundRect">
            <a:avLst/>
          </a:prstGeom>
          <a:solidFill>
            <a:srgbClr val="4BC7C8"/>
          </a:solidFill>
          <a:ln w="57150" cap="flat" cmpd="sng" algn="ctr">
            <a:solidFill>
              <a:srgbClr val="4BC7C8"/>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Cutting wheat</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Graphic 12" descr="Crops with solid fill">
            <a:extLst>
              <a:ext uri="{FF2B5EF4-FFF2-40B4-BE49-F238E27FC236}">
                <a16:creationId xmlns:a16="http://schemas.microsoft.com/office/drawing/2014/main" id="{8394517B-EC4D-9562-C2BE-859AA9856CF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282988" y="382320"/>
            <a:ext cx="1090862" cy="1090862"/>
          </a:xfrm>
          <a:prstGeom prst="rect">
            <a:avLst/>
          </a:prstGeom>
        </p:spPr>
      </p:pic>
    </p:spTree>
    <p:extLst>
      <p:ext uri="{BB962C8B-B14F-4D97-AF65-F5344CB8AC3E}">
        <p14:creationId xmlns:p14="http://schemas.microsoft.com/office/powerpoint/2010/main" val="3631229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hidden"/>
                                      </p:to>
                                    </p:set>
                                  </p:childTnLst>
                                </p:cTn>
                              </p:par>
                              <p:par>
                                <p:cTn id="21" presetID="1" presetClass="exit"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7"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233FE2-9706-188F-AAAC-C24D700DB9AF}"/>
            </a:ext>
          </a:extLst>
        </p:cNvPr>
        <p:cNvGrpSpPr/>
        <p:nvPr/>
      </p:nvGrpSpPr>
      <p:grpSpPr>
        <a:xfrm>
          <a:off x="0" y="0"/>
          <a:ext cx="0" cy="0"/>
          <a:chOff x="0" y="0"/>
          <a:chExt cx="0" cy="0"/>
        </a:xfrm>
      </p:grpSpPr>
      <p:pic>
        <p:nvPicPr>
          <p:cNvPr id="4" name="Picture 3" descr="A robotic arm holding a fruit&#10;&#10;Description automatically generated">
            <a:extLst>
              <a:ext uri="{FF2B5EF4-FFF2-40B4-BE49-F238E27FC236}">
                <a16:creationId xmlns:a16="http://schemas.microsoft.com/office/drawing/2014/main" id="{1A42F26A-97FA-3B7F-ADE6-7F1CD1C91A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24211" y="4270647"/>
            <a:ext cx="2608299" cy="1740067"/>
          </a:xfrm>
          <a:prstGeom prst="rect">
            <a:avLst/>
          </a:prstGeom>
        </p:spPr>
      </p:pic>
      <p:pic>
        <p:nvPicPr>
          <p:cNvPr id="3" name="Picture 2" descr="A group of people picking apples from a tree&#10;&#10;Description automatically generated">
            <a:extLst>
              <a:ext uri="{FF2B5EF4-FFF2-40B4-BE49-F238E27FC236}">
                <a16:creationId xmlns:a16="http://schemas.microsoft.com/office/drawing/2014/main" id="{10CB504D-DC56-7B81-5F1E-601AAA3B127A}"/>
              </a:ext>
            </a:extLst>
          </p:cNvPr>
          <p:cNvPicPr>
            <a:picLocks noChangeAspect="1"/>
          </p:cNvPicPr>
          <p:nvPr/>
        </p:nvPicPr>
        <p:blipFill>
          <a:blip r:embed="rId4">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2903686" y="4270647"/>
            <a:ext cx="3023718" cy="1697727"/>
          </a:xfrm>
          <a:prstGeom prst="rect">
            <a:avLst/>
          </a:prstGeom>
        </p:spPr>
      </p:pic>
      <p:sp>
        <p:nvSpPr>
          <p:cNvPr id="16" name="TextBox 15">
            <a:extLst>
              <a:ext uri="{FF2B5EF4-FFF2-40B4-BE49-F238E27FC236}">
                <a16:creationId xmlns:a16="http://schemas.microsoft.com/office/drawing/2014/main" id="{EB146102-5E10-C553-863B-8991E297DA35}"/>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How are jobs in stories different? </a:t>
            </a:r>
          </a:p>
        </p:txBody>
      </p:sp>
      <p:sp>
        <p:nvSpPr>
          <p:cNvPr id="18" name="Rectangle: Rounded Corners 17">
            <a:extLst>
              <a:ext uri="{FF2B5EF4-FFF2-40B4-BE49-F238E27FC236}">
                <a16:creationId xmlns:a16="http://schemas.microsoft.com/office/drawing/2014/main" id="{4C46F1C2-E91F-2B3D-95D7-BF530D58FC47}"/>
              </a:ext>
            </a:extLst>
          </p:cNvPr>
          <p:cNvSpPr/>
          <p:nvPr/>
        </p:nvSpPr>
        <p:spPr>
          <a:xfrm>
            <a:off x="540713" y="2696487"/>
            <a:ext cx="11020926" cy="1465025"/>
          </a:xfrm>
          <a:prstGeom prst="roundRect">
            <a:avLst/>
          </a:prstGeom>
          <a:solidFill>
            <a:srgbClr val="4BC7C8">
              <a:lumMod val="20000"/>
              <a:lumOff val="80000"/>
            </a:srgbClr>
          </a:solidFill>
          <a:ln w="57150" cap="flat" cmpd="sng" algn="ctr">
            <a:noFill/>
            <a:prstDash val="solid"/>
            <a:miter lim="800000"/>
          </a:ln>
          <a:effectLst/>
        </p:spPr>
        <p:txBody>
          <a:bodyPr tIns="0" rtlCol="0" anchor="ctr"/>
          <a:lstStyle/>
          <a:p>
            <a:pPr marL="0" marR="0" lvl="0" indent="0" algn="ctr"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At </a:t>
            </a:r>
            <a:r>
              <a:rPr kumimoji="0" lang="en-US" sz="2200" b="1" i="0" u="none" strike="noStrike" kern="1200" cap="none" spc="0" normalizeH="0" baseline="0" noProof="0" dirty="0">
                <a:ln>
                  <a:noFill/>
                </a:ln>
                <a:solidFill>
                  <a:prstClr val="black"/>
                </a:solidFill>
                <a:effectLst/>
                <a:uLnTx/>
                <a:uFillTx/>
                <a:latin typeface="Open Sans" panose="020B0606030504020204"/>
                <a:ea typeface="+mn-ea"/>
                <a:cs typeface="+mn-cs"/>
              </a:rPr>
              <a:t>Peter’s farm </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they </a:t>
            </a:r>
            <a:r>
              <a:rPr lang="en-US" sz="2200" dirty="0">
                <a:solidFill>
                  <a:prstClr val="black"/>
                </a:solidFill>
                <a:latin typeface="Open Sans" panose="020B0606030504020204"/>
              </a:rPr>
              <a:t>picked fruit</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a:t>
            </a:r>
            <a:r>
              <a:rPr kumimoji="0" lang="en-US" sz="2200" b="1" i="0" u="none" strike="noStrike" kern="1200" cap="none" spc="0" normalizeH="0" baseline="0" noProof="0" dirty="0">
                <a:ln>
                  <a:noFill/>
                </a:ln>
                <a:solidFill>
                  <a:prstClr val="black"/>
                </a:solidFill>
                <a:effectLst/>
                <a:uLnTx/>
                <a:uFillTx/>
                <a:latin typeface="Open Sans" panose="020B0606030504020204"/>
                <a:ea typeface="+mn-ea"/>
                <a:cs typeface="+mn-cs"/>
              </a:rPr>
              <a:t>using </a:t>
            </a:r>
            <a:r>
              <a:rPr lang="en-US" sz="2200" b="1" dirty="0">
                <a:solidFill>
                  <a:prstClr val="black"/>
                </a:solidFill>
                <a:latin typeface="Open Sans" panose="020B0606030504020204"/>
              </a:rPr>
              <a:t>their hands</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a:t>
            </a:r>
          </a:p>
          <a:p>
            <a:pPr marL="0" marR="0" lvl="0" indent="0" algn="ctr"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but in </a:t>
            </a:r>
            <a:r>
              <a:rPr kumimoji="0" lang="en-US" sz="2200" b="1" i="0" u="none" strike="noStrike" kern="1200" cap="none" spc="0" normalizeH="0" baseline="0" noProof="0" dirty="0">
                <a:ln>
                  <a:noFill/>
                </a:ln>
                <a:solidFill>
                  <a:prstClr val="black"/>
                </a:solidFill>
                <a:effectLst/>
                <a:uLnTx/>
                <a:uFillTx/>
                <a:latin typeface="Open Sans" panose="020B0606030504020204"/>
                <a:ea typeface="+mn-ea"/>
                <a:cs typeface="+mn-cs"/>
              </a:rPr>
              <a:t>Julia’s farm </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they picked fruit </a:t>
            </a:r>
            <a:r>
              <a:rPr kumimoji="0" lang="en-US" sz="2200" b="1" i="0" u="none" strike="noStrike" kern="1200" cap="none" spc="0" normalizeH="0" baseline="0" noProof="0" dirty="0">
                <a:ln>
                  <a:noFill/>
                </a:ln>
                <a:solidFill>
                  <a:prstClr val="black"/>
                </a:solidFill>
                <a:effectLst/>
                <a:uLnTx/>
                <a:uFillTx/>
                <a:latin typeface="Open Sans" panose="020B0606030504020204"/>
                <a:ea typeface="+mn-ea"/>
                <a:cs typeface="+mn-cs"/>
              </a:rPr>
              <a:t>using a </a:t>
            </a:r>
            <a:r>
              <a:rPr lang="en-US" sz="2200" b="1" dirty="0">
                <a:solidFill>
                  <a:prstClr val="black"/>
                </a:solidFill>
                <a:latin typeface="Open Sans" panose="020B0606030504020204"/>
              </a:rPr>
              <a:t>robotic</a:t>
            </a:r>
            <a:r>
              <a:rPr kumimoji="0" lang="en-US" sz="2200" b="1" i="0" u="none" strike="noStrike" kern="1200" cap="none" spc="0" normalizeH="0" baseline="0" noProof="0" dirty="0">
                <a:ln>
                  <a:noFill/>
                </a:ln>
                <a:solidFill>
                  <a:prstClr val="black"/>
                </a:solidFill>
                <a:effectLst/>
                <a:uLnTx/>
                <a:uFillTx/>
                <a:latin typeface="Open Sans" panose="020B0606030504020204"/>
                <a:ea typeface="+mn-ea"/>
                <a:cs typeface="+mn-cs"/>
              </a:rPr>
              <a:t> harvester</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a:t>
            </a:r>
          </a:p>
        </p:txBody>
      </p:sp>
      <p:sp>
        <p:nvSpPr>
          <p:cNvPr id="22" name="Rectangle: Rounded Corners 21">
            <a:extLst>
              <a:ext uri="{FF2B5EF4-FFF2-40B4-BE49-F238E27FC236}">
                <a16:creationId xmlns:a16="http://schemas.microsoft.com/office/drawing/2014/main" id="{2C1F692A-A227-9BB0-5B87-3EC9315A2DF5}"/>
              </a:ext>
            </a:extLst>
          </p:cNvPr>
          <p:cNvSpPr/>
          <p:nvPr/>
        </p:nvSpPr>
        <p:spPr>
          <a:xfrm>
            <a:off x="577516" y="1136546"/>
            <a:ext cx="11020926" cy="698525"/>
          </a:xfrm>
          <a:prstGeom prst="roundRect">
            <a:avLst/>
          </a:prstGeom>
          <a:solidFill>
            <a:sysClr val="window" lastClr="FFFFFF"/>
          </a:solidFill>
          <a:ln w="57150" cap="flat" cmpd="sng" algn="ctr">
            <a:solidFill>
              <a:srgbClr val="4BC7C8">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pairs</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talk about how each farming job was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different</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8" name="Rectangle: Rounded Corners 7">
            <a:extLst>
              <a:ext uri="{FF2B5EF4-FFF2-40B4-BE49-F238E27FC236}">
                <a16:creationId xmlns:a16="http://schemas.microsoft.com/office/drawing/2014/main" id="{282D6EB8-EDC8-1F9D-63CB-887AF2F76BF0}"/>
              </a:ext>
            </a:extLst>
          </p:cNvPr>
          <p:cNvSpPr/>
          <p:nvPr/>
        </p:nvSpPr>
        <p:spPr>
          <a:xfrm>
            <a:off x="7626435" y="3317506"/>
            <a:ext cx="2859687" cy="815532"/>
          </a:xfrm>
          <a:prstGeom prst="roundRect">
            <a:avLst>
              <a:gd name="adj" fmla="val 32457"/>
            </a:avLst>
          </a:prstGeom>
          <a:solidFill>
            <a:srgbClr val="4BC7C8">
              <a:lumMod val="20000"/>
              <a:lumOff val="80000"/>
            </a:srgbClr>
          </a:solidFill>
          <a:ln w="57150" cap="flat" cmpd="sng" algn="ctr">
            <a:no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Calibri" panose="020F0502020204030204"/>
                <a:ea typeface="+mn-ea"/>
                <a:cs typeface="+mn-cs"/>
              </a:rPr>
              <a:t>_________________.</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B9F8D6E0-6434-4833-8D25-C128CB04A162}"/>
              </a:ext>
            </a:extLst>
          </p:cNvPr>
          <p:cNvSpPr/>
          <p:nvPr/>
        </p:nvSpPr>
        <p:spPr>
          <a:xfrm>
            <a:off x="7823199" y="2700945"/>
            <a:ext cx="3029787" cy="815532"/>
          </a:xfrm>
          <a:prstGeom prst="roundRect">
            <a:avLst>
              <a:gd name="adj" fmla="val 32457"/>
            </a:avLst>
          </a:prstGeom>
          <a:solidFill>
            <a:srgbClr val="4BC7C8">
              <a:lumMod val="20000"/>
              <a:lumOff val="80000"/>
            </a:srgbClr>
          </a:solidFill>
          <a:ln w="57150" cap="flat" cmpd="sng" algn="ctr">
            <a:no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Calibri" panose="020F0502020204030204"/>
                <a:ea typeface="+mn-ea"/>
                <a:cs typeface="+mn-cs"/>
              </a:rPr>
              <a:t>_________________,</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AE217A7D-B2D8-D221-7B42-4CF43AFA05B8}"/>
              </a:ext>
            </a:extLst>
          </p:cNvPr>
          <p:cNvSpPr/>
          <p:nvPr/>
        </p:nvSpPr>
        <p:spPr>
          <a:xfrm>
            <a:off x="6424210" y="5381202"/>
            <a:ext cx="2608300" cy="533166"/>
          </a:xfrm>
          <a:prstGeom prst="roundRect">
            <a:avLst/>
          </a:prstGeom>
          <a:solidFill>
            <a:srgbClr val="4BC7C8">
              <a:lumMod val="20000"/>
              <a:lumOff val="80000"/>
            </a:srgbClr>
          </a:solidFill>
          <a:ln w="57150" cap="flat" cmpd="sng" algn="ctr">
            <a:solidFill>
              <a:srgbClr val="4BC7C8"/>
            </a:solidFill>
            <a:prstDash val="solid"/>
            <a:miter lim="800000"/>
          </a:ln>
          <a:effectLst/>
        </p:spPr>
        <p:txBody>
          <a:bodyPr tIns="0" bIns="72000" rtlCol="0" anchor="ctr"/>
          <a:lstStyle/>
          <a:p>
            <a:pPr lvl="0" algn="ctr">
              <a:lnSpc>
                <a:spcPct val="150000"/>
              </a:lnSpc>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Robotic harvester</a:t>
            </a:r>
            <a:endParaRPr lang="en-GB" sz="2200" dirty="0">
              <a:solidFill>
                <a:prstClr val="white"/>
              </a:solidFill>
            </a:endParaRPr>
          </a:p>
        </p:txBody>
      </p:sp>
      <p:sp>
        <p:nvSpPr>
          <p:cNvPr id="10" name="Rectangle: Rounded Corners 9">
            <a:extLst>
              <a:ext uri="{FF2B5EF4-FFF2-40B4-BE49-F238E27FC236}">
                <a16:creationId xmlns:a16="http://schemas.microsoft.com/office/drawing/2014/main" id="{D364DF18-4AE7-5E8A-F93F-1825D6F20A78}"/>
              </a:ext>
            </a:extLst>
          </p:cNvPr>
          <p:cNvSpPr/>
          <p:nvPr/>
        </p:nvSpPr>
        <p:spPr>
          <a:xfrm>
            <a:off x="3196716" y="5381202"/>
            <a:ext cx="2341470" cy="533166"/>
          </a:xfrm>
          <a:prstGeom prst="roundRect">
            <a:avLst/>
          </a:prstGeom>
          <a:solidFill>
            <a:srgbClr val="4BC7C8">
              <a:lumMod val="20000"/>
              <a:lumOff val="80000"/>
            </a:srgbClr>
          </a:solidFill>
          <a:ln w="57150" cap="flat" cmpd="sng" algn="ctr">
            <a:solidFill>
              <a:srgbClr val="4BC7C8"/>
            </a:solidFill>
            <a:prstDash val="solid"/>
            <a:miter lim="800000"/>
          </a:ln>
          <a:effectLst/>
        </p:spPr>
        <p:txBody>
          <a:bodyPr tIns="0" bIns="72000" rtlCol="0" anchor="ctr"/>
          <a:lstStyle/>
          <a:p>
            <a:pPr lvl="0" algn="ctr">
              <a:lnSpc>
                <a:spcPct val="150000"/>
              </a:lnSpc>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Picking by hand</a:t>
            </a:r>
            <a:endParaRPr lang="en-GB" sz="2200" dirty="0">
              <a:solidFill>
                <a:prstClr val="white"/>
              </a:solidFill>
            </a:endParaRPr>
          </a:p>
        </p:txBody>
      </p:sp>
      <p:sp>
        <p:nvSpPr>
          <p:cNvPr id="2" name="Rectangle: Rounded Corners 1">
            <a:extLst>
              <a:ext uri="{FF2B5EF4-FFF2-40B4-BE49-F238E27FC236}">
                <a16:creationId xmlns:a16="http://schemas.microsoft.com/office/drawing/2014/main" id="{5B75F408-7FEC-4A74-DC9D-6C4A23D29601}"/>
              </a:ext>
            </a:extLst>
          </p:cNvPr>
          <p:cNvSpPr/>
          <p:nvPr/>
        </p:nvSpPr>
        <p:spPr>
          <a:xfrm>
            <a:off x="577516" y="1981850"/>
            <a:ext cx="10984123" cy="505842"/>
          </a:xfrm>
          <a:prstGeom prst="roundRect">
            <a:avLst/>
          </a:prstGeom>
          <a:solidFill>
            <a:srgbClr val="4BC7C8"/>
          </a:solidFill>
          <a:ln w="57150" cap="flat" cmpd="sng" algn="ctr">
            <a:solidFill>
              <a:srgbClr val="4BC7C8"/>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lang="en-GB" sz="2200" b="1" kern="0" dirty="0">
                <a:solidFill>
                  <a:prstClr val="white"/>
                </a:solidFill>
                <a:latin typeface="Open Sans" panose="020B0606030504020204" pitchFamily="34" charset="0"/>
                <a:ea typeface="Open Sans" panose="020B0606030504020204" pitchFamily="34" charset="0"/>
                <a:cs typeface="Open Sans" panose="020B0606030504020204" pitchFamily="34" charset="0"/>
              </a:rPr>
              <a:t>Picking fruit</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6" name="Graphic 5" descr="Apple with solid fill">
            <a:extLst>
              <a:ext uri="{FF2B5EF4-FFF2-40B4-BE49-F238E27FC236}">
                <a16:creationId xmlns:a16="http://schemas.microsoft.com/office/drawing/2014/main" id="{5F66746C-A09F-679E-7F5E-0A14F9ED4B7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486122" y="612449"/>
            <a:ext cx="914400" cy="914400"/>
          </a:xfrm>
          <a:prstGeom prst="rect">
            <a:avLst/>
          </a:prstGeom>
        </p:spPr>
      </p:pic>
    </p:spTree>
    <p:extLst>
      <p:ext uri="{BB962C8B-B14F-4D97-AF65-F5344CB8AC3E}">
        <p14:creationId xmlns:p14="http://schemas.microsoft.com/office/powerpoint/2010/main" val="3741068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7"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2AC4EA-09A0-04F3-D69B-0B7130105494}"/>
            </a:ext>
          </a:extLst>
        </p:cNvPr>
        <p:cNvGrpSpPr/>
        <p:nvPr/>
      </p:nvGrpSpPr>
      <p:grpSpPr>
        <a:xfrm>
          <a:off x="0" y="0"/>
          <a:ext cx="0" cy="0"/>
          <a:chOff x="0" y="0"/>
          <a:chExt cx="0" cy="0"/>
        </a:xfrm>
      </p:grpSpPr>
      <p:pic>
        <p:nvPicPr>
          <p:cNvPr id="5" name="Picture 4" descr="A watering can in a garden&#10;&#10;Description automatically generated">
            <a:extLst>
              <a:ext uri="{FF2B5EF4-FFF2-40B4-BE49-F238E27FC236}">
                <a16:creationId xmlns:a16="http://schemas.microsoft.com/office/drawing/2014/main" id="{D3299F08-B0E5-2E07-ED33-DBF1FEF04BCE}"/>
              </a:ext>
            </a:extLst>
          </p:cNvPr>
          <p:cNvPicPr>
            <a:picLocks noChangeAspect="1"/>
          </p:cNvPicPr>
          <p:nvPr/>
        </p:nvPicPr>
        <p:blipFill>
          <a:blip r:embed="rId3">
            <a:duotone>
              <a:prstClr val="black"/>
              <a:srgbClr val="D9C3A5">
                <a:tint val="50000"/>
                <a:satMod val="180000"/>
              </a:srgbClr>
            </a:duotone>
            <a:extLst>
              <a:ext uri="{28A0092B-C50C-407E-A947-70E740481C1C}">
                <a14:useLocalDpi xmlns:a14="http://schemas.microsoft.com/office/drawing/2010/main" val="0"/>
              </a:ext>
            </a:extLst>
          </a:blip>
          <a:srcRect t="42543" b="10552"/>
          <a:stretch/>
        </p:blipFill>
        <p:spPr>
          <a:xfrm>
            <a:off x="3371619" y="4370307"/>
            <a:ext cx="2272423" cy="1598795"/>
          </a:xfrm>
          <a:prstGeom prst="rect">
            <a:avLst/>
          </a:prstGeom>
        </p:spPr>
      </p:pic>
      <p:pic>
        <p:nvPicPr>
          <p:cNvPr id="4" name="Picture 3">
            <a:extLst>
              <a:ext uri="{FF2B5EF4-FFF2-40B4-BE49-F238E27FC236}">
                <a16:creationId xmlns:a16="http://schemas.microsoft.com/office/drawing/2014/main" id="{B0D91390-C76E-0586-2CE5-BC1D61EB99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1176" y="4370307"/>
            <a:ext cx="3004696" cy="1598795"/>
          </a:xfrm>
          <a:prstGeom prst="rect">
            <a:avLst/>
          </a:prstGeom>
        </p:spPr>
      </p:pic>
      <p:sp>
        <p:nvSpPr>
          <p:cNvPr id="16" name="TextBox 15">
            <a:extLst>
              <a:ext uri="{FF2B5EF4-FFF2-40B4-BE49-F238E27FC236}">
                <a16:creationId xmlns:a16="http://schemas.microsoft.com/office/drawing/2014/main" id="{FB2FC8BD-E39F-737D-24E8-DDA9834790EC}"/>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How are jobs in stories different? </a:t>
            </a:r>
          </a:p>
        </p:txBody>
      </p:sp>
      <p:sp>
        <p:nvSpPr>
          <p:cNvPr id="18" name="Rectangle: Rounded Corners 17">
            <a:extLst>
              <a:ext uri="{FF2B5EF4-FFF2-40B4-BE49-F238E27FC236}">
                <a16:creationId xmlns:a16="http://schemas.microsoft.com/office/drawing/2014/main" id="{56EBE695-5066-DB0C-BC1C-5D7579947A48}"/>
              </a:ext>
            </a:extLst>
          </p:cNvPr>
          <p:cNvSpPr/>
          <p:nvPr/>
        </p:nvSpPr>
        <p:spPr>
          <a:xfrm>
            <a:off x="540713" y="2696487"/>
            <a:ext cx="11020926" cy="1465025"/>
          </a:xfrm>
          <a:prstGeom prst="roundRect">
            <a:avLst/>
          </a:prstGeom>
          <a:solidFill>
            <a:srgbClr val="4BC7C8">
              <a:lumMod val="20000"/>
              <a:lumOff val="80000"/>
            </a:srgbClr>
          </a:solidFill>
          <a:ln w="57150" cap="flat" cmpd="sng" algn="ctr">
            <a:noFill/>
            <a:prstDash val="solid"/>
            <a:miter lim="800000"/>
          </a:ln>
          <a:effectLst/>
        </p:spPr>
        <p:txBody>
          <a:bodyPr tIns="0" rtlCol="0" anchor="ctr"/>
          <a:lstStyle/>
          <a:p>
            <a:pPr marL="0" marR="0" lvl="0" indent="0" algn="ctr"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At </a:t>
            </a:r>
            <a:r>
              <a:rPr kumimoji="0" lang="en-US" sz="2200" b="1" i="0" u="none" strike="noStrike" kern="1200" cap="none" spc="0" normalizeH="0" baseline="0" noProof="0" dirty="0">
                <a:ln>
                  <a:noFill/>
                </a:ln>
                <a:solidFill>
                  <a:prstClr val="black"/>
                </a:solidFill>
                <a:effectLst/>
                <a:uLnTx/>
                <a:uFillTx/>
                <a:latin typeface="Open Sans" panose="020B0606030504020204"/>
                <a:ea typeface="+mn-ea"/>
                <a:cs typeface="+mn-cs"/>
              </a:rPr>
              <a:t>Peter’s farm </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they watered the plants </a:t>
            </a:r>
            <a:r>
              <a:rPr kumimoji="0" lang="en-US" sz="2200" b="1" i="0" u="none" strike="noStrike" kern="1200" cap="none" spc="0" normalizeH="0" baseline="0" noProof="0" dirty="0">
                <a:ln>
                  <a:noFill/>
                </a:ln>
                <a:solidFill>
                  <a:prstClr val="black"/>
                </a:solidFill>
                <a:effectLst/>
                <a:uLnTx/>
                <a:uFillTx/>
                <a:latin typeface="Open Sans" panose="020B0606030504020204"/>
                <a:ea typeface="+mn-ea"/>
                <a:cs typeface="+mn-cs"/>
              </a:rPr>
              <a:t>using a watering can</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a:t>
            </a:r>
          </a:p>
          <a:p>
            <a:pPr marL="0" marR="0" lvl="0" indent="0" algn="ctr"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but in </a:t>
            </a:r>
            <a:r>
              <a:rPr kumimoji="0" lang="en-US" sz="2200" b="1" i="0" u="none" strike="noStrike" kern="1200" cap="none" spc="0" normalizeH="0" baseline="0" noProof="0" dirty="0">
                <a:ln>
                  <a:noFill/>
                </a:ln>
                <a:solidFill>
                  <a:prstClr val="black"/>
                </a:solidFill>
                <a:effectLst/>
                <a:uLnTx/>
                <a:uFillTx/>
                <a:latin typeface="Open Sans" panose="020B0606030504020204"/>
                <a:ea typeface="+mn-ea"/>
                <a:cs typeface="+mn-cs"/>
              </a:rPr>
              <a:t>Julia’s farm </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they watered the plants </a:t>
            </a:r>
            <a:r>
              <a:rPr kumimoji="0" lang="en-US" sz="2200" b="1" i="0" u="none" strike="noStrike" kern="1200" cap="none" spc="0" normalizeH="0" baseline="0" noProof="0" dirty="0">
                <a:ln>
                  <a:noFill/>
                </a:ln>
                <a:solidFill>
                  <a:prstClr val="black"/>
                </a:solidFill>
                <a:effectLst/>
                <a:uLnTx/>
                <a:uFillTx/>
                <a:latin typeface="Open Sans" panose="020B0606030504020204"/>
                <a:ea typeface="+mn-ea"/>
                <a:cs typeface="+mn-cs"/>
              </a:rPr>
              <a:t>using an irrigation system</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a:t>
            </a:r>
          </a:p>
        </p:txBody>
      </p:sp>
      <p:sp>
        <p:nvSpPr>
          <p:cNvPr id="22" name="Rectangle: Rounded Corners 21">
            <a:extLst>
              <a:ext uri="{FF2B5EF4-FFF2-40B4-BE49-F238E27FC236}">
                <a16:creationId xmlns:a16="http://schemas.microsoft.com/office/drawing/2014/main" id="{01A61954-6087-5A89-077B-35F34503A7BF}"/>
              </a:ext>
            </a:extLst>
          </p:cNvPr>
          <p:cNvSpPr/>
          <p:nvPr/>
        </p:nvSpPr>
        <p:spPr>
          <a:xfrm>
            <a:off x="577516" y="1136546"/>
            <a:ext cx="11020926" cy="698525"/>
          </a:xfrm>
          <a:prstGeom prst="roundRect">
            <a:avLst/>
          </a:prstGeom>
          <a:solidFill>
            <a:sysClr val="window" lastClr="FFFFFF"/>
          </a:solidFill>
          <a:ln w="57150" cap="flat" cmpd="sng" algn="ctr">
            <a:solidFill>
              <a:srgbClr val="4BC7C8">
                <a:lumMod val="60000"/>
                <a:lumOff val="40000"/>
              </a:srgbClr>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pairs</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talk about how each farming job was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different</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8" name="Rectangle: Rounded Corners 7">
            <a:extLst>
              <a:ext uri="{FF2B5EF4-FFF2-40B4-BE49-F238E27FC236}">
                <a16:creationId xmlns:a16="http://schemas.microsoft.com/office/drawing/2014/main" id="{0229A45B-0D27-8F77-7899-114139CABC6F}"/>
              </a:ext>
            </a:extLst>
          </p:cNvPr>
          <p:cNvSpPr/>
          <p:nvPr/>
        </p:nvSpPr>
        <p:spPr>
          <a:xfrm>
            <a:off x="8076614" y="3345980"/>
            <a:ext cx="3004696" cy="815532"/>
          </a:xfrm>
          <a:prstGeom prst="roundRect">
            <a:avLst>
              <a:gd name="adj" fmla="val 32457"/>
            </a:avLst>
          </a:prstGeom>
          <a:solidFill>
            <a:srgbClr val="4BC7C8">
              <a:lumMod val="20000"/>
              <a:lumOff val="80000"/>
            </a:srgbClr>
          </a:solidFill>
          <a:ln w="57150" cap="flat" cmpd="sng" algn="ctr">
            <a:no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Calibri" panose="020F0502020204030204"/>
                <a:ea typeface="+mn-ea"/>
                <a:cs typeface="+mn-cs"/>
              </a:rPr>
              <a:t>_________________.</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35DC657B-E1EA-39CD-F3F1-B332A9E62578}"/>
              </a:ext>
            </a:extLst>
          </p:cNvPr>
          <p:cNvSpPr/>
          <p:nvPr/>
        </p:nvSpPr>
        <p:spPr>
          <a:xfrm>
            <a:off x="8076614" y="2700945"/>
            <a:ext cx="3034978" cy="815532"/>
          </a:xfrm>
          <a:prstGeom prst="roundRect">
            <a:avLst>
              <a:gd name="adj" fmla="val 32457"/>
            </a:avLst>
          </a:prstGeom>
          <a:solidFill>
            <a:srgbClr val="4BC7C8">
              <a:lumMod val="20000"/>
              <a:lumOff val="80000"/>
            </a:srgbClr>
          </a:solidFill>
          <a:ln w="57150" cap="flat" cmpd="sng" algn="ctr">
            <a:no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US" sz="2200" b="0" i="0" u="none" strike="noStrike" kern="0" cap="none" spc="0" normalizeH="0" baseline="0" noProof="0" dirty="0">
                <a:ln>
                  <a:noFill/>
                </a:ln>
                <a:solidFill>
                  <a:prstClr val="black"/>
                </a:solidFill>
                <a:effectLst/>
                <a:uLnTx/>
                <a:uFillTx/>
                <a:latin typeface="Calibri" panose="020F0502020204030204"/>
                <a:ea typeface="+mn-ea"/>
                <a:cs typeface="+mn-cs"/>
              </a:rPr>
              <a:t>_________________,</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11AECF1F-7140-D96B-7606-DCE97B17D1CC}"/>
              </a:ext>
            </a:extLst>
          </p:cNvPr>
          <p:cNvSpPr/>
          <p:nvPr/>
        </p:nvSpPr>
        <p:spPr>
          <a:xfrm>
            <a:off x="6051176" y="5381203"/>
            <a:ext cx="3004696" cy="533166"/>
          </a:xfrm>
          <a:prstGeom prst="roundRect">
            <a:avLst/>
          </a:prstGeom>
          <a:solidFill>
            <a:srgbClr val="4BC7C8">
              <a:lumMod val="20000"/>
              <a:lumOff val="80000"/>
            </a:srgbClr>
          </a:solidFill>
          <a:ln w="57150" cap="flat" cmpd="sng" algn="ctr">
            <a:solidFill>
              <a:srgbClr val="4BC7C8"/>
            </a:solidFill>
            <a:prstDash val="solid"/>
            <a:miter lim="800000"/>
          </a:ln>
          <a:effectLst/>
        </p:spPr>
        <p:txBody>
          <a:bodyPr tIns="0" bIns="72000" rtlCol="0" anchor="ctr"/>
          <a:lstStyle/>
          <a:p>
            <a:pPr lvl="0" algn="ctr">
              <a:lnSpc>
                <a:spcPct val="150000"/>
              </a:lnSpc>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Irrigation system </a:t>
            </a:r>
            <a:endParaRPr lang="en-GB" sz="2200" dirty="0">
              <a:solidFill>
                <a:prstClr val="white"/>
              </a:solidFill>
            </a:endParaRPr>
          </a:p>
        </p:txBody>
      </p:sp>
      <p:sp>
        <p:nvSpPr>
          <p:cNvPr id="10" name="Rectangle: Rounded Corners 9">
            <a:extLst>
              <a:ext uri="{FF2B5EF4-FFF2-40B4-BE49-F238E27FC236}">
                <a16:creationId xmlns:a16="http://schemas.microsoft.com/office/drawing/2014/main" id="{DF3DF035-F9D2-6ECA-999A-E1FFC5B23FF1}"/>
              </a:ext>
            </a:extLst>
          </p:cNvPr>
          <p:cNvSpPr/>
          <p:nvPr/>
        </p:nvSpPr>
        <p:spPr>
          <a:xfrm>
            <a:off x="3465095" y="5381203"/>
            <a:ext cx="2085473" cy="533166"/>
          </a:xfrm>
          <a:prstGeom prst="roundRect">
            <a:avLst/>
          </a:prstGeom>
          <a:solidFill>
            <a:srgbClr val="4BC7C8">
              <a:lumMod val="20000"/>
              <a:lumOff val="80000"/>
            </a:srgbClr>
          </a:solidFill>
          <a:ln w="57150" cap="flat" cmpd="sng" algn="ctr">
            <a:solidFill>
              <a:srgbClr val="4BC7C8"/>
            </a:solidFill>
            <a:prstDash val="solid"/>
            <a:miter lim="800000"/>
          </a:ln>
          <a:effectLst/>
        </p:spPr>
        <p:txBody>
          <a:bodyPr tIns="0" bIns="72000" rtlCol="0" anchor="ctr"/>
          <a:lstStyle/>
          <a:p>
            <a:pPr lvl="0" algn="ctr">
              <a:lnSpc>
                <a:spcPct val="150000"/>
              </a:lnSpc>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Watering can </a:t>
            </a:r>
            <a:endParaRPr lang="en-GB" sz="2200" dirty="0">
              <a:solidFill>
                <a:prstClr val="white"/>
              </a:solidFill>
            </a:endParaRPr>
          </a:p>
        </p:txBody>
      </p:sp>
      <p:sp>
        <p:nvSpPr>
          <p:cNvPr id="2" name="Rectangle: Rounded Corners 1">
            <a:extLst>
              <a:ext uri="{FF2B5EF4-FFF2-40B4-BE49-F238E27FC236}">
                <a16:creationId xmlns:a16="http://schemas.microsoft.com/office/drawing/2014/main" id="{467BAB4C-A900-CAD5-4946-489F039DD71E}"/>
              </a:ext>
            </a:extLst>
          </p:cNvPr>
          <p:cNvSpPr/>
          <p:nvPr/>
        </p:nvSpPr>
        <p:spPr>
          <a:xfrm>
            <a:off x="577516" y="1981850"/>
            <a:ext cx="10984123" cy="505842"/>
          </a:xfrm>
          <a:prstGeom prst="roundRect">
            <a:avLst/>
          </a:prstGeom>
          <a:solidFill>
            <a:srgbClr val="4BC7C8"/>
          </a:solidFill>
          <a:ln w="57150" cap="flat" cmpd="sng" algn="ctr">
            <a:solidFill>
              <a:srgbClr val="4BC7C8"/>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lang="en-GB" sz="2200" b="1" kern="0" dirty="0">
                <a:solidFill>
                  <a:prstClr val="white"/>
                </a:solidFill>
                <a:latin typeface="Open Sans" panose="020B0606030504020204" pitchFamily="34" charset="0"/>
                <a:ea typeface="Open Sans" panose="020B0606030504020204" pitchFamily="34" charset="0"/>
                <a:cs typeface="Open Sans" panose="020B0606030504020204" pitchFamily="34" charset="0"/>
              </a:rPr>
              <a:t>Watering plants</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Graphic 6" descr="Plant With Roots with solid fill">
            <a:extLst>
              <a:ext uri="{FF2B5EF4-FFF2-40B4-BE49-F238E27FC236}">
                <a16:creationId xmlns:a16="http://schemas.microsoft.com/office/drawing/2014/main" id="{51DE84C9-ED1C-1AB6-DACB-D634F8842A1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379907" y="341729"/>
            <a:ext cx="1182036" cy="1182036"/>
          </a:xfrm>
          <a:prstGeom prst="rect">
            <a:avLst/>
          </a:prstGeom>
        </p:spPr>
      </p:pic>
    </p:spTree>
    <p:extLst>
      <p:ext uri="{BB962C8B-B14F-4D97-AF65-F5344CB8AC3E}">
        <p14:creationId xmlns:p14="http://schemas.microsoft.com/office/powerpoint/2010/main" val="3400430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hidden"/>
                                      </p:to>
                                    </p:set>
                                  </p:childTnLst>
                                </p:cTn>
                              </p:par>
                              <p:par>
                                <p:cTn id="19" presetID="1" presetClass="exit"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7"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A99C96D-E9B1-41A7-82FD-190A1F26198A}"/>
              </a:ext>
            </a:extLst>
          </p:cNvPr>
          <p:cNvSpPr>
            <a:spLocks noGrp="1"/>
          </p:cNvSpPr>
          <p:nvPr>
            <p:ph type="subTitle" idx="1"/>
          </p:nvPr>
        </p:nvSpPr>
        <p:spPr>
          <a:xfrm>
            <a:off x="1524000" y="3055280"/>
            <a:ext cx="9144000" cy="1655762"/>
          </a:xfrm>
        </p:spPr>
        <p:txBody>
          <a:bodyPr>
            <a:normAutofit/>
          </a:bodyPr>
          <a:lstStyle/>
          <a:p>
            <a:pPr algn="l"/>
            <a:r>
              <a:rPr lang="en-GB" sz="5600" dirty="0">
                <a:solidFill>
                  <a:schemeClr val="bg1"/>
                </a:solidFill>
                <a:latin typeface="Open Sans" panose="020B0606030504020204" pitchFamily="34" charset="0"/>
                <a:ea typeface="Open Sans" panose="020B0606030504020204" pitchFamily="34" charset="0"/>
                <a:cs typeface="Open Sans" panose="020B0606030504020204" pitchFamily="34" charset="0"/>
              </a:rPr>
              <a:t>How are jobs in the past different to now? </a:t>
            </a:r>
          </a:p>
        </p:txBody>
      </p:sp>
    </p:spTree>
    <p:extLst>
      <p:ext uri="{BB962C8B-B14F-4D97-AF65-F5344CB8AC3E}">
        <p14:creationId xmlns:p14="http://schemas.microsoft.com/office/powerpoint/2010/main" val="18410999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A3DDD-ADD4-B565-F7E3-304CB1C3DFD0}"/>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3EDA9EC3-E94B-3E9F-89FF-51FB7491561D}"/>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How are jobs in stories different? </a:t>
            </a:r>
          </a:p>
        </p:txBody>
      </p:sp>
      <p:sp>
        <p:nvSpPr>
          <p:cNvPr id="21" name="Rectangle: Rounded Corners 20">
            <a:extLst>
              <a:ext uri="{FF2B5EF4-FFF2-40B4-BE49-F238E27FC236}">
                <a16:creationId xmlns:a16="http://schemas.microsoft.com/office/drawing/2014/main" id="{89A4086D-DA56-B4D5-DB92-2845CA20B940}"/>
              </a:ext>
            </a:extLst>
          </p:cNvPr>
          <p:cNvSpPr/>
          <p:nvPr/>
        </p:nvSpPr>
        <p:spPr>
          <a:xfrm>
            <a:off x="516403" y="4820691"/>
            <a:ext cx="11211314" cy="1018455"/>
          </a:xfrm>
          <a:prstGeom prst="roundRect">
            <a:avLst/>
          </a:prstGeom>
          <a:solidFill>
            <a:srgbClr val="4BC7C8"/>
          </a:solidFill>
          <a:ln w="57150" cap="flat" cmpd="sng" algn="ctr">
            <a:solidFill>
              <a:srgbClr val="4BC7C8"/>
            </a:solid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lang="en-GB" sz="2200" b="1" kern="0" dirty="0">
                <a:solidFill>
                  <a:prstClr val="white"/>
                </a:solidFill>
                <a:latin typeface="Open Sans" panose="020B0606030504020204" pitchFamily="34" charset="0"/>
                <a:ea typeface="Open Sans" panose="020B0606030504020204" pitchFamily="34" charset="0"/>
                <a:cs typeface="Open Sans" panose="020B0606030504020204" pitchFamily="34" charset="0"/>
              </a:rPr>
              <a:t>Challenge: Would a real farmer be able to do all those jobs in one day? </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Rounded Corners 21">
            <a:extLst>
              <a:ext uri="{FF2B5EF4-FFF2-40B4-BE49-F238E27FC236}">
                <a16:creationId xmlns:a16="http://schemas.microsoft.com/office/drawing/2014/main" id="{5C35BA9E-D302-5CD9-2EE5-413A98CDCBAC}"/>
              </a:ext>
            </a:extLst>
          </p:cNvPr>
          <p:cNvSpPr/>
          <p:nvPr/>
        </p:nvSpPr>
        <p:spPr>
          <a:xfrm>
            <a:off x="374635" y="1219037"/>
            <a:ext cx="11353082" cy="1187280"/>
          </a:xfrm>
          <a:prstGeom prst="roundRect">
            <a:avLst/>
          </a:prstGeom>
          <a:solidFill>
            <a:sysClr val="window" lastClr="FFFFFF"/>
          </a:solidFill>
          <a:ln w="57150" cap="flat" cmpd="sng" algn="ctr">
            <a:solidFill>
              <a:srgbClr val="4BC7C8">
                <a:lumMod val="60000"/>
                <a:lumOff val="40000"/>
              </a:srgbClr>
            </a:solidFill>
            <a:prstDash val="solid"/>
            <a:miter lim="800000"/>
          </a:ln>
          <a:effectLst/>
        </p:spPr>
        <p:txBody>
          <a:bodyPr tIns="0" bIns="180000" rtlCol="0" anchor="t"/>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Which story shows a farm from the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past</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Which story shows a farm from the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present</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sp>
        <p:nvSpPr>
          <p:cNvPr id="4" name="TextBox 3">
            <a:extLst>
              <a:ext uri="{FF2B5EF4-FFF2-40B4-BE49-F238E27FC236}">
                <a16:creationId xmlns:a16="http://schemas.microsoft.com/office/drawing/2014/main" id="{B7368635-0677-444D-458C-CC8A13B7EF42}"/>
              </a:ext>
            </a:extLst>
          </p:cNvPr>
          <p:cNvSpPr txBox="1"/>
          <p:nvPr/>
        </p:nvSpPr>
        <p:spPr>
          <a:xfrm>
            <a:off x="4819821" y="2893948"/>
            <a:ext cx="6907896" cy="202337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I think ____________ had a farm from the </a:t>
            </a:r>
            <a:r>
              <a:rPr kumimoji="0" lang="en-US" sz="2200" b="1" i="0" u="none" strike="noStrike" kern="1200" cap="none" spc="0" normalizeH="0" baseline="0" noProof="0" dirty="0">
                <a:ln>
                  <a:noFill/>
                </a:ln>
                <a:solidFill>
                  <a:prstClr val="black"/>
                </a:solidFill>
                <a:effectLst/>
                <a:uLnTx/>
                <a:uFillTx/>
                <a:latin typeface="Open Sans" panose="020B0606030504020204"/>
                <a:ea typeface="+mn-ea"/>
                <a:cs typeface="+mn-cs"/>
              </a:rPr>
              <a:t>past</a:t>
            </a: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 </a:t>
            </a:r>
          </a:p>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I think _____________ has a farm in the </a:t>
            </a:r>
            <a:r>
              <a:rPr kumimoji="0" lang="en-US" sz="2200" b="1" i="0" u="none" strike="noStrike" kern="1200" cap="none" spc="0" normalizeH="0" baseline="0" noProof="0" dirty="0">
                <a:ln>
                  <a:noFill/>
                </a:ln>
                <a:solidFill>
                  <a:prstClr val="black"/>
                </a:solidFill>
                <a:effectLst/>
                <a:uLnTx/>
                <a:uFillTx/>
                <a:latin typeface="Open Sans" panose="020B0606030504020204"/>
                <a:ea typeface="+mn-ea"/>
                <a:cs typeface="+mn-cs"/>
              </a:rPr>
              <a:t>present.</a:t>
            </a:r>
          </a:p>
          <a:p>
            <a:pPr marL="0" marR="0" lvl="0" indent="0" algn="l" defTabSz="914400" rtl="0" eaLnBrk="1" fontAlgn="auto" latinLnBrk="0" hangingPunct="1">
              <a:lnSpc>
                <a:spcPct val="150000"/>
              </a:lnSpc>
              <a:spcBef>
                <a:spcPts val="0"/>
              </a:spcBef>
              <a:spcAft>
                <a:spcPts val="1800"/>
              </a:spcAft>
              <a:buClrTx/>
              <a:buSzTx/>
              <a:buFontTx/>
              <a:buNone/>
              <a:tabLst/>
              <a:defRPr/>
            </a:pPr>
            <a:endPar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endParaRPr>
          </a:p>
        </p:txBody>
      </p:sp>
      <p:pic>
        <p:nvPicPr>
          <p:cNvPr id="6" name="Graphic 5" descr="Hourglass 30% with solid fill">
            <a:extLst>
              <a:ext uri="{FF2B5EF4-FFF2-40B4-BE49-F238E27FC236}">
                <a16:creationId xmlns:a16="http://schemas.microsoft.com/office/drawing/2014/main" id="{CACBFF7D-76CA-8E02-65C7-D2E635D1E5F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701821" y="727213"/>
            <a:ext cx="1025896" cy="1025896"/>
          </a:xfrm>
          <a:prstGeom prst="rect">
            <a:avLst/>
          </a:prstGeom>
        </p:spPr>
      </p:pic>
      <p:pic>
        <p:nvPicPr>
          <p:cNvPr id="7" name="Picture 6" descr="A person milking a cow&#10;&#10;Description automatically generated">
            <a:extLst>
              <a:ext uri="{FF2B5EF4-FFF2-40B4-BE49-F238E27FC236}">
                <a16:creationId xmlns:a16="http://schemas.microsoft.com/office/drawing/2014/main" id="{06C70C17-1066-85E8-A179-BBB292AF0C39}"/>
              </a:ext>
            </a:extLst>
          </p:cNvPr>
          <p:cNvPicPr>
            <a:picLocks noChangeAspect="1"/>
          </p:cNvPicPr>
          <p:nvPr/>
        </p:nvPicPr>
        <p:blipFill>
          <a:blip r:embed="rId4">
            <a:extLst>
              <a:ext uri="{28A0092B-C50C-407E-A947-70E740481C1C}">
                <a14:useLocalDpi xmlns:a14="http://schemas.microsoft.com/office/drawing/2010/main" val="0"/>
              </a:ext>
            </a:extLst>
          </a:blip>
          <a:srcRect l="48020" t="10393" r="12100" b="36718"/>
          <a:stretch/>
        </p:blipFill>
        <p:spPr>
          <a:xfrm>
            <a:off x="2698103" y="2712116"/>
            <a:ext cx="1854725" cy="1818760"/>
          </a:xfrm>
          <a:prstGeom prst="rect">
            <a:avLst/>
          </a:prstGeom>
        </p:spPr>
      </p:pic>
      <p:pic>
        <p:nvPicPr>
          <p:cNvPr id="8" name="Picture 7" descr="A person wearing a hat&#10;&#10;Description automatically generated">
            <a:extLst>
              <a:ext uri="{FF2B5EF4-FFF2-40B4-BE49-F238E27FC236}">
                <a16:creationId xmlns:a16="http://schemas.microsoft.com/office/drawing/2014/main" id="{BD62372A-419D-BBD3-E94C-B707DBC788F8}"/>
              </a:ext>
            </a:extLst>
          </p:cNvPr>
          <p:cNvPicPr>
            <a:picLocks noChangeAspect="1"/>
          </p:cNvPicPr>
          <p:nvPr/>
        </p:nvPicPr>
        <p:blipFill>
          <a:blip r:embed="rId5">
            <a:duotone>
              <a:prstClr val="black"/>
              <a:srgbClr val="D9C3A5">
                <a:tint val="50000"/>
                <a:satMod val="180000"/>
              </a:srgbClr>
            </a:duotone>
            <a:extLst>
              <a:ext uri="{28A0092B-C50C-407E-A947-70E740481C1C}">
                <a14:useLocalDpi xmlns:a14="http://schemas.microsoft.com/office/drawing/2010/main" val="0"/>
              </a:ext>
            </a:extLst>
          </a:blip>
          <a:srcRect l="5173" r="34091"/>
          <a:stretch/>
        </p:blipFill>
        <p:spPr>
          <a:xfrm rot="21587560">
            <a:off x="732033" y="2696772"/>
            <a:ext cx="1695769" cy="1831041"/>
          </a:xfrm>
          <a:prstGeom prst="rect">
            <a:avLst/>
          </a:prstGeom>
        </p:spPr>
      </p:pic>
      <p:sp>
        <p:nvSpPr>
          <p:cNvPr id="18" name="Rectangle: Rounded Corners 17">
            <a:extLst>
              <a:ext uri="{FF2B5EF4-FFF2-40B4-BE49-F238E27FC236}">
                <a16:creationId xmlns:a16="http://schemas.microsoft.com/office/drawing/2014/main" id="{960376E0-4DF2-4890-0D1D-D8B9487A7798}"/>
              </a:ext>
            </a:extLst>
          </p:cNvPr>
          <p:cNvSpPr/>
          <p:nvPr/>
        </p:nvSpPr>
        <p:spPr>
          <a:xfrm>
            <a:off x="1000323" y="4205070"/>
            <a:ext cx="1159187" cy="470714"/>
          </a:xfrm>
          <a:prstGeom prst="roundRect">
            <a:avLst/>
          </a:prstGeom>
          <a:solidFill>
            <a:srgbClr val="4BC7C8">
              <a:lumMod val="20000"/>
              <a:lumOff val="80000"/>
            </a:srgbClr>
          </a:solidFill>
          <a:ln w="57150" cap="flat" cmpd="sng" algn="ctr">
            <a:no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Peter</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C1F90CB1-4836-32F4-D42D-9AA9FDF86AD8}"/>
              </a:ext>
            </a:extLst>
          </p:cNvPr>
          <p:cNvSpPr/>
          <p:nvPr/>
        </p:nvSpPr>
        <p:spPr>
          <a:xfrm>
            <a:off x="3053066" y="4205070"/>
            <a:ext cx="1159187" cy="470714"/>
          </a:xfrm>
          <a:prstGeom prst="roundRect">
            <a:avLst/>
          </a:prstGeom>
          <a:solidFill>
            <a:srgbClr val="4BC7C8">
              <a:lumMod val="20000"/>
              <a:lumOff val="80000"/>
            </a:srgbClr>
          </a:solidFill>
          <a:ln w="57150" cap="flat" cmpd="sng" algn="ctr">
            <a:noFill/>
            <a:prstDash val="solid"/>
            <a:miter lim="800000"/>
          </a:ln>
          <a:effectLst/>
        </p:spPr>
        <p:txBody>
          <a:bodyPr tIns="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Julia</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D7FD7E6F-57D4-17BE-8CCB-6A237E1BB100}"/>
              </a:ext>
            </a:extLst>
          </p:cNvPr>
          <p:cNvSpPr txBox="1"/>
          <p:nvPr/>
        </p:nvSpPr>
        <p:spPr>
          <a:xfrm>
            <a:off x="6122060" y="2845633"/>
            <a:ext cx="1854725" cy="2023374"/>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lang="en-US" sz="2200" b="1" dirty="0">
                <a:solidFill>
                  <a:prstClr val="black"/>
                </a:solidFill>
                <a:latin typeface="Open Sans" panose="020B0606030504020204"/>
              </a:rPr>
              <a:t>Peter</a:t>
            </a:r>
          </a:p>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Open Sans" panose="020B0606030504020204"/>
                <a:ea typeface="+mn-ea"/>
                <a:cs typeface="+mn-cs"/>
              </a:rPr>
              <a:t>Julia</a:t>
            </a:r>
          </a:p>
          <a:p>
            <a:pPr marL="0" marR="0" lvl="0" indent="0" algn="l" defTabSz="914400" rtl="0" eaLnBrk="1" fontAlgn="auto" latinLnBrk="0" hangingPunct="1">
              <a:lnSpc>
                <a:spcPct val="150000"/>
              </a:lnSpc>
              <a:spcBef>
                <a:spcPts val="0"/>
              </a:spcBef>
              <a:spcAft>
                <a:spcPts val="1800"/>
              </a:spcAft>
              <a:buClrTx/>
              <a:buSzTx/>
              <a:buFontTx/>
              <a:buNone/>
              <a:tabLst/>
              <a:defRPr/>
            </a:pPr>
            <a:endPar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endParaRPr>
          </a:p>
        </p:txBody>
      </p:sp>
    </p:spTree>
    <p:extLst>
      <p:ext uri="{BB962C8B-B14F-4D97-AF65-F5344CB8AC3E}">
        <p14:creationId xmlns:p14="http://schemas.microsoft.com/office/powerpoint/2010/main" val="1454172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erson milking a cow&#10;&#10;Description automatically generated">
            <a:extLst>
              <a:ext uri="{FF2B5EF4-FFF2-40B4-BE49-F238E27FC236}">
                <a16:creationId xmlns:a16="http://schemas.microsoft.com/office/drawing/2014/main" id="{443C25A2-036F-2C2C-035D-F9FD91CF1F1C}"/>
              </a:ext>
            </a:extLst>
          </p:cNvPr>
          <p:cNvPicPr>
            <a:picLocks noChangeAspect="1"/>
          </p:cNvPicPr>
          <p:nvPr/>
        </p:nvPicPr>
        <p:blipFill>
          <a:blip r:embed="rId3">
            <a:extLst>
              <a:ext uri="{28A0092B-C50C-407E-A947-70E740481C1C}">
                <a14:useLocalDpi xmlns:a14="http://schemas.microsoft.com/office/drawing/2010/main" val="0"/>
              </a:ext>
            </a:extLst>
          </a:blip>
          <a:srcRect l="48020" t="10393" r="12100" b="36718"/>
          <a:stretch/>
        </p:blipFill>
        <p:spPr>
          <a:xfrm>
            <a:off x="7543275" y="2169300"/>
            <a:ext cx="2328380" cy="2283230"/>
          </a:xfrm>
          <a:prstGeom prst="rect">
            <a:avLst/>
          </a:prstGeom>
        </p:spPr>
      </p:pic>
      <p:sp>
        <p:nvSpPr>
          <p:cNvPr id="10" name="Rectangle: Rounded Corners 9">
            <a:extLst>
              <a:ext uri="{FF2B5EF4-FFF2-40B4-BE49-F238E27FC236}">
                <a16:creationId xmlns:a16="http://schemas.microsoft.com/office/drawing/2014/main" id="{AD33960E-2D6E-5852-04C6-2D79DCAB9B34}"/>
              </a:ext>
            </a:extLst>
          </p:cNvPr>
          <p:cNvSpPr/>
          <p:nvPr/>
        </p:nvSpPr>
        <p:spPr>
          <a:xfrm>
            <a:off x="573436" y="5191871"/>
            <a:ext cx="10848813" cy="679461"/>
          </a:xfrm>
          <a:prstGeom prst="roundRect">
            <a:avLst/>
          </a:prstGeom>
          <a:solidFill>
            <a:srgbClr val="FF699F"/>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b="1" dirty="0">
                <a:solidFill>
                  <a:prstClr val="white"/>
                </a:solidFill>
                <a:latin typeface="Open Sans" panose="020B0606030504020204" pitchFamily="34" charset="0"/>
                <a:ea typeface="Open Sans" panose="020B0606030504020204" pitchFamily="34" charset="0"/>
                <a:cs typeface="Open Sans" panose="020B0606030504020204" pitchFamily="34" charset="0"/>
              </a:rPr>
              <a:t>Challenge: Why do you think that? </a:t>
            </a:r>
            <a:endPar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5B6BC49E-BCDA-95EB-4F48-A5662467F8FE}"/>
              </a:ext>
            </a:extLst>
          </p:cNvPr>
          <p:cNvSpPr/>
          <p:nvPr/>
        </p:nvSpPr>
        <p:spPr>
          <a:xfrm>
            <a:off x="573437" y="1219111"/>
            <a:ext cx="10848813" cy="679461"/>
          </a:xfrm>
          <a:prstGeom prst="roundRect">
            <a:avLst/>
          </a:prstGeom>
          <a:solidFill>
            <a:schemeClr val="bg1"/>
          </a:solidFill>
          <a:ln w="57150">
            <a:solidFill>
              <a:srgbClr val="FFBDD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Which farmer had a more difficult job?</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1D3823E7-2C05-6770-C4F3-FEC8D56C28B2}"/>
              </a:ext>
            </a:extLst>
          </p:cNvPr>
          <p:cNvSpPr txBox="1"/>
          <p:nvPr/>
        </p:nvSpPr>
        <p:spPr>
          <a:xfrm>
            <a:off x="179294" y="430306"/>
            <a:ext cx="11743765" cy="584775"/>
          </a:xfrm>
          <a:prstGeom prst="rect">
            <a:avLst/>
          </a:prstGeom>
          <a:noFill/>
        </p:spPr>
        <p:txBody>
          <a:bodyPr wrap="square" rtlCol="0">
            <a:spAutoFit/>
          </a:bodyPr>
          <a:lstStyle/>
          <a:p>
            <a:r>
              <a:rPr lang="en-GB" sz="3200" b="1" dirty="0">
                <a:solidFill>
                  <a:prstClr val="black"/>
                </a:solidFill>
                <a:latin typeface="Open Sans" panose="020B0606030504020204"/>
              </a:rPr>
              <a:t>Whose job was easier? (3 mins)</a:t>
            </a:r>
          </a:p>
        </p:txBody>
      </p:sp>
      <p:sp>
        <p:nvSpPr>
          <p:cNvPr id="4" name="Rectangle: Rounded Corners 3">
            <a:extLst>
              <a:ext uri="{FF2B5EF4-FFF2-40B4-BE49-F238E27FC236}">
                <a16:creationId xmlns:a16="http://schemas.microsoft.com/office/drawing/2014/main" id="{DB57DD98-9896-6DF7-737E-D8FEE76BD249}"/>
              </a:ext>
            </a:extLst>
          </p:cNvPr>
          <p:cNvSpPr/>
          <p:nvPr/>
        </p:nvSpPr>
        <p:spPr>
          <a:xfrm>
            <a:off x="7839560" y="4279969"/>
            <a:ext cx="1735810" cy="679460"/>
          </a:xfrm>
          <a:prstGeom prst="roundRect">
            <a:avLst/>
          </a:prstGeom>
          <a:solidFill>
            <a:srgbClr val="FFD5E4"/>
          </a:solidFill>
          <a:ln w="57150">
            <a:solidFill>
              <a:srgbClr val="FF699F"/>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Julia</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person wearing a hat&#10;&#10;Description automatically generated">
            <a:extLst>
              <a:ext uri="{FF2B5EF4-FFF2-40B4-BE49-F238E27FC236}">
                <a16:creationId xmlns:a16="http://schemas.microsoft.com/office/drawing/2014/main" id="{FD42336C-B0DF-CBA1-3456-1E41A19E7869}"/>
              </a:ext>
            </a:extLst>
          </p:cNvPr>
          <p:cNvPicPr>
            <a:picLocks noChangeAspect="1"/>
          </p:cNvPicPr>
          <p:nvPr/>
        </p:nvPicPr>
        <p:blipFill>
          <a:blip r:embed="rId4">
            <a:duotone>
              <a:prstClr val="black"/>
              <a:srgbClr val="D9C3A5">
                <a:tint val="50000"/>
                <a:satMod val="180000"/>
              </a:srgbClr>
            </a:duotone>
            <a:extLst>
              <a:ext uri="{28A0092B-C50C-407E-A947-70E740481C1C}">
                <a14:useLocalDpi xmlns:a14="http://schemas.microsoft.com/office/drawing/2010/main" val="0"/>
              </a:ext>
            </a:extLst>
          </a:blip>
          <a:srcRect l="5173" r="34091"/>
          <a:stretch/>
        </p:blipFill>
        <p:spPr>
          <a:xfrm rot="21587560">
            <a:off x="2028241" y="2134885"/>
            <a:ext cx="2142840" cy="2313775"/>
          </a:xfrm>
          <a:prstGeom prst="rect">
            <a:avLst/>
          </a:prstGeom>
        </p:spPr>
      </p:pic>
      <p:sp>
        <p:nvSpPr>
          <p:cNvPr id="2" name="Rectangle: Rounded Corners 1">
            <a:extLst>
              <a:ext uri="{FF2B5EF4-FFF2-40B4-BE49-F238E27FC236}">
                <a16:creationId xmlns:a16="http://schemas.microsoft.com/office/drawing/2014/main" id="{BB5C51B1-9217-23C9-5B0A-46DA589BD6C9}"/>
              </a:ext>
            </a:extLst>
          </p:cNvPr>
          <p:cNvSpPr/>
          <p:nvPr/>
        </p:nvSpPr>
        <p:spPr>
          <a:xfrm>
            <a:off x="2231757" y="4279969"/>
            <a:ext cx="1735810" cy="679460"/>
          </a:xfrm>
          <a:prstGeom prst="roundRect">
            <a:avLst/>
          </a:prstGeom>
          <a:solidFill>
            <a:srgbClr val="FFD5E4"/>
          </a:solidFill>
          <a:ln w="57150">
            <a:solidFill>
              <a:srgbClr val="FF699F"/>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Peter</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11747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01163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B8E7B2B-E64E-404A-8345-4F0D5D2319EC}"/>
              </a:ext>
            </a:extLst>
          </p:cNvPr>
          <p:cNvSpPr>
            <a:spLocks noGrp="1"/>
          </p:cNvSpPr>
          <p:nvPr>
            <p:ph type="title"/>
          </p:nvPr>
        </p:nvSpPr>
        <p:spPr>
          <a:xfrm>
            <a:off x="185355" y="494659"/>
            <a:ext cx="11419200" cy="669188"/>
          </a:xfrm>
        </p:spPr>
        <p:txBody>
          <a:bodyPr>
            <a:noAutofit/>
          </a:bodyPr>
          <a:lstStyle/>
          <a:p>
            <a:pPr>
              <a:lnSpc>
                <a:spcPct val="107000"/>
              </a:lnSpc>
              <a:spcAft>
                <a:spcPts val="800"/>
              </a:spcAft>
            </a:pPr>
            <a:r>
              <a:rPr lang="en-GB" sz="3200" b="1" dirty="0">
                <a:effectLst/>
                <a:latin typeface="Open sans" panose="020B0606030504020204" pitchFamily="34" charset="0"/>
                <a:ea typeface="Open sans" panose="020B0606030504020204" pitchFamily="34" charset="0"/>
                <a:cs typeface="Open sans" panose="020B0606030504020204" pitchFamily="34" charset="0"/>
              </a:rPr>
              <a:t>Jobs that help people (5 mins) </a:t>
            </a:r>
            <a:endParaRPr lang="en-GB" sz="320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2" name="Rectangle: Rounded Corners 1">
            <a:extLst>
              <a:ext uri="{FF2B5EF4-FFF2-40B4-BE49-F238E27FC236}">
                <a16:creationId xmlns:a16="http://schemas.microsoft.com/office/drawing/2014/main" id="{80A538DE-1D3C-9096-0383-3645EC88C796}"/>
              </a:ext>
            </a:extLst>
          </p:cNvPr>
          <p:cNvSpPr/>
          <p:nvPr/>
        </p:nvSpPr>
        <p:spPr>
          <a:xfrm>
            <a:off x="434133" y="1411513"/>
            <a:ext cx="11419200" cy="789245"/>
          </a:xfrm>
          <a:prstGeom prst="roundRect">
            <a:avLst/>
          </a:prstGeom>
          <a:solidFill>
            <a:sysClr val="window" lastClr="FFFFFF"/>
          </a:solidFill>
          <a:ln w="57150" cap="flat" cmpd="sng" algn="ctr">
            <a:solidFill>
              <a:srgbClr val="33CC99">
                <a:lumMod val="60000"/>
                <a:lumOff val="40000"/>
              </a:srgbClr>
            </a:solidFill>
            <a:prstDash val="solid"/>
            <a:miter lim="800000"/>
          </a:ln>
          <a:effectLst/>
        </p:spPr>
        <p:txBody>
          <a:bodyPr tIns="0" bIns="10800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Which of these jobs help people? </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9C3BC411-B598-1CB2-EC68-39BE5D06C4E9}"/>
              </a:ext>
            </a:extLst>
          </p:cNvPr>
          <p:cNvSpPr/>
          <p:nvPr/>
        </p:nvSpPr>
        <p:spPr>
          <a:xfrm>
            <a:off x="2245716" y="5111892"/>
            <a:ext cx="7700567" cy="669188"/>
          </a:xfrm>
          <a:prstGeom prst="roundRect">
            <a:avLst/>
          </a:prstGeom>
          <a:solidFill>
            <a:srgbClr val="33CC99"/>
          </a:solidFill>
          <a:ln w="57150" cap="flat" cmpd="sng" algn="ctr">
            <a:solidFill>
              <a:srgbClr val="33CC99"/>
            </a:solidFill>
            <a:prstDash val="solid"/>
            <a:miter lim="800000"/>
          </a:ln>
          <a:effectLst/>
        </p:spPr>
        <p:txBody>
          <a:bodyPr tIns="0" bIns="10800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Challenge: How does each job help people?</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7" name="Graphic 6" descr="Bus with solid fill">
            <a:extLst>
              <a:ext uri="{FF2B5EF4-FFF2-40B4-BE49-F238E27FC236}">
                <a16:creationId xmlns:a16="http://schemas.microsoft.com/office/drawing/2014/main" id="{3D91D77B-066C-5066-724A-FBB554A2C53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555503" y="774653"/>
            <a:ext cx="1202364" cy="1202364"/>
          </a:xfrm>
          <a:prstGeom prst="rect">
            <a:avLst/>
          </a:prstGeom>
        </p:spPr>
      </p:pic>
      <p:pic>
        <p:nvPicPr>
          <p:cNvPr id="5" name="Picture 4" descr="A person in a barn with cows&#10;&#10;Description automatically generated">
            <a:extLst>
              <a:ext uri="{FF2B5EF4-FFF2-40B4-BE49-F238E27FC236}">
                <a16:creationId xmlns:a16="http://schemas.microsoft.com/office/drawing/2014/main" id="{455E2739-84DE-9461-7146-2B06777C6E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668" y="2619906"/>
            <a:ext cx="2931510" cy="1955690"/>
          </a:xfrm>
          <a:prstGeom prst="rect">
            <a:avLst/>
          </a:prstGeom>
        </p:spPr>
      </p:pic>
      <p:sp>
        <p:nvSpPr>
          <p:cNvPr id="6" name="Rectangle: Rounded Corners 5">
            <a:extLst>
              <a:ext uri="{FF2B5EF4-FFF2-40B4-BE49-F238E27FC236}">
                <a16:creationId xmlns:a16="http://schemas.microsoft.com/office/drawing/2014/main" id="{5556B184-DBD9-9649-547B-9C31BD85D0E0}"/>
              </a:ext>
            </a:extLst>
          </p:cNvPr>
          <p:cNvSpPr/>
          <p:nvPr/>
        </p:nvSpPr>
        <p:spPr>
          <a:xfrm>
            <a:off x="1649917" y="4345257"/>
            <a:ext cx="1479012" cy="448619"/>
          </a:xfrm>
          <a:prstGeom prst="roundRect">
            <a:avLst/>
          </a:prstGeom>
          <a:solidFill>
            <a:srgbClr val="33CC99">
              <a:lumMod val="20000"/>
              <a:lumOff val="80000"/>
            </a:srgbClr>
          </a:solidFill>
          <a:ln w="57150" cap="flat" cmpd="sng" algn="ctr">
            <a:solidFill>
              <a:srgbClr val="33CC99"/>
            </a:solidFill>
            <a:prstDash val="solid"/>
            <a:miter lim="800000"/>
          </a:ln>
          <a:effectLst/>
        </p:spPr>
        <p:txBody>
          <a:bodyPr tIns="0" bIns="7200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Farmer</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A double decker bus on the street&#10;&#10;Description automatically generated">
            <a:extLst>
              <a:ext uri="{FF2B5EF4-FFF2-40B4-BE49-F238E27FC236}">
                <a16:creationId xmlns:a16="http://schemas.microsoft.com/office/drawing/2014/main" id="{CCD2C0D1-64D6-EC00-F574-2A8B11F931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91775" y="2613877"/>
            <a:ext cx="2931511" cy="1955690"/>
          </a:xfrm>
          <a:prstGeom prst="rect">
            <a:avLst/>
          </a:prstGeom>
        </p:spPr>
      </p:pic>
      <p:sp>
        <p:nvSpPr>
          <p:cNvPr id="11" name="Rectangle: Rounded Corners 10">
            <a:extLst>
              <a:ext uri="{FF2B5EF4-FFF2-40B4-BE49-F238E27FC236}">
                <a16:creationId xmlns:a16="http://schemas.microsoft.com/office/drawing/2014/main" id="{DF233E60-7F17-0767-5088-8F509F0DE670}"/>
              </a:ext>
            </a:extLst>
          </p:cNvPr>
          <p:cNvSpPr/>
          <p:nvPr/>
        </p:nvSpPr>
        <p:spPr>
          <a:xfrm>
            <a:off x="5156279" y="4345257"/>
            <a:ext cx="1879439" cy="448619"/>
          </a:xfrm>
          <a:prstGeom prst="roundRect">
            <a:avLst/>
          </a:prstGeom>
          <a:solidFill>
            <a:srgbClr val="33CC99">
              <a:lumMod val="20000"/>
              <a:lumOff val="80000"/>
            </a:srgbClr>
          </a:solidFill>
          <a:ln w="57150" cap="flat" cmpd="sng" algn="ctr">
            <a:solidFill>
              <a:srgbClr val="33CC99"/>
            </a:solidFill>
            <a:prstDash val="solid"/>
            <a:miter lim="800000"/>
          </a:ln>
          <a:effectLst/>
        </p:spPr>
        <p:txBody>
          <a:bodyPr tIns="0" bIns="7200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Bus driver</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descr="A person pushing a red cart with a couple of people standing on the sidewalk&#10;&#10;Description automatically generated">
            <a:extLst>
              <a:ext uri="{FF2B5EF4-FFF2-40B4-BE49-F238E27FC236}">
                <a16:creationId xmlns:a16="http://schemas.microsoft.com/office/drawing/2014/main" id="{C55E4C27-7B90-1E52-D7BE-F93A26AE4E0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25173" y="2613877"/>
            <a:ext cx="2931512" cy="1955691"/>
          </a:xfrm>
          <a:prstGeom prst="rect">
            <a:avLst/>
          </a:prstGeom>
        </p:spPr>
      </p:pic>
      <p:sp>
        <p:nvSpPr>
          <p:cNvPr id="14" name="Rectangle: Rounded Corners 13">
            <a:extLst>
              <a:ext uri="{FF2B5EF4-FFF2-40B4-BE49-F238E27FC236}">
                <a16:creationId xmlns:a16="http://schemas.microsoft.com/office/drawing/2014/main" id="{CFC8342D-89BF-D2AB-4042-5413DAFBF6A9}"/>
              </a:ext>
            </a:extLst>
          </p:cNvPr>
          <p:cNvSpPr/>
          <p:nvPr/>
        </p:nvSpPr>
        <p:spPr>
          <a:xfrm>
            <a:off x="8675447" y="4345257"/>
            <a:ext cx="2030964" cy="448619"/>
          </a:xfrm>
          <a:prstGeom prst="roundRect">
            <a:avLst/>
          </a:prstGeom>
          <a:solidFill>
            <a:srgbClr val="33CC99">
              <a:lumMod val="20000"/>
              <a:lumOff val="80000"/>
            </a:srgbClr>
          </a:solidFill>
          <a:ln w="57150" cap="flat" cmpd="sng" algn="ctr">
            <a:solidFill>
              <a:srgbClr val="33CC99"/>
            </a:solidFill>
            <a:prstDash val="solid"/>
            <a:miter lim="800000"/>
          </a:ln>
          <a:effectLst/>
        </p:spPr>
        <p:txBody>
          <a:bodyPr tIns="0" bIns="72000" rtlCol="0" anchor="ctr"/>
          <a:lstStyle/>
          <a:p>
            <a:pPr marL="0" marR="0" lvl="0" indent="0" algn="ctr" defTabSz="91440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Postal worker</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53137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DDD41-E167-77CC-8D39-3CDB01502F4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64E907F-6857-D297-71B5-0DFBB012CF17}"/>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Jobs within stories (10 mins)</a:t>
            </a:r>
          </a:p>
        </p:txBody>
      </p:sp>
      <p:sp>
        <p:nvSpPr>
          <p:cNvPr id="7" name="Rectangle: Rounded Corners 6">
            <a:extLst>
              <a:ext uri="{FF2B5EF4-FFF2-40B4-BE49-F238E27FC236}">
                <a16:creationId xmlns:a16="http://schemas.microsoft.com/office/drawing/2014/main" id="{7E84515A-9E0C-7712-4BD1-A04D6F1E0A5B}"/>
              </a:ext>
            </a:extLst>
          </p:cNvPr>
          <p:cNvSpPr/>
          <p:nvPr/>
        </p:nvSpPr>
        <p:spPr>
          <a:xfrm>
            <a:off x="421215" y="2258406"/>
            <a:ext cx="2418238" cy="806798"/>
          </a:xfrm>
          <a:prstGeom prst="roundRect">
            <a:avLst/>
          </a:prstGeom>
          <a:solidFill>
            <a:srgbClr val="BD90DC"/>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Farmer Peter</a:t>
            </a:r>
            <a:endPar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EDDEED6E-4437-E598-AFBB-43F4A8F68BBB}"/>
              </a:ext>
            </a:extLst>
          </p:cNvPr>
          <p:cNvSpPr/>
          <p:nvPr/>
        </p:nvSpPr>
        <p:spPr>
          <a:xfrm>
            <a:off x="421215" y="1209693"/>
            <a:ext cx="11204447" cy="806798"/>
          </a:xfrm>
          <a:prstGeom prst="roundRect">
            <a:avLst/>
          </a:prstGeom>
          <a:solidFill>
            <a:schemeClr val="bg1"/>
          </a:solidFill>
          <a:ln w="57150">
            <a:solidFill>
              <a:srgbClr val="DDC5ED"/>
            </a:solid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Listen to the story.</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3362CB90-E49B-9692-F772-65BA5F10EC07}"/>
              </a:ext>
            </a:extLst>
          </p:cNvPr>
          <p:cNvSpPr txBox="1"/>
          <p:nvPr/>
        </p:nvSpPr>
        <p:spPr>
          <a:xfrm>
            <a:off x="421215" y="3117101"/>
            <a:ext cx="8097143" cy="2531206"/>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Peter had been a farmer for many years. </a:t>
            </a:r>
          </a:p>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He woke up when the sun rose, ready to get the jobs done. </a:t>
            </a:r>
          </a:p>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He grabbed his straw hat, put on his overalls, and went to work.</a:t>
            </a:r>
          </a:p>
        </p:txBody>
      </p:sp>
      <p:grpSp>
        <p:nvGrpSpPr>
          <p:cNvPr id="15" name="Group 14">
            <a:extLst>
              <a:ext uri="{FF2B5EF4-FFF2-40B4-BE49-F238E27FC236}">
                <a16:creationId xmlns:a16="http://schemas.microsoft.com/office/drawing/2014/main" id="{2E8AE71C-2812-5540-838D-CA22801324A8}"/>
              </a:ext>
            </a:extLst>
          </p:cNvPr>
          <p:cNvGrpSpPr/>
          <p:nvPr/>
        </p:nvGrpSpPr>
        <p:grpSpPr>
          <a:xfrm>
            <a:off x="7897179" y="1871738"/>
            <a:ext cx="3728483" cy="3960888"/>
            <a:chOff x="8100729" y="1936110"/>
            <a:chExt cx="3728483" cy="3960888"/>
          </a:xfrm>
        </p:grpSpPr>
        <p:pic>
          <p:nvPicPr>
            <p:cNvPr id="14" name="Picture 13" descr="A polaroid with tape on it&#10;&#10;Description automatically generated">
              <a:extLst>
                <a:ext uri="{FF2B5EF4-FFF2-40B4-BE49-F238E27FC236}">
                  <a16:creationId xmlns:a16="http://schemas.microsoft.com/office/drawing/2014/main" id="{F0257D28-340C-89DC-DB5E-D1C8EA1C0442}"/>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100729" y="1936110"/>
              <a:ext cx="3728483" cy="3960888"/>
            </a:xfrm>
            <a:prstGeom prst="rect">
              <a:avLst/>
            </a:prstGeom>
          </p:spPr>
        </p:pic>
        <p:pic>
          <p:nvPicPr>
            <p:cNvPr id="13" name="Picture 12" descr="A person wearing a hat&#10;&#10;Description automatically generated">
              <a:extLst>
                <a:ext uri="{FF2B5EF4-FFF2-40B4-BE49-F238E27FC236}">
                  <a16:creationId xmlns:a16="http://schemas.microsoft.com/office/drawing/2014/main" id="{893C719E-C201-7788-62D9-13A2CB478812}"/>
                </a:ext>
              </a:extLst>
            </p:cNvPr>
            <p:cNvPicPr>
              <a:picLocks noChangeAspect="1"/>
            </p:cNvPicPr>
            <p:nvPr/>
          </p:nvPicPr>
          <p:blipFill>
            <a:blip r:embed="rId4">
              <a:duotone>
                <a:prstClr val="black"/>
                <a:srgbClr val="D9C3A5">
                  <a:tint val="50000"/>
                  <a:satMod val="180000"/>
                </a:srgbClr>
              </a:duotone>
              <a:extLst>
                <a:ext uri="{28A0092B-C50C-407E-A947-70E740481C1C}">
                  <a14:useLocalDpi xmlns:a14="http://schemas.microsoft.com/office/drawing/2010/main" val="0"/>
                </a:ext>
              </a:extLst>
            </a:blip>
            <a:srcRect l="5173" r="34091"/>
            <a:stretch/>
          </p:blipFill>
          <p:spPr>
            <a:xfrm rot="21587560">
              <a:off x="8726809" y="2683107"/>
              <a:ext cx="2543851" cy="2808855"/>
            </a:xfrm>
            <a:prstGeom prst="rect">
              <a:avLst/>
            </a:prstGeom>
          </p:spPr>
        </p:pic>
      </p:grpSp>
      <p:pic>
        <p:nvPicPr>
          <p:cNvPr id="4" name="Graphic 3" descr="Farmer male with solid fill">
            <a:extLst>
              <a:ext uri="{FF2B5EF4-FFF2-40B4-BE49-F238E27FC236}">
                <a16:creationId xmlns:a16="http://schemas.microsoft.com/office/drawing/2014/main" id="{ACC42C53-B82E-0D0C-2A31-1B38A673200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614984" y="741215"/>
            <a:ext cx="914400" cy="914400"/>
          </a:xfrm>
          <a:prstGeom prst="rect">
            <a:avLst/>
          </a:prstGeom>
        </p:spPr>
      </p:pic>
    </p:spTree>
    <p:extLst>
      <p:ext uri="{BB962C8B-B14F-4D97-AF65-F5344CB8AC3E}">
        <p14:creationId xmlns:p14="http://schemas.microsoft.com/office/powerpoint/2010/main" val="1427225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192917-E645-5F27-96F8-8B215406C85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A1F2A39-50A2-A10E-CBFE-89E7D8B49BF7}"/>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Jobs within stories</a:t>
            </a:r>
          </a:p>
        </p:txBody>
      </p:sp>
      <p:sp>
        <p:nvSpPr>
          <p:cNvPr id="11" name="TextBox 10">
            <a:extLst>
              <a:ext uri="{FF2B5EF4-FFF2-40B4-BE49-F238E27FC236}">
                <a16:creationId xmlns:a16="http://schemas.microsoft.com/office/drawing/2014/main" id="{2432DAAE-E20C-DF09-1A9B-ED824310B7FC}"/>
              </a:ext>
            </a:extLst>
          </p:cNvPr>
          <p:cNvSpPr txBox="1"/>
          <p:nvPr/>
        </p:nvSpPr>
        <p:spPr>
          <a:xfrm>
            <a:off x="179293" y="4832065"/>
            <a:ext cx="11804083" cy="105387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He got his stool and bucket and got to work, squeezing the udders by hand. It took a long time to milk all the cows!</a:t>
            </a:r>
          </a:p>
        </p:txBody>
      </p:sp>
      <p:pic>
        <p:nvPicPr>
          <p:cNvPr id="5" name="Picture 4" descr="A bucket of water on the ground&#10;&#10;Description automatically generated">
            <a:extLst>
              <a:ext uri="{FF2B5EF4-FFF2-40B4-BE49-F238E27FC236}">
                <a16:creationId xmlns:a16="http://schemas.microsoft.com/office/drawing/2014/main" id="{FE9EC393-4452-4A6F-D1E3-0E7F1E3E0B1B}"/>
              </a:ext>
            </a:extLst>
          </p:cNvPr>
          <p:cNvPicPr>
            <a:picLocks noChangeAspect="1"/>
          </p:cNvPicPr>
          <p:nvPr/>
        </p:nvPicPr>
        <p:blipFill>
          <a:blip r:embed="rId3">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1174111" y="1661910"/>
            <a:ext cx="4291024" cy="2862658"/>
          </a:xfrm>
          <a:prstGeom prst="rect">
            <a:avLst/>
          </a:prstGeom>
        </p:spPr>
      </p:pic>
      <p:sp>
        <p:nvSpPr>
          <p:cNvPr id="6" name="Rectangle: Rounded Corners 5">
            <a:extLst>
              <a:ext uri="{FF2B5EF4-FFF2-40B4-BE49-F238E27FC236}">
                <a16:creationId xmlns:a16="http://schemas.microsoft.com/office/drawing/2014/main" id="{42F1929B-70E2-7F52-FBEC-86B2F045DA7D}"/>
              </a:ext>
            </a:extLst>
          </p:cNvPr>
          <p:cNvSpPr/>
          <p:nvPr/>
        </p:nvSpPr>
        <p:spPr>
          <a:xfrm>
            <a:off x="1939785" y="4221508"/>
            <a:ext cx="2759676" cy="610557"/>
          </a:xfrm>
          <a:prstGeom prst="roundRect">
            <a:avLst/>
          </a:prstGeom>
          <a:solidFill>
            <a:srgbClr val="ECDFF5"/>
          </a:solidFill>
          <a:ln w="57150">
            <a:solidFill>
              <a:srgbClr val="BD90DC"/>
            </a:solid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Bucket and stool</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4918D270-037C-6E7C-838B-BEFCCED594A5}"/>
              </a:ext>
            </a:extLst>
          </p:cNvPr>
          <p:cNvSpPr txBox="1"/>
          <p:nvPr/>
        </p:nvSpPr>
        <p:spPr>
          <a:xfrm>
            <a:off x="179293" y="972949"/>
            <a:ext cx="6097773" cy="546047"/>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a:ea typeface="+mn-ea"/>
                <a:cs typeface="+mn-cs"/>
              </a:rPr>
              <a:t>First, it was time to milk the cows. </a:t>
            </a:r>
          </a:p>
        </p:txBody>
      </p:sp>
      <p:pic>
        <p:nvPicPr>
          <p:cNvPr id="8" name="Picture 7" descr="A person milking a cow&#10;&#10;AI-generated content may be incorrect.">
            <a:extLst>
              <a:ext uri="{FF2B5EF4-FFF2-40B4-BE49-F238E27FC236}">
                <a16:creationId xmlns:a16="http://schemas.microsoft.com/office/drawing/2014/main" id="{260B9C1B-4BF0-B97B-995A-9E9A5CDCC29B}"/>
              </a:ext>
            </a:extLst>
          </p:cNvPr>
          <p:cNvPicPr>
            <a:picLocks noChangeAspect="1"/>
          </p:cNvPicPr>
          <p:nvPr/>
        </p:nvPicPr>
        <p:blipFill>
          <a:blip r:embed="rId4">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6459953" y="1661910"/>
            <a:ext cx="4291024" cy="2862658"/>
          </a:xfrm>
          <a:prstGeom prst="rect">
            <a:avLst/>
          </a:prstGeom>
        </p:spPr>
      </p:pic>
      <p:sp>
        <p:nvSpPr>
          <p:cNvPr id="9" name="Rectangle: Rounded Corners 8">
            <a:extLst>
              <a:ext uri="{FF2B5EF4-FFF2-40B4-BE49-F238E27FC236}">
                <a16:creationId xmlns:a16="http://schemas.microsoft.com/office/drawing/2014/main" id="{869974F2-354F-8D4F-B28A-E53586A3475C}"/>
              </a:ext>
            </a:extLst>
          </p:cNvPr>
          <p:cNvSpPr/>
          <p:nvPr/>
        </p:nvSpPr>
        <p:spPr>
          <a:xfrm>
            <a:off x="6963072" y="4221508"/>
            <a:ext cx="3602094" cy="610557"/>
          </a:xfrm>
          <a:prstGeom prst="roundRect">
            <a:avLst/>
          </a:prstGeom>
          <a:solidFill>
            <a:srgbClr val="ECDFF5"/>
          </a:solidFill>
          <a:ln w="57150">
            <a:solidFill>
              <a:srgbClr val="BD90DC"/>
            </a:solid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Milking udders by hand</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96029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8E871-B5AA-83D5-F2A4-55E3E9F7E71A}"/>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9CBE804-083D-8ECE-3B17-5C123B123C29}"/>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Jobs within stories</a:t>
            </a:r>
          </a:p>
        </p:txBody>
      </p:sp>
      <p:sp>
        <p:nvSpPr>
          <p:cNvPr id="11" name="TextBox 10">
            <a:extLst>
              <a:ext uri="{FF2B5EF4-FFF2-40B4-BE49-F238E27FC236}">
                <a16:creationId xmlns:a16="http://schemas.microsoft.com/office/drawing/2014/main" id="{9560DA30-D0E2-2301-3274-5E1B7FFDDA8C}"/>
              </a:ext>
            </a:extLst>
          </p:cNvPr>
          <p:cNvSpPr txBox="1"/>
          <p:nvPr/>
        </p:nvSpPr>
        <p:spPr>
          <a:xfrm>
            <a:off x="179293" y="4832065"/>
            <a:ext cx="11804083" cy="105387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a:ea typeface="+mn-ea"/>
                <a:cs typeface="+mn-cs"/>
              </a:rPr>
              <a:t>It was a big job, so he called the other farm workers to help. They grabbed their scythes and sickles and began cutting! It took many hours!</a:t>
            </a:r>
            <a:endPar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endParaRPr>
          </a:p>
        </p:txBody>
      </p:sp>
      <p:sp>
        <p:nvSpPr>
          <p:cNvPr id="10" name="TextBox 9">
            <a:extLst>
              <a:ext uri="{FF2B5EF4-FFF2-40B4-BE49-F238E27FC236}">
                <a16:creationId xmlns:a16="http://schemas.microsoft.com/office/drawing/2014/main" id="{BDB22BD9-6CBE-E38D-48F2-7D524DF3A04D}"/>
              </a:ext>
            </a:extLst>
          </p:cNvPr>
          <p:cNvSpPr txBox="1"/>
          <p:nvPr/>
        </p:nvSpPr>
        <p:spPr>
          <a:xfrm>
            <a:off x="179294" y="972949"/>
            <a:ext cx="6097772" cy="546047"/>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a:ea typeface="+mn-ea"/>
                <a:cs typeface="+mn-cs"/>
              </a:rPr>
              <a:t>Then, it was time to cut the wheat field! </a:t>
            </a:r>
          </a:p>
        </p:txBody>
      </p:sp>
      <p:pic>
        <p:nvPicPr>
          <p:cNvPr id="4" name="Picture 3" descr="Long wooden stick with a handle&#10;&#10;Description automatically generated with medium confidence">
            <a:extLst>
              <a:ext uri="{FF2B5EF4-FFF2-40B4-BE49-F238E27FC236}">
                <a16:creationId xmlns:a16="http://schemas.microsoft.com/office/drawing/2014/main" id="{0CCA7AA6-C035-D436-AF8D-EB5D8C61D533}"/>
              </a:ext>
            </a:extLst>
          </p:cNvPr>
          <p:cNvPicPr>
            <a:picLocks noChangeAspect="1"/>
          </p:cNvPicPr>
          <p:nvPr/>
        </p:nvPicPr>
        <p:blipFill>
          <a:blip r:embed="rId3">
            <a:extLst>
              <a:ext uri="{28A0092B-C50C-407E-A947-70E740481C1C}">
                <a14:useLocalDpi xmlns:a14="http://schemas.microsoft.com/office/drawing/2010/main" val="0"/>
              </a:ext>
            </a:extLst>
          </a:blip>
          <a:srcRect l="11453" r="13435"/>
          <a:stretch/>
        </p:blipFill>
        <p:spPr>
          <a:xfrm rot="583150" flipH="1">
            <a:off x="8861527" y="430305"/>
            <a:ext cx="2148261" cy="4287172"/>
          </a:xfrm>
          <a:prstGeom prst="rect">
            <a:avLst/>
          </a:prstGeom>
        </p:spPr>
      </p:pic>
      <p:pic>
        <p:nvPicPr>
          <p:cNvPr id="8" name="Picture 7" descr="A rusty sickle with a wooden handle&#10;&#10;Description automatically generated">
            <a:extLst>
              <a:ext uri="{FF2B5EF4-FFF2-40B4-BE49-F238E27FC236}">
                <a16:creationId xmlns:a16="http://schemas.microsoft.com/office/drawing/2014/main" id="{82B91EC9-7100-C72D-B40D-6A4703C737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1812" y="1402911"/>
            <a:ext cx="1562386" cy="2341961"/>
          </a:xfrm>
          <a:prstGeom prst="rect">
            <a:avLst/>
          </a:prstGeom>
        </p:spPr>
      </p:pic>
      <p:sp>
        <p:nvSpPr>
          <p:cNvPr id="6" name="Rectangle: Rounded Corners 5">
            <a:extLst>
              <a:ext uri="{FF2B5EF4-FFF2-40B4-BE49-F238E27FC236}">
                <a16:creationId xmlns:a16="http://schemas.microsoft.com/office/drawing/2014/main" id="{FE30837B-972F-E8BD-2F5F-A0E39E0B3F89}"/>
              </a:ext>
            </a:extLst>
          </p:cNvPr>
          <p:cNvSpPr/>
          <p:nvPr/>
        </p:nvSpPr>
        <p:spPr>
          <a:xfrm>
            <a:off x="7008037" y="3986580"/>
            <a:ext cx="1369936" cy="498184"/>
          </a:xfrm>
          <a:prstGeom prst="roundRect">
            <a:avLst/>
          </a:prstGeom>
          <a:solidFill>
            <a:srgbClr val="ECDFF5"/>
          </a:solidFill>
          <a:ln w="57150">
            <a:solidFill>
              <a:srgbClr val="BD90DC"/>
            </a:solid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Sickle</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descr="A person with a scythe in a field&#10;&#10;Description automatically generated">
            <a:extLst>
              <a:ext uri="{FF2B5EF4-FFF2-40B4-BE49-F238E27FC236}">
                <a16:creationId xmlns:a16="http://schemas.microsoft.com/office/drawing/2014/main" id="{FFCD3CCD-D787-7F24-956B-3911F219CDB3}"/>
              </a:ext>
            </a:extLst>
          </p:cNvPr>
          <p:cNvPicPr>
            <a:picLocks noChangeAspect="1"/>
          </p:cNvPicPr>
          <p:nvPr/>
        </p:nvPicPr>
        <p:blipFill>
          <a:blip r:embed="rId5">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1262642" y="1669312"/>
            <a:ext cx="4455657" cy="2966335"/>
          </a:xfrm>
          <a:prstGeom prst="rect">
            <a:avLst/>
          </a:prstGeom>
        </p:spPr>
      </p:pic>
      <p:sp>
        <p:nvSpPr>
          <p:cNvPr id="13" name="Rectangle: Rounded Corners 12">
            <a:extLst>
              <a:ext uri="{FF2B5EF4-FFF2-40B4-BE49-F238E27FC236}">
                <a16:creationId xmlns:a16="http://schemas.microsoft.com/office/drawing/2014/main" id="{438BB273-DE20-9926-01D6-3E6D83EBD29A}"/>
              </a:ext>
            </a:extLst>
          </p:cNvPr>
          <p:cNvSpPr/>
          <p:nvPr/>
        </p:nvSpPr>
        <p:spPr>
          <a:xfrm>
            <a:off x="9988843" y="1540295"/>
            <a:ext cx="1367407" cy="498184"/>
          </a:xfrm>
          <a:prstGeom prst="roundRect">
            <a:avLst/>
          </a:prstGeom>
          <a:solidFill>
            <a:srgbClr val="ECDFF5"/>
          </a:solidFill>
          <a:ln w="57150">
            <a:solidFill>
              <a:srgbClr val="BD90DC"/>
            </a:solid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Scythe</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06422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49248C-70B4-0FB9-7B65-D69714B9B76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6FE2433-FE44-6550-E75E-72560530561A}"/>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Jobs within stories</a:t>
            </a:r>
          </a:p>
        </p:txBody>
      </p:sp>
      <p:sp>
        <p:nvSpPr>
          <p:cNvPr id="11" name="TextBox 10">
            <a:extLst>
              <a:ext uri="{FF2B5EF4-FFF2-40B4-BE49-F238E27FC236}">
                <a16:creationId xmlns:a16="http://schemas.microsoft.com/office/drawing/2014/main" id="{D37B1EC3-29D9-7FFD-08CD-FDFE8C20D46F}"/>
              </a:ext>
            </a:extLst>
          </p:cNvPr>
          <p:cNvSpPr txBox="1"/>
          <p:nvPr/>
        </p:nvSpPr>
        <p:spPr>
          <a:xfrm>
            <a:off x="179293" y="4832065"/>
            <a:ext cx="11804083" cy="105387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a:ea typeface="+mn-ea"/>
                <a:cs typeface="+mn-cs"/>
              </a:rPr>
              <a:t>There were many trees, so everybody helped with picking</a:t>
            </a:r>
            <a:r>
              <a:rPr lang="en-US" sz="2200" dirty="0">
                <a:solidFill>
                  <a:prstClr val="black"/>
                </a:solidFill>
                <a:latin typeface="Open Sans" panose="020B0606030504020204"/>
              </a:rPr>
              <a:t>. They</a:t>
            </a:r>
            <a:r>
              <a:rPr kumimoji="0" lang="en-US" sz="2200" b="0" i="0" u="none" strike="noStrike" kern="1200" cap="none" spc="0" normalizeH="0" baseline="0" noProof="0" dirty="0">
                <a:ln>
                  <a:noFill/>
                </a:ln>
                <a:solidFill>
                  <a:prstClr val="black"/>
                </a:solidFill>
                <a:effectLst/>
                <a:uLnTx/>
                <a:uFillTx/>
                <a:latin typeface="Open Sans" panose="020B0606030504020204"/>
                <a:ea typeface="+mn-ea"/>
                <a:cs typeface="+mn-cs"/>
              </a:rPr>
              <a:t> filled their baskets full to the brim.</a:t>
            </a:r>
            <a:endPar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endParaRPr>
          </a:p>
        </p:txBody>
      </p:sp>
      <p:sp>
        <p:nvSpPr>
          <p:cNvPr id="10" name="TextBox 9">
            <a:extLst>
              <a:ext uri="{FF2B5EF4-FFF2-40B4-BE49-F238E27FC236}">
                <a16:creationId xmlns:a16="http://schemas.microsoft.com/office/drawing/2014/main" id="{B9C4C385-DE16-6110-4485-1760A2657120}"/>
              </a:ext>
            </a:extLst>
          </p:cNvPr>
          <p:cNvSpPr txBox="1"/>
          <p:nvPr/>
        </p:nvSpPr>
        <p:spPr>
          <a:xfrm>
            <a:off x="179294" y="972949"/>
            <a:ext cx="6097772" cy="546047"/>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a:ea typeface="+mn-ea"/>
                <a:cs typeface="+mn-cs"/>
              </a:rPr>
              <a:t>Next, the fruit needed picking. </a:t>
            </a:r>
          </a:p>
        </p:txBody>
      </p:sp>
      <p:pic>
        <p:nvPicPr>
          <p:cNvPr id="5" name="Picture 4" descr="A group of people picking apples from a tree&#10;&#10;Description automatically generated">
            <a:extLst>
              <a:ext uri="{FF2B5EF4-FFF2-40B4-BE49-F238E27FC236}">
                <a16:creationId xmlns:a16="http://schemas.microsoft.com/office/drawing/2014/main" id="{DEF84991-B1C4-6CDB-AD04-6F35B3074E5B}"/>
              </a:ext>
            </a:extLst>
          </p:cNvPr>
          <p:cNvPicPr>
            <a:picLocks noChangeAspect="1"/>
          </p:cNvPicPr>
          <p:nvPr/>
        </p:nvPicPr>
        <p:blipFill>
          <a:blip r:embed="rId3">
            <a:duotone>
              <a:prstClr val="black"/>
              <a:srgbClr val="D9C3A5">
                <a:tint val="50000"/>
                <a:satMod val="180000"/>
              </a:srgbClr>
            </a:duotone>
            <a:extLst>
              <a:ext uri="{28A0092B-C50C-407E-A947-70E740481C1C}">
                <a14:useLocalDpi xmlns:a14="http://schemas.microsoft.com/office/drawing/2010/main" val="0"/>
              </a:ext>
            </a:extLst>
          </a:blip>
          <a:stretch>
            <a:fillRect/>
          </a:stretch>
        </p:blipFill>
        <p:spPr>
          <a:xfrm>
            <a:off x="5758118" y="1569614"/>
            <a:ext cx="5533747" cy="3107034"/>
          </a:xfrm>
          <a:prstGeom prst="rect">
            <a:avLst/>
          </a:prstGeom>
        </p:spPr>
      </p:pic>
      <p:pic>
        <p:nvPicPr>
          <p:cNvPr id="9" name="Picture 8" descr="A person holding apples in their hands&#10;&#10;Description automatically generated">
            <a:extLst>
              <a:ext uri="{FF2B5EF4-FFF2-40B4-BE49-F238E27FC236}">
                <a16:creationId xmlns:a16="http://schemas.microsoft.com/office/drawing/2014/main" id="{85F7B482-8508-3526-4171-F1928DCCD2ED}"/>
              </a:ext>
            </a:extLst>
          </p:cNvPr>
          <p:cNvPicPr>
            <a:picLocks noChangeAspect="1"/>
          </p:cNvPicPr>
          <p:nvPr/>
        </p:nvPicPr>
        <p:blipFill>
          <a:blip r:embed="rId4">
            <a:duotone>
              <a:prstClr val="black"/>
              <a:srgbClr val="D9C3A5">
                <a:tint val="50000"/>
                <a:satMod val="180000"/>
              </a:srgbClr>
            </a:duotone>
            <a:extLst>
              <a:ext uri="{28A0092B-C50C-407E-A947-70E740481C1C}">
                <a14:useLocalDpi xmlns:a14="http://schemas.microsoft.com/office/drawing/2010/main" val="0"/>
              </a:ext>
            </a:extLst>
          </a:blip>
          <a:srcRect t="51938" r="18450"/>
          <a:stretch/>
        </p:blipFill>
        <p:spPr>
          <a:xfrm>
            <a:off x="1228648" y="1569614"/>
            <a:ext cx="3514623" cy="3107034"/>
          </a:xfrm>
          <a:prstGeom prst="rect">
            <a:avLst/>
          </a:prstGeom>
        </p:spPr>
      </p:pic>
      <p:sp>
        <p:nvSpPr>
          <p:cNvPr id="13" name="Rectangle: Rounded Corners 12">
            <a:extLst>
              <a:ext uri="{FF2B5EF4-FFF2-40B4-BE49-F238E27FC236}">
                <a16:creationId xmlns:a16="http://schemas.microsoft.com/office/drawing/2014/main" id="{2EC5FDC5-0CE3-80AA-29DE-784975FDF040}"/>
              </a:ext>
            </a:extLst>
          </p:cNvPr>
          <p:cNvSpPr/>
          <p:nvPr/>
        </p:nvSpPr>
        <p:spPr>
          <a:xfrm>
            <a:off x="2295167" y="4277532"/>
            <a:ext cx="1381583" cy="554533"/>
          </a:xfrm>
          <a:prstGeom prst="roundRect">
            <a:avLst/>
          </a:prstGeom>
          <a:solidFill>
            <a:srgbClr val="ECDFF5"/>
          </a:solidFill>
          <a:ln w="57150">
            <a:solidFill>
              <a:srgbClr val="BD90DC"/>
            </a:solid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Basket</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78033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3940B3-D5FB-2BBE-A1B7-51FE4091C67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A1DE2F7-EA50-F120-37D6-CFD49818A156}"/>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Jobs within stories</a:t>
            </a:r>
          </a:p>
        </p:txBody>
      </p:sp>
      <p:sp>
        <p:nvSpPr>
          <p:cNvPr id="11" name="TextBox 10">
            <a:extLst>
              <a:ext uri="{FF2B5EF4-FFF2-40B4-BE49-F238E27FC236}">
                <a16:creationId xmlns:a16="http://schemas.microsoft.com/office/drawing/2014/main" id="{F710687C-36AF-71A4-6B45-0BD634A13EA6}"/>
              </a:ext>
            </a:extLst>
          </p:cNvPr>
          <p:cNvSpPr txBox="1"/>
          <p:nvPr/>
        </p:nvSpPr>
        <p:spPr>
          <a:xfrm>
            <a:off x="179294" y="4922655"/>
            <a:ext cx="11848906" cy="1053878"/>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a:ea typeface="+mn-ea"/>
                <a:cs typeface="+mn-cs"/>
              </a:rPr>
              <a:t>so Peter pumped up the water and filled his watering can. After a while, all the plants were watered.</a:t>
            </a:r>
            <a:endPar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endParaRPr>
          </a:p>
        </p:txBody>
      </p:sp>
      <p:sp>
        <p:nvSpPr>
          <p:cNvPr id="10" name="TextBox 9">
            <a:extLst>
              <a:ext uri="{FF2B5EF4-FFF2-40B4-BE49-F238E27FC236}">
                <a16:creationId xmlns:a16="http://schemas.microsoft.com/office/drawing/2014/main" id="{CD6611ED-E1EB-2F7B-753F-6CBD53736D15}"/>
              </a:ext>
            </a:extLst>
          </p:cNvPr>
          <p:cNvSpPr txBox="1"/>
          <p:nvPr/>
        </p:nvSpPr>
        <p:spPr>
          <a:xfrm>
            <a:off x="179294" y="972949"/>
            <a:ext cx="6097772" cy="546047"/>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a:ea typeface="+mn-ea"/>
                <a:cs typeface="+mn-cs"/>
              </a:rPr>
              <a:t>The plants also needed watering, </a:t>
            </a:r>
          </a:p>
        </p:txBody>
      </p:sp>
      <p:pic>
        <p:nvPicPr>
          <p:cNvPr id="5" name="Picture 4" descr="A water pump with a bucket&#10;&#10;Description automatically generated">
            <a:extLst>
              <a:ext uri="{FF2B5EF4-FFF2-40B4-BE49-F238E27FC236}">
                <a16:creationId xmlns:a16="http://schemas.microsoft.com/office/drawing/2014/main" id="{941E5054-3F61-4E0E-CC33-AD33BB83376A}"/>
              </a:ext>
            </a:extLst>
          </p:cNvPr>
          <p:cNvPicPr>
            <a:picLocks noChangeAspect="1"/>
          </p:cNvPicPr>
          <p:nvPr/>
        </p:nvPicPr>
        <p:blipFill>
          <a:blip r:embed="rId3">
            <a:duotone>
              <a:prstClr val="black"/>
              <a:srgbClr val="D9C3A5">
                <a:tint val="50000"/>
                <a:satMod val="180000"/>
              </a:srgbClr>
            </a:duotone>
            <a:extLst>
              <a:ext uri="{28A0092B-C50C-407E-A947-70E740481C1C}">
                <a14:useLocalDpi xmlns:a14="http://schemas.microsoft.com/office/drawing/2010/main" val="0"/>
              </a:ext>
            </a:extLst>
          </a:blip>
          <a:srcRect t="21016"/>
          <a:stretch/>
        </p:blipFill>
        <p:spPr>
          <a:xfrm>
            <a:off x="1889458" y="1557724"/>
            <a:ext cx="2577284" cy="3070622"/>
          </a:xfrm>
          <a:prstGeom prst="rect">
            <a:avLst/>
          </a:prstGeom>
        </p:spPr>
      </p:pic>
      <p:sp>
        <p:nvSpPr>
          <p:cNvPr id="13" name="Rectangle: Rounded Corners 12">
            <a:extLst>
              <a:ext uri="{FF2B5EF4-FFF2-40B4-BE49-F238E27FC236}">
                <a16:creationId xmlns:a16="http://schemas.microsoft.com/office/drawing/2014/main" id="{5A745B45-2FE1-A458-EA4C-60DDFD674E62}"/>
              </a:ext>
            </a:extLst>
          </p:cNvPr>
          <p:cNvSpPr/>
          <p:nvPr/>
        </p:nvSpPr>
        <p:spPr>
          <a:xfrm>
            <a:off x="2023692" y="4364214"/>
            <a:ext cx="2308815" cy="584775"/>
          </a:xfrm>
          <a:prstGeom prst="roundRect">
            <a:avLst/>
          </a:prstGeom>
          <a:solidFill>
            <a:srgbClr val="ECDFF5"/>
          </a:solidFill>
          <a:ln w="57150">
            <a:solidFill>
              <a:srgbClr val="BD90DC"/>
            </a:solid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Water pump</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descr="A watering can in a garden&#10;&#10;Description automatically generated">
            <a:extLst>
              <a:ext uri="{FF2B5EF4-FFF2-40B4-BE49-F238E27FC236}">
                <a16:creationId xmlns:a16="http://schemas.microsoft.com/office/drawing/2014/main" id="{854D34F5-72E7-F35D-E27A-277B9057BB95}"/>
              </a:ext>
            </a:extLst>
          </p:cNvPr>
          <p:cNvPicPr>
            <a:picLocks noChangeAspect="1"/>
          </p:cNvPicPr>
          <p:nvPr/>
        </p:nvPicPr>
        <p:blipFill>
          <a:blip r:embed="rId4">
            <a:duotone>
              <a:prstClr val="black"/>
              <a:srgbClr val="D9C3A5">
                <a:tint val="50000"/>
                <a:satMod val="180000"/>
              </a:srgbClr>
            </a:duotone>
            <a:extLst>
              <a:ext uri="{28A0092B-C50C-407E-A947-70E740481C1C}">
                <a14:useLocalDpi xmlns:a14="http://schemas.microsoft.com/office/drawing/2010/main" val="0"/>
              </a:ext>
            </a:extLst>
          </a:blip>
          <a:srcRect t="48248" b="10553"/>
          <a:stretch/>
        </p:blipFill>
        <p:spPr>
          <a:xfrm>
            <a:off x="5296445" y="1557724"/>
            <a:ext cx="5014532" cy="3098880"/>
          </a:xfrm>
          <a:prstGeom prst="rect">
            <a:avLst/>
          </a:prstGeom>
        </p:spPr>
      </p:pic>
      <p:sp>
        <p:nvSpPr>
          <p:cNvPr id="14" name="Rectangle: Rounded Corners 13">
            <a:extLst>
              <a:ext uri="{FF2B5EF4-FFF2-40B4-BE49-F238E27FC236}">
                <a16:creationId xmlns:a16="http://schemas.microsoft.com/office/drawing/2014/main" id="{E0BE6032-CA75-88D6-4308-CEE6C5EBF379}"/>
              </a:ext>
            </a:extLst>
          </p:cNvPr>
          <p:cNvSpPr/>
          <p:nvPr/>
        </p:nvSpPr>
        <p:spPr>
          <a:xfrm>
            <a:off x="6649303" y="4365806"/>
            <a:ext cx="2308815" cy="584775"/>
          </a:xfrm>
          <a:prstGeom prst="roundRect">
            <a:avLst/>
          </a:prstGeom>
          <a:solidFill>
            <a:srgbClr val="ECDFF5"/>
          </a:solidFill>
          <a:ln w="57150">
            <a:solidFill>
              <a:srgbClr val="BD90DC"/>
            </a:solid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Watering can</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059940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8A4DC-26E5-7F8B-B4C1-8B6807F9820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89A13A3-B7AD-9BCF-0B29-F2CC099C1051}"/>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Jobs within stories</a:t>
            </a:r>
          </a:p>
        </p:txBody>
      </p:sp>
      <p:sp>
        <p:nvSpPr>
          <p:cNvPr id="11" name="TextBox 10">
            <a:extLst>
              <a:ext uri="{FF2B5EF4-FFF2-40B4-BE49-F238E27FC236}">
                <a16:creationId xmlns:a16="http://schemas.microsoft.com/office/drawing/2014/main" id="{FE2A03A6-FAEC-9A93-D005-725F3EB73946}"/>
              </a:ext>
            </a:extLst>
          </p:cNvPr>
          <p:cNvSpPr txBox="1"/>
          <p:nvPr/>
        </p:nvSpPr>
        <p:spPr>
          <a:xfrm>
            <a:off x="179294" y="918710"/>
            <a:ext cx="11864402" cy="546047"/>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180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a:ea typeface="+mn-ea"/>
                <a:cs typeface="+mn-cs"/>
              </a:rPr>
              <a:t>The sun had started to set and after a long day of work, Peter deserved a nice rest in bed. </a:t>
            </a:r>
          </a:p>
        </p:txBody>
      </p:sp>
      <p:sp>
        <p:nvSpPr>
          <p:cNvPr id="6" name="Rectangle: Rounded Corners 5">
            <a:extLst>
              <a:ext uri="{FF2B5EF4-FFF2-40B4-BE49-F238E27FC236}">
                <a16:creationId xmlns:a16="http://schemas.microsoft.com/office/drawing/2014/main" id="{4084D0CF-0D43-7413-06FB-0BFDE14D8102}"/>
              </a:ext>
            </a:extLst>
          </p:cNvPr>
          <p:cNvSpPr/>
          <p:nvPr/>
        </p:nvSpPr>
        <p:spPr>
          <a:xfrm>
            <a:off x="179294" y="1555426"/>
            <a:ext cx="11833410" cy="731461"/>
          </a:xfrm>
          <a:prstGeom prst="roundRect">
            <a:avLst/>
          </a:prstGeom>
          <a:solidFill>
            <a:schemeClr val="bg1"/>
          </a:solidFill>
          <a:ln w="57150">
            <a:solidFill>
              <a:srgbClr val="DDC5ED"/>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What did Peter use to help him on his farm?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descr="Long wooden stick with a handle&#10;&#10;Description automatically generated with medium confidence">
            <a:extLst>
              <a:ext uri="{FF2B5EF4-FFF2-40B4-BE49-F238E27FC236}">
                <a16:creationId xmlns:a16="http://schemas.microsoft.com/office/drawing/2014/main" id="{EB2F1E39-C735-F57E-FAE7-563F2FC79054}"/>
              </a:ext>
            </a:extLst>
          </p:cNvPr>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11453" r="13435"/>
          <a:stretch/>
        </p:blipFill>
        <p:spPr>
          <a:xfrm rot="583150" flipH="1">
            <a:off x="5455183" y="2316323"/>
            <a:ext cx="1113174" cy="2221503"/>
          </a:xfrm>
          <a:prstGeom prst="rect">
            <a:avLst/>
          </a:prstGeom>
        </p:spPr>
      </p:pic>
      <p:pic>
        <p:nvPicPr>
          <p:cNvPr id="9" name="Picture 8" descr="A rusty sickle with a wooden handle&#10;&#10;Description automatically generated">
            <a:extLst>
              <a:ext uri="{FF2B5EF4-FFF2-40B4-BE49-F238E27FC236}">
                <a16:creationId xmlns:a16="http://schemas.microsoft.com/office/drawing/2014/main" id="{EEDA3C4C-239A-45A1-BCCB-D5F6CD8D3829}"/>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012598" y="2859807"/>
            <a:ext cx="1158482" cy="1736523"/>
          </a:xfrm>
          <a:prstGeom prst="rect">
            <a:avLst/>
          </a:prstGeom>
        </p:spPr>
      </p:pic>
      <p:pic>
        <p:nvPicPr>
          <p:cNvPr id="15" name="Picture 14" descr="A bucket of water on the ground&#10;&#10;Description automatically generated">
            <a:extLst>
              <a:ext uri="{FF2B5EF4-FFF2-40B4-BE49-F238E27FC236}">
                <a16:creationId xmlns:a16="http://schemas.microsoft.com/office/drawing/2014/main" id="{DC9FD841-79E3-58EB-8B0C-2FD5AB621405}"/>
              </a:ext>
            </a:extLst>
          </p:cNvPr>
          <p:cNvPicPr>
            <a:picLocks noChangeAspect="1"/>
          </p:cNvPicPr>
          <p:nvPr/>
        </p:nvPicPr>
        <p:blipFill>
          <a:blip r:embed="rId5">
            <a:duotone>
              <a:prstClr val="black"/>
              <a:srgbClr val="D9C3A5">
                <a:tint val="50000"/>
                <a:satMod val="180000"/>
              </a:srgbClr>
            </a:duotone>
            <a:extLst>
              <a:ext uri="{28A0092B-C50C-407E-A947-70E740481C1C}">
                <a14:useLocalDpi xmlns:a14="http://schemas.microsoft.com/office/drawing/2010/main" val="0"/>
              </a:ext>
            </a:extLst>
          </a:blip>
          <a:srcRect r="34473"/>
          <a:stretch/>
        </p:blipFill>
        <p:spPr>
          <a:xfrm>
            <a:off x="9337172" y="2557513"/>
            <a:ext cx="1878105" cy="1970757"/>
          </a:xfrm>
          <a:prstGeom prst="rect">
            <a:avLst/>
          </a:prstGeom>
        </p:spPr>
      </p:pic>
      <p:pic>
        <p:nvPicPr>
          <p:cNvPr id="16" name="Picture 15" descr="A water pump with a bucket&#10;&#10;Description automatically generated">
            <a:extLst>
              <a:ext uri="{FF2B5EF4-FFF2-40B4-BE49-F238E27FC236}">
                <a16:creationId xmlns:a16="http://schemas.microsoft.com/office/drawing/2014/main" id="{242B6507-C168-DC7A-2EA4-AA6ABA579289}"/>
              </a:ext>
            </a:extLst>
          </p:cNvPr>
          <p:cNvPicPr>
            <a:picLocks noChangeAspect="1"/>
          </p:cNvPicPr>
          <p:nvPr/>
        </p:nvPicPr>
        <p:blipFill>
          <a:blip r:embed="rId6">
            <a:duotone>
              <a:prstClr val="black"/>
              <a:srgbClr val="D9C3A5">
                <a:tint val="50000"/>
                <a:satMod val="180000"/>
              </a:srgbClr>
            </a:duotone>
            <a:extLst>
              <a:ext uri="{28A0092B-C50C-407E-A947-70E740481C1C}">
                <a14:useLocalDpi xmlns:a14="http://schemas.microsoft.com/office/drawing/2010/main" val="0"/>
              </a:ext>
            </a:extLst>
          </a:blip>
          <a:srcRect t="21016"/>
          <a:stretch/>
        </p:blipFill>
        <p:spPr>
          <a:xfrm>
            <a:off x="7356473" y="2534739"/>
            <a:ext cx="1654128" cy="1970757"/>
          </a:xfrm>
          <a:prstGeom prst="rect">
            <a:avLst/>
          </a:prstGeom>
        </p:spPr>
      </p:pic>
      <p:pic>
        <p:nvPicPr>
          <p:cNvPr id="17" name="Picture 16" descr="A watering can in a garden&#10;&#10;Description automatically generated">
            <a:extLst>
              <a:ext uri="{FF2B5EF4-FFF2-40B4-BE49-F238E27FC236}">
                <a16:creationId xmlns:a16="http://schemas.microsoft.com/office/drawing/2014/main" id="{C2A85205-92D0-4A06-19E1-F377000B67F8}"/>
              </a:ext>
            </a:extLst>
          </p:cNvPr>
          <p:cNvPicPr>
            <a:picLocks noChangeAspect="1"/>
          </p:cNvPicPr>
          <p:nvPr/>
        </p:nvPicPr>
        <p:blipFill>
          <a:blip r:embed="rId7">
            <a:duotone>
              <a:prstClr val="black"/>
              <a:srgbClr val="D9C3A5">
                <a:tint val="50000"/>
                <a:satMod val="180000"/>
              </a:srgbClr>
            </a:duotone>
            <a:extLst>
              <a:ext uri="{28A0092B-C50C-407E-A947-70E740481C1C}">
                <a14:useLocalDpi xmlns:a14="http://schemas.microsoft.com/office/drawing/2010/main" val="0"/>
              </a:ext>
            </a:extLst>
          </a:blip>
          <a:srcRect l="19214" t="44052" b="10553"/>
          <a:stretch/>
        </p:blipFill>
        <p:spPr>
          <a:xfrm>
            <a:off x="761389" y="2627433"/>
            <a:ext cx="2258425" cy="1903542"/>
          </a:xfrm>
          <a:prstGeom prst="rect">
            <a:avLst/>
          </a:prstGeom>
        </p:spPr>
      </p:pic>
      <p:pic>
        <p:nvPicPr>
          <p:cNvPr id="18" name="Picture 17" descr="A person holding apples in their hands&#10;&#10;Description automatically generated">
            <a:extLst>
              <a:ext uri="{FF2B5EF4-FFF2-40B4-BE49-F238E27FC236}">
                <a16:creationId xmlns:a16="http://schemas.microsoft.com/office/drawing/2014/main" id="{E5D476FE-5F92-1D4C-55C9-2CD17ADBC0FF}"/>
              </a:ext>
            </a:extLst>
          </p:cNvPr>
          <p:cNvPicPr>
            <a:picLocks noChangeAspect="1"/>
          </p:cNvPicPr>
          <p:nvPr/>
        </p:nvPicPr>
        <p:blipFill>
          <a:blip r:embed="rId8">
            <a:duotone>
              <a:prstClr val="black"/>
              <a:srgbClr val="D9C3A5">
                <a:tint val="50000"/>
                <a:satMod val="180000"/>
              </a:srgbClr>
            </a:duotone>
            <a:extLst>
              <a:ext uri="{28A0092B-C50C-407E-A947-70E740481C1C}">
                <a14:useLocalDpi xmlns:a14="http://schemas.microsoft.com/office/drawing/2010/main" val="0"/>
              </a:ext>
            </a:extLst>
          </a:blip>
          <a:srcRect l="16577" t="51938" r="18450" b="3249"/>
          <a:stretch/>
        </p:blipFill>
        <p:spPr>
          <a:xfrm>
            <a:off x="3318140" y="2674837"/>
            <a:ext cx="1769432" cy="1830659"/>
          </a:xfrm>
          <a:prstGeom prst="rect">
            <a:avLst/>
          </a:prstGeom>
        </p:spPr>
      </p:pic>
      <p:sp>
        <p:nvSpPr>
          <p:cNvPr id="20" name="Rectangle: Rounded Corners 19">
            <a:extLst>
              <a:ext uri="{FF2B5EF4-FFF2-40B4-BE49-F238E27FC236}">
                <a16:creationId xmlns:a16="http://schemas.microsoft.com/office/drawing/2014/main" id="{2CE22347-E8AE-0D6C-EBE9-F8B65CDD703B}"/>
              </a:ext>
            </a:extLst>
          </p:cNvPr>
          <p:cNvSpPr/>
          <p:nvPr/>
        </p:nvSpPr>
        <p:spPr>
          <a:xfrm>
            <a:off x="9531609" y="4762729"/>
            <a:ext cx="1489232" cy="972000"/>
          </a:xfrm>
          <a:prstGeom prst="roundRect">
            <a:avLst/>
          </a:prstGeom>
          <a:solidFill>
            <a:srgbClr val="ECDFF5"/>
          </a:solidFill>
          <a:ln w="57150">
            <a:solidFill>
              <a:srgbClr val="BD90DC"/>
            </a:solid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Bucket</a:t>
            </a:r>
          </a:p>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and stool</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1" name="Rectangle: Rounded Corners 20">
            <a:extLst>
              <a:ext uri="{FF2B5EF4-FFF2-40B4-BE49-F238E27FC236}">
                <a16:creationId xmlns:a16="http://schemas.microsoft.com/office/drawing/2014/main" id="{1882E39F-7A63-D84E-038C-5B4E1995EEF8}"/>
              </a:ext>
            </a:extLst>
          </p:cNvPr>
          <p:cNvSpPr/>
          <p:nvPr/>
        </p:nvSpPr>
        <p:spPr>
          <a:xfrm>
            <a:off x="7451929" y="4787726"/>
            <a:ext cx="1456821" cy="972000"/>
          </a:xfrm>
          <a:prstGeom prst="roundRect">
            <a:avLst/>
          </a:prstGeom>
          <a:solidFill>
            <a:srgbClr val="ECDFF5"/>
          </a:solidFill>
          <a:ln w="57150">
            <a:solidFill>
              <a:srgbClr val="BD90DC"/>
            </a:solid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Water pump</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Rectangle: Rounded Corners 21">
            <a:extLst>
              <a:ext uri="{FF2B5EF4-FFF2-40B4-BE49-F238E27FC236}">
                <a16:creationId xmlns:a16="http://schemas.microsoft.com/office/drawing/2014/main" id="{3ED89A3D-CDA8-38F0-6CD7-CCA88E4E9F6A}"/>
              </a:ext>
            </a:extLst>
          </p:cNvPr>
          <p:cNvSpPr/>
          <p:nvPr/>
        </p:nvSpPr>
        <p:spPr>
          <a:xfrm>
            <a:off x="1101105" y="4798896"/>
            <a:ext cx="1610593" cy="972000"/>
          </a:xfrm>
          <a:prstGeom prst="roundRect">
            <a:avLst/>
          </a:prstGeom>
          <a:solidFill>
            <a:srgbClr val="ECDFF5"/>
          </a:solidFill>
          <a:ln w="57150">
            <a:solidFill>
              <a:srgbClr val="BD90DC"/>
            </a:solidFill>
          </a:ln>
        </p:spPr>
        <p:style>
          <a:lnRef idx="2">
            <a:schemeClr val="accent1">
              <a:shade val="15000"/>
            </a:schemeClr>
          </a:lnRef>
          <a:fillRef idx="1">
            <a:schemeClr val="accent1"/>
          </a:fillRef>
          <a:effectRef idx="0">
            <a:schemeClr val="accent1"/>
          </a:effectRef>
          <a:fontRef idx="minor">
            <a:schemeClr val="lt1"/>
          </a:fontRef>
        </p:style>
        <p:txBody>
          <a:bodyPr tIns="0" bIns="7200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Watering can</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4" name="Rectangle: Rounded Corners 23">
            <a:extLst>
              <a:ext uri="{FF2B5EF4-FFF2-40B4-BE49-F238E27FC236}">
                <a16:creationId xmlns:a16="http://schemas.microsoft.com/office/drawing/2014/main" id="{6A45E8E7-312B-FC7B-E2EB-188F7BC4D671}"/>
              </a:ext>
            </a:extLst>
          </p:cNvPr>
          <p:cNvSpPr/>
          <p:nvPr/>
        </p:nvSpPr>
        <p:spPr>
          <a:xfrm>
            <a:off x="3418374" y="4787726"/>
            <a:ext cx="1381583" cy="972000"/>
          </a:xfrm>
          <a:prstGeom prst="roundRect">
            <a:avLst/>
          </a:prstGeom>
          <a:solidFill>
            <a:srgbClr val="ECDFF5"/>
          </a:solidFill>
          <a:ln w="57150">
            <a:solidFill>
              <a:srgbClr val="BD90DC"/>
            </a:solid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Basket</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3A6DF12D-D52D-EF7F-CD45-2DA1A0BB55F4}"/>
              </a:ext>
            </a:extLst>
          </p:cNvPr>
          <p:cNvSpPr/>
          <p:nvPr/>
        </p:nvSpPr>
        <p:spPr>
          <a:xfrm>
            <a:off x="5382178" y="4798896"/>
            <a:ext cx="1596093" cy="972000"/>
          </a:xfrm>
          <a:prstGeom prst="roundRect">
            <a:avLst/>
          </a:prstGeom>
          <a:solidFill>
            <a:srgbClr val="ECDFF5"/>
          </a:solidFill>
          <a:ln w="57150">
            <a:solidFill>
              <a:srgbClr val="BD90DC"/>
            </a:solid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Scythe and </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s</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ickle</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76075E35-4BA8-00BD-3BE0-2406E77B1020}"/>
              </a:ext>
            </a:extLst>
          </p:cNvPr>
          <p:cNvSpPr/>
          <p:nvPr/>
        </p:nvSpPr>
        <p:spPr>
          <a:xfrm>
            <a:off x="179294" y="2399024"/>
            <a:ext cx="11833410" cy="2172090"/>
          </a:xfrm>
          <a:prstGeom prst="roundRect">
            <a:avLst>
              <a:gd name="adj" fmla="val 4490"/>
            </a:avLst>
          </a:prstGeom>
          <a:solidFill>
            <a:srgbClr val="BD90DC"/>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GB" sz="22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7" name="Rectangle: Rounded Corners 26">
            <a:extLst>
              <a:ext uri="{FF2B5EF4-FFF2-40B4-BE49-F238E27FC236}">
                <a16:creationId xmlns:a16="http://schemas.microsoft.com/office/drawing/2014/main" id="{287FA18B-06BA-F6B8-2AAC-257B99E8A73D}"/>
              </a:ext>
            </a:extLst>
          </p:cNvPr>
          <p:cNvSpPr/>
          <p:nvPr/>
        </p:nvSpPr>
        <p:spPr>
          <a:xfrm>
            <a:off x="210286" y="4712515"/>
            <a:ext cx="11833410" cy="1072428"/>
          </a:xfrm>
          <a:prstGeom prst="roundRect">
            <a:avLst>
              <a:gd name="adj" fmla="val 3204"/>
            </a:avLst>
          </a:prstGeom>
          <a:solidFill>
            <a:srgbClr val="ECDFF5"/>
          </a:solidFill>
          <a:ln w="57150">
            <a:solidFill>
              <a:srgbClr val="BD90DC"/>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Graphic 11" descr="Question mark with solid fill">
            <a:extLst>
              <a:ext uri="{FF2B5EF4-FFF2-40B4-BE49-F238E27FC236}">
                <a16:creationId xmlns:a16="http://schemas.microsoft.com/office/drawing/2014/main" id="{978446B9-DA3D-4D22-0951-B92B34840318}"/>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638800" y="2971800"/>
            <a:ext cx="914400" cy="914400"/>
          </a:xfrm>
          <a:prstGeom prst="rect">
            <a:avLst/>
          </a:prstGeom>
        </p:spPr>
      </p:pic>
      <p:pic>
        <p:nvPicPr>
          <p:cNvPr id="14" name="Graphic 13" descr="Question mark with solid fill">
            <a:extLst>
              <a:ext uri="{FF2B5EF4-FFF2-40B4-BE49-F238E27FC236}">
                <a16:creationId xmlns:a16="http://schemas.microsoft.com/office/drawing/2014/main" id="{3CA5FE2A-7F84-3AE0-C0B6-00AE44B711F9}"/>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754703" y="4957427"/>
            <a:ext cx="682591" cy="682591"/>
          </a:xfrm>
          <a:prstGeom prst="rect">
            <a:avLst/>
          </a:prstGeom>
        </p:spPr>
      </p:pic>
    </p:spTree>
    <p:extLst>
      <p:ext uri="{BB962C8B-B14F-4D97-AF65-F5344CB8AC3E}">
        <p14:creationId xmlns:p14="http://schemas.microsoft.com/office/powerpoint/2010/main" val="271532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12"/>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27"/>
                                        </p:tgtEl>
                                        <p:attrNameLst>
                                          <p:attrName>style.visibility</p:attrName>
                                        </p:attrNameLst>
                                      </p:cBhvr>
                                      <p:to>
                                        <p:strVal val="hidden"/>
                                      </p:to>
                                    </p:set>
                                  </p:childTnLst>
                                </p:cTn>
                              </p:par>
                              <p:par>
                                <p:cTn id="13" presetID="1" presetClass="exit" presetSubtype="0" fill="hold" nodeType="withEffect">
                                  <p:stCondLst>
                                    <p:cond delay="0"/>
                                  </p:stCondLst>
                                  <p:childTnLst>
                                    <p:set>
                                      <p:cBhvr>
                                        <p:cTn id="14" dur="1" fill="hold">
                                          <p:stCondLst>
                                            <p:cond delay="0"/>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7" grpId="0" animBg="1"/>
    </p:bldLst>
  </p:timing>
</p:sld>
</file>

<file path=ppt/theme/theme1.xml><?xml version="1.0" encoding="utf-8"?>
<a:theme xmlns:a="http://schemas.openxmlformats.org/drawingml/2006/main" name="3_Office Theme">
  <a:themeElements>
    <a:clrScheme name="Unifrog trio">
      <a:dk1>
        <a:sysClr val="windowText" lastClr="000000"/>
      </a:dk1>
      <a:lt1>
        <a:sysClr val="window" lastClr="FFFFFF"/>
      </a:lt1>
      <a:dk2>
        <a:srgbClr val="44546A"/>
      </a:dk2>
      <a:lt2>
        <a:srgbClr val="E7E6E6"/>
      </a:lt2>
      <a:accent1>
        <a:srgbClr val="33CC99"/>
      </a:accent1>
      <a:accent2>
        <a:srgbClr val="4BC7C8"/>
      </a:accent2>
      <a:accent3>
        <a:srgbClr val="FF7901"/>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Unifrog trio">
      <a:dk1>
        <a:sysClr val="windowText" lastClr="000000"/>
      </a:dk1>
      <a:lt1>
        <a:sysClr val="window" lastClr="FFFFFF"/>
      </a:lt1>
      <a:dk2>
        <a:srgbClr val="44546A"/>
      </a:dk2>
      <a:lt2>
        <a:srgbClr val="E7E6E6"/>
      </a:lt2>
      <a:accent1>
        <a:srgbClr val="33CC99"/>
      </a:accent1>
      <a:accent2>
        <a:srgbClr val="4BC7C8"/>
      </a:accent2>
      <a:accent3>
        <a:srgbClr val="FF7901"/>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3504</TotalTime>
  <Words>2204</Words>
  <Application>Microsoft Office PowerPoint</Application>
  <PresentationFormat>Widescreen</PresentationFormat>
  <Paragraphs>298</Paragraphs>
  <Slides>22</Slides>
  <Notes>21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22</vt:i4>
      </vt:variant>
    </vt:vector>
  </HeadingPairs>
  <TitlesOfParts>
    <vt:vector size="32" baseType="lpstr">
      <vt:lpstr>Aptos</vt:lpstr>
      <vt:lpstr>Arial</vt:lpstr>
      <vt:lpstr>Calibri</vt:lpstr>
      <vt:lpstr>Calibri Light</vt:lpstr>
      <vt:lpstr>Open sans</vt:lpstr>
      <vt:lpstr>Open sans</vt:lpstr>
      <vt:lpstr>Segoe UI</vt:lpstr>
      <vt:lpstr>Symbol</vt:lpstr>
      <vt:lpstr>3_Office Theme</vt:lpstr>
      <vt:lpstr>4_Office Theme</vt:lpstr>
      <vt:lpstr>PowerPoint Presentation</vt:lpstr>
      <vt:lpstr>PowerPoint Presentation</vt:lpstr>
      <vt:lpstr>Jobs that help people (5 mins)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Adkins</dc:creator>
  <cp:lastModifiedBy>Emily Adkins</cp:lastModifiedBy>
  <cp:revision>63</cp:revision>
  <dcterms:created xsi:type="dcterms:W3CDTF">2024-09-04T08:37:01Z</dcterms:created>
  <dcterms:modified xsi:type="dcterms:W3CDTF">2026-06-26T10:56:29Z</dcterms:modified>
</cp:coreProperties>
</file>